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Override1.xml" ContentType="application/vnd.openxmlformats-officedocument.themeOverr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theme/themeOverride4.xml" ContentType="application/vnd.openxmlformats-officedocument.themeOverride+xml"/>
  <Override PartName="/ppt/notesSlides/notesSlide8.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notesSlides/notesSlide9.xml" ContentType="application/vnd.openxmlformats-officedocument.presentationml.notesSlide+xml"/>
  <Override PartName="/ppt/theme/themeOverride7.xml" ContentType="application/vnd.openxmlformats-officedocument.themeOverride+xml"/>
  <Override PartName="/ppt/notesSlides/notesSlide10.xml" ContentType="application/vnd.openxmlformats-officedocument.presentationml.notesSlide+xml"/>
  <Override PartName="/ppt/theme/themeOverride8.xml" ContentType="application/vnd.openxmlformats-officedocument.themeOverride+xml"/>
  <Override PartName="/ppt/notesSlides/notesSlide11.xml" ContentType="application/vnd.openxmlformats-officedocument.presentationml.notesSlide+xml"/>
  <Override PartName="/ppt/theme/themeOverride9.xml" ContentType="application/vnd.openxmlformats-officedocument.themeOverride+xml"/>
  <Override PartName="/ppt/notesSlides/notesSlide12.xml" ContentType="application/vnd.openxmlformats-officedocument.presentationml.notesSlide+xml"/>
  <Override PartName="/ppt/theme/themeOverride10.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6" r:id="rId3"/>
  </p:sldMasterIdLst>
  <p:notesMasterIdLst>
    <p:notesMasterId r:id="rId84"/>
  </p:notesMasterIdLst>
  <p:sldIdLst>
    <p:sldId id="347" r:id="rId4"/>
    <p:sldId id="256" r:id="rId5"/>
    <p:sldId id="313" r:id="rId6"/>
    <p:sldId id="257" r:id="rId7"/>
    <p:sldId id="366" r:id="rId8"/>
    <p:sldId id="367" r:id="rId9"/>
    <p:sldId id="368" r:id="rId10"/>
    <p:sldId id="369" r:id="rId11"/>
    <p:sldId id="370" r:id="rId12"/>
    <p:sldId id="371" r:id="rId13"/>
    <p:sldId id="372" r:id="rId14"/>
    <p:sldId id="373" r:id="rId15"/>
    <p:sldId id="377" r:id="rId16"/>
    <p:sldId id="362" r:id="rId17"/>
    <p:sldId id="363" r:id="rId18"/>
    <p:sldId id="364" r:id="rId19"/>
    <p:sldId id="365" r:id="rId20"/>
    <p:sldId id="305" r:id="rId21"/>
    <p:sldId id="258" r:id="rId22"/>
    <p:sldId id="259" r:id="rId23"/>
    <p:sldId id="306" r:id="rId24"/>
    <p:sldId id="263" r:id="rId25"/>
    <p:sldId id="264" r:id="rId26"/>
    <p:sldId id="266" r:id="rId27"/>
    <p:sldId id="301" r:id="rId28"/>
    <p:sldId id="336" r:id="rId29"/>
    <p:sldId id="268" r:id="rId30"/>
    <p:sldId id="275" r:id="rId31"/>
    <p:sldId id="276" r:id="rId32"/>
    <p:sldId id="354" r:id="rId33"/>
    <p:sldId id="353" r:id="rId34"/>
    <p:sldId id="277" r:id="rId35"/>
    <p:sldId id="294" r:id="rId36"/>
    <p:sldId id="356" r:id="rId37"/>
    <p:sldId id="293" r:id="rId38"/>
    <p:sldId id="287" r:id="rId39"/>
    <p:sldId id="291" r:id="rId40"/>
    <p:sldId id="307" r:id="rId41"/>
    <p:sldId id="314" r:id="rId42"/>
    <p:sldId id="315" r:id="rId43"/>
    <p:sldId id="316" r:id="rId44"/>
    <p:sldId id="317" r:id="rId45"/>
    <p:sldId id="318" r:id="rId46"/>
    <p:sldId id="319" r:id="rId47"/>
    <p:sldId id="320" r:id="rId48"/>
    <p:sldId id="321" r:id="rId49"/>
    <p:sldId id="322" r:id="rId50"/>
    <p:sldId id="323" r:id="rId51"/>
    <p:sldId id="324" r:id="rId52"/>
    <p:sldId id="325" r:id="rId53"/>
    <p:sldId id="326" r:id="rId54"/>
    <p:sldId id="327" r:id="rId55"/>
    <p:sldId id="328" r:id="rId56"/>
    <p:sldId id="308" r:id="rId57"/>
    <p:sldId id="309" r:id="rId58"/>
    <p:sldId id="310" r:id="rId59"/>
    <p:sldId id="311" r:id="rId60"/>
    <p:sldId id="312" r:id="rId61"/>
    <p:sldId id="338" r:id="rId62"/>
    <p:sldId id="339" r:id="rId63"/>
    <p:sldId id="341" r:id="rId64"/>
    <p:sldId id="340" r:id="rId65"/>
    <p:sldId id="345" r:id="rId66"/>
    <p:sldId id="348" r:id="rId67"/>
    <p:sldId id="343" r:id="rId68"/>
    <p:sldId id="344" r:id="rId69"/>
    <p:sldId id="346" r:id="rId70"/>
    <p:sldId id="350" r:id="rId71"/>
    <p:sldId id="351" r:id="rId72"/>
    <p:sldId id="352" r:id="rId73"/>
    <p:sldId id="349" r:id="rId74"/>
    <p:sldId id="355" r:id="rId75"/>
    <p:sldId id="357" r:id="rId76"/>
    <p:sldId id="358" r:id="rId77"/>
    <p:sldId id="359" r:id="rId78"/>
    <p:sldId id="360" r:id="rId79"/>
    <p:sldId id="361" r:id="rId80"/>
    <p:sldId id="378" r:id="rId81"/>
    <p:sldId id="379" r:id="rId82"/>
    <p:sldId id="380"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notesMaster" Target="notesMasters/notesMaster1.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theme" Target="theme/theme1.xml"/><Relationship Id="rId61" Type="http://schemas.openxmlformats.org/officeDocument/2006/relationships/slide" Target="slides/slide58.xml"/><Relationship Id="rId82" Type="http://schemas.openxmlformats.org/officeDocument/2006/relationships/slide" Target="slides/slide7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68457-6483-4583-9952-E0FCDB22A777}" type="datetimeFigureOut">
              <a:rPr lang="en-US" smtClean="0"/>
              <a:t>12/12/2019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98FC82-CB26-4820-9811-02E632E01528}" type="slidenum">
              <a:rPr lang="en-US" smtClean="0"/>
              <a:t>‹#›</a:t>
            </a:fld>
            <a:endParaRPr lang="en-US"/>
          </a:p>
        </p:txBody>
      </p:sp>
    </p:spTree>
    <p:extLst>
      <p:ext uri="{BB962C8B-B14F-4D97-AF65-F5344CB8AC3E}">
        <p14:creationId xmlns:p14="http://schemas.microsoft.com/office/powerpoint/2010/main" val="1270284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noProof="0" dirty="0">
                <a:solidFill>
                  <a:srgbClr val="002060"/>
                </a:solidFill>
              </a:rPr>
              <a:t>It is suggested that the </a:t>
            </a:r>
            <a:r>
              <a:rPr lang="en-US" b="0" dirty="0"/>
              <a:t>danger of thromboembolism is greater than that of bleeding within 1 month after ACS stent implantation.</a:t>
            </a:r>
            <a:r>
              <a:rPr lang="en-US" b="0" baseline="0" dirty="0"/>
              <a:t> Also, the risk of </a:t>
            </a:r>
            <a:r>
              <a:rPr lang="en-US" b="0" dirty="0"/>
              <a:t>bleeding is greater after 1 month than that of thromboembolism. Therefore, patient medication cannot be fixed and should be based on a risk assessment prior to choosing a medication.</a:t>
            </a:r>
          </a:p>
          <a:p>
            <a:endParaRPr lang="en-US" dirty="0"/>
          </a:p>
          <a:p>
            <a:r>
              <a:rPr lang="en-US" b="1" dirty="0"/>
              <a:t>Reference</a:t>
            </a:r>
          </a:p>
          <a:p>
            <a:r>
              <a:rPr lang="en-US" sz="1200" b="0" i="0" kern="1200" dirty="0">
                <a:solidFill>
                  <a:schemeClr val="tx1"/>
                </a:solidFill>
                <a:latin typeface="Calibri" panose="020F0502020204030204" pitchFamily="34" charset="0"/>
                <a:ea typeface="+mn-ea"/>
                <a:cs typeface="+mn-cs"/>
              </a:rPr>
              <a:t>Cuisset T, Deharo P, Quilici J, </a:t>
            </a:r>
            <a:r>
              <a:rPr lang="en-US" sz="1200" b="0" i="1" kern="1200" dirty="0">
                <a:solidFill>
                  <a:schemeClr val="tx1"/>
                </a:solidFill>
                <a:latin typeface="Calibri" panose="020F0502020204030204" pitchFamily="34" charset="0"/>
                <a:ea typeface="+mn-ea"/>
                <a:cs typeface="+mn-cs"/>
              </a:rPr>
              <a:t>et al</a:t>
            </a:r>
            <a:r>
              <a:rPr lang="en-US" sz="1200" b="0" i="0" kern="1200" dirty="0">
                <a:solidFill>
                  <a:schemeClr val="tx1"/>
                </a:solidFill>
                <a:latin typeface="Calibri" panose="020F0502020204030204" pitchFamily="34" charset="0"/>
                <a:ea typeface="+mn-ea"/>
                <a:cs typeface="+mn-cs"/>
              </a:rPr>
              <a:t>. Benefit of switching dual antiplatelet therapy after acute coronary syndrome: The TOPIC (timing of platelet inhibition after acute coronary syndrome) randomized study. </a:t>
            </a:r>
            <a:r>
              <a:rPr lang="en-US" sz="1200" b="0" i="1" kern="1200" dirty="0">
                <a:solidFill>
                  <a:schemeClr val="tx1"/>
                </a:solidFill>
                <a:latin typeface="Calibri" panose="020F0502020204030204" pitchFamily="34" charset="0"/>
                <a:ea typeface="+mn-ea"/>
                <a:cs typeface="+mn-cs"/>
              </a:rPr>
              <a:t>Eur Heart Journal</a:t>
            </a:r>
            <a:r>
              <a:rPr lang="en-US" sz="1200" b="0" i="0" kern="1200" dirty="0">
                <a:solidFill>
                  <a:schemeClr val="tx1"/>
                </a:solidFill>
                <a:latin typeface="Calibri" panose="020F0502020204030204" pitchFamily="34" charset="0"/>
                <a:ea typeface="+mn-ea"/>
                <a:cs typeface="+mn-cs"/>
              </a:rPr>
              <a:t>. 2017;38(41):3070-3078. </a:t>
            </a:r>
            <a:endParaRPr lang="en-US" dirty="0"/>
          </a:p>
          <a:p>
            <a:endParaRPr lang="en-US"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67B584-CF17-48C9-923C-A0B926A2C935}" type="slidenum">
              <a:rPr kumimoji="0" lang="en-IN"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IN"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66220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FE2C52-ED10-4E8D-9149-814FFE610EC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697239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FE2C52-ED10-4E8D-9149-814FFE610EC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12463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FE2C52-ED10-4E8D-9149-814FFE610EC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304131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FE2C52-ED10-4E8D-9149-814FFE610EC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483511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defTabSz="685800"/>
            <a:r>
              <a:rPr lang="en-GB" dirty="0"/>
              <a:t>Let us look into the </a:t>
            </a:r>
            <a:r>
              <a:rPr lang="en-GB" b="0" dirty="0"/>
              <a:t>study </a:t>
            </a:r>
            <a:r>
              <a:rPr lang="en-GB" sz="1200" b="0" dirty="0">
                <a:solidFill>
                  <a:schemeClr val="tx1">
                    <a:lumMod val="75000"/>
                  </a:schemeClr>
                </a:solidFill>
                <a:latin typeface="Calibri" panose="020F0502020204030204" pitchFamily="34" charset="0"/>
                <a:cs typeface="Calibri" panose="020F0502020204030204" pitchFamily="34" charset="0"/>
              </a:rPr>
              <a:t>Benefit of Switched Dual Antiplatelet Therapy After Acute Coronary Syndrome: The TOPIC (Timing Of Platelet Inhibition after acute Coronary Syndrome) Randomized Study </a:t>
            </a:r>
            <a:r>
              <a:rPr lang="en-GB" sz="1200" b="0" u="none" kern="1200" dirty="0">
                <a:solidFill>
                  <a:schemeClr val="tx1"/>
                </a:solidFill>
                <a:latin typeface="Calibri" panose="020F0502020204030204" pitchFamily="34" charset="0"/>
                <a:ea typeface="MS Mincho" panose="02020609040205080304" pitchFamily="49" charset="-128"/>
                <a:cs typeface="Calibri" panose="020F0502020204030204" pitchFamily="34" charset="0"/>
              </a:rPr>
              <a:t>by </a:t>
            </a:r>
            <a:r>
              <a:rPr lang="fr-BE" sz="1200" b="0" u="none" kern="1200" dirty="0">
                <a:solidFill>
                  <a:schemeClr val="tx1"/>
                </a:solidFill>
                <a:latin typeface="Calibri" panose="020F0502020204030204" pitchFamily="34" charset="0"/>
                <a:ea typeface="MS Mincho" panose="02020609040205080304" pitchFamily="49" charset="-128"/>
                <a:cs typeface="Calibri" panose="020F0502020204030204" pitchFamily="34" charset="0"/>
              </a:rPr>
              <a:t>Cuisset </a:t>
            </a:r>
            <a:r>
              <a:rPr lang="fr-BE" sz="1200" b="0" i="1" u="none" kern="1200" dirty="0">
                <a:solidFill>
                  <a:schemeClr val="tx1"/>
                </a:solidFill>
                <a:latin typeface="Calibri" panose="020F0502020204030204" pitchFamily="34" charset="0"/>
                <a:ea typeface="MS Mincho" panose="02020609040205080304" pitchFamily="49" charset="-128"/>
                <a:cs typeface="Calibri" panose="020F0502020204030204" pitchFamily="34" charset="0"/>
              </a:rPr>
              <a:t>et</a:t>
            </a:r>
            <a:r>
              <a:rPr lang="fr-BE" sz="1200" b="0" i="1" u="none" kern="1200" baseline="0" dirty="0">
                <a:solidFill>
                  <a:schemeClr val="tx1"/>
                </a:solidFill>
                <a:latin typeface="Calibri" panose="020F0502020204030204" pitchFamily="34" charset="0"/>
                <a:ea typeface="MS Mincho" panose="02020609040205080304" pitchFamily="49" charset="-128"/>
                <a:cs typeface="Calibri" panose="020F0502020204030204" pitchFamily="34" charset="0"/>
              </a:rPr>
              <a:t> al</a:t>
            </a:r>
            <a:r>
              <a:rPr lang="fr-BE" sz="1200" b="0" u="none" kern="1200" baseline="0" dirty="0">
                <a:solidFill>
                  <a:schemeClr val="tx1"/>
                </a:solidFill>
                <a:latin typeface="Calibri" panose="020F0502020204030204" pitchFamily="34" charset="0"/>
                <a:ea typeface="MS Mincho" panose="02020609040205080304" pitchFamily="49" charset="-128"/>
                <a:cs typeface="Calibri" panose="020F0502020204030204" pitchFamily="34" charset="0"/>
              </a:rPr>
              <a:t>.</a:t>
            </a:r>
            <a:endParaRPr lang="fr-FR" sz="1200" b="0" u="none" kern="1200" dirty="0">
              <a:solidFill>
                <a:schemeClr val="tx1"/>
              </a:solidFill>
              <a:latin typeface="Calibri" panose="020F0502020204030204" pitchFamily="34" charset="0"/>
              <a:ea typeface="MS Mincho" panose="02020609040205080304" pitchFamily="49" charset="-128"/>
              <a:cs typeface="Calibri" panose="020F0502020204030204" pitchFamily="34" charset="0"/>
            </a:endParaRPr>
          </a:p>
          <a:p>
            <a:endParaRPr lang="en-GB" dirty="0"/>
          </a:p>
          <a:p>
            <a:r>
              <a:rPr lang="en-US" b="1" dirty="0"/>
              <a:t>Reference</a:t>
            </a:r>
          </a:p>
          <a:p>
            <a:r>
              <a:rPr lang="en-US" sz="1200" b="0" i="0" kern="1200" dirty="0">
                <a:solidFill>
                  <a:schemeClr val="tx1"/>
                </a:solidFill>
                <a:latin typeface="Calibri" panose="020F0502020204030204" pitchFamily="34" charset="0"/>
                <a:ea typeface="+mn-ea"/>
                <a:cs typeface="+mn-cs"/>
              </a:rPr>
              <a:t>Cuisset T, Deharo P, Quilici J, </a:t>
            </a:r>
            <a:r>
              <a:rPr lang="en-US" sz="1200" b="0" i="1" kern="1200" dirty="0">
                <a:solidFill>
                  <a:schemeClr val="tx1"/>
                </a:solidFill>
                <a:latin typeface="Calibri" panose="020F0502020204030204" pitchFamily="34" charset="0"/>
                <a:ea typeface="+mn-ea"/>
                <a:cs typeface="+mn-cs"/>
              </a:rPr>
              <a:t>et al</a:t>
            </a:r>
            <a:r>
              <a:rPr lang="en-US" sz="1200" b="0" i="0" kern="1200" dirty="0">
                <a:solidFill>
                  <a:schemeClr val="tx1"/>
                </a:solidFill>
                <a:latin typeface="Calibri" panose="020F0502020204030204" pitchFamily="34" charset="0"/>
                <a:ea typeface="+mn-ea"/>
                <a:cs typeface="+mn-cs"/>
              </a:rPr>
              <a:t>. Benefit of switching dual antiplatelet therapy after acute coronary syndrome: the TOPIC (timing of platelet inhibition after acute coronary syndrome) randomized study. </a:t>
            </a:r>
            <a:r>
              <a:rPr lang="en-US" sz="1200" b="0" i="1" kern="1200" dirty="0">
                <a:solidFill>
                  <a:schemeClr val="tx1"/>
                </a:solidFill>
                <a:latin typeface="Calibri" panose="020F0502020204030204" pitchFamily="34" charset="0"/>
                <a:ea typeface="+mn-ea"/>
                <a:cs typeface="+mn-cs"/>
              </a:rPr>
              <a:t>Eur Heart Journal</a:t>
            </a:r>
            <a:r>
              <a:rPr lang="en-US" sz="1200" b="0" i="0" kern="1200" dirty="0">
                <a:solidFill>
                  <a:schemeClr val="tx1"/>
                </a:solidFill>
                <a:latin typeface="Calibri" panose="020F0502020204030204" pitchFamily="34" charset="0"/>
                <a:ea typeface="+mn-ea"/>
                <a:cs typeface="+mn-cs"/>
              </a:rPr>
              <a:t>. 2017;38(41):3070-3078. </a:t>
            </a:r>
            <a:endParaRPr lang="en-US"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67B584-CF17-48C9-923C-A0B926A2C935}" type="slidenum">
              <a:rPr kumimoji="0" lang="en-IN"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IN"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58474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Calibri" panose="020F0502020204030204" pitchFamily="34" charset="0"/>
                <a:ea typeface="+mn-ea"/>
                <a:cs typeface="+mn-cs"/>
              </a:rPr>
              <a:t>Bleeding events defined as BARC &gt;2 occurred in 13 (4.0%) patients in the switched DAPT group and in 48 patients (14.9%) in the unchanged DAPT group (HR [95% CI]: 0.30 [</a:t>
            </a:r>
            <a:r>
              <a:rPr lang="en-GB" sz="1200" kern="1200" baseline="0" dirty="0">
                <a:solidFill>
                  <a:schemeClr val="tx1"/>
                </a:solidFill>
                <a:latin typeface="Calibri" panose="020F0502020204030204" pitchFamily="34" charset="0"/>
                <a:ea typeface="+mn-ea"/>
                <a:cs typeface="+mn-cs"/>
              </a:rPr>
              <a:t>0.18–0.50]; p&lt;0.01). Hence, a </a:t>
            </a:r>
            <a:r>
              <a:rPr lang="fr-FR" sz="1200" kern="1200" baseline="0" dirty="0">
                <a:solidFill>
                  <a:schemeClr val="tx1"/>
                </a:solidFill>
                <a:latin typeface="Calibri" panose="020F0502020204030204" pitchFamily="34" charset="0"/>
                <a:ea typeface="+mn-ea"/>
                <a:cs typeface="Calibri" panose="020F0502020204030204" pitchFamily="34" charset="0"/>
              </a:rPr>
              <a:t>hi</a:t>
            </a:r>
            <a:r>
              <a:rPr lang="fr-FR" sz="1200" dirty="0">
                <a:latin typeface="Calibri" panose="020F0502020204030204" pitchFamily="34" charset="0"/>
                <a:cs typeface="Calibri" panose="020F0502020204030204" pitchFamily="34" charset="0"/>
              </a:rPr>
              <a:t>gher rate of BARC bleeding ≥2 was seen with unchanged DAPT.</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a:latin typeface="Calibri" panose="020F0502020204030204" pitchFamily="34" charset="0"/>
              <a:cs typeface="Calibri" panose="020F0502020204030204" pitchFamily="34" charset="0"/>
            </a:endParaRPr>
          </a:p>
          <a:p>
            <a:r>
              <a:rPr lang="en-US" b="1" dirty="0"/>
              <a:t>Reference</a:t>
            </a:r>
          </a:p>
          <a:p>
            <a:r>
              <a:rPr lang="en-US" sz="1200" b="0" i="0" kern="1200" dirty="0">
                <a:solidFill>
                  <a:schemeClr val="tx1"/>
                </a:solidFill>
                <a:latin typeface="Calibri" panose="020F0502020204030204" pitchFamily="34" charset="0"/>
                <a:ea typeface="+mn-ea"/>
                <a:cs typeface="+mn-cs"/>
              </a:rPr>
              <a:t>Cuisset T, Deharo P, Quilici J, </a:t>
            </a:r>
            <a:r>
              <a:rPr lang="en-US" sz="1200" b="0" i="1" kern="1200" dirty="0">
                <a:solidFill>
                  <a:schemeClr val="tx1"/>
                </a:solidFill>
                <a:latin typeface="Calibri" panose="020F0502020204030204" pitchFamily="34" charset="0"/>
                <a:ea typeface="+mn-ea"/>
                <a:cs typeface="+mn-cs"/>
              </a:rPr>
              <a:t>et al</a:t>
            </a:r>
            <a:r>
              <a:rPr lang="en-US" sz="1200" b="0" i="0" kern="1200" dirty="0">
                <a:solidFill>
                  <a:schemeClr val="tx1"/>
                </a:solidFill>
                <a:latin typeface="Calibri" panose="020F0502020204030204" pitchFamily="34" charset="0"/>
                <a:ea typeface="+mn-ea"/>
                <a:cs typeface="+mn-cs"/>
              </a:rPr>
              <a:t>. Benefit of switching dual antiplatelet therapy after acute coronary syndrome: The TOPIC (timing of platelet inhibition after acute coronary syndrome) randomized study. </a:t>
            </a:r>
            <a:r>
              <a:rPr lang="en-US" sz="1200" b="0" i="1" kern="1200" dirty="0">
                <a:solidFill>
                  <a:schemeClr val="tx1"/>
                </a:solidFill>
                <a:latin typeface="Calibri" panose="020F0502020204030204" pitchFamily="34" charset="0"/>
                <a:ea typeface="+mn-ea"/>
                <a:cs typeface="+mn-cs"/>
              </a:rPr>
              <a:t>Eur Heart Journal</a:t>
            </a:r>
            <a:r>
              <a:rPr lang="en-US" sz="1200" b="0" i="0" kern="1200" dirty="0">
                <a:solidFill>
                  <a:schemeClr val="tx1"/>
                </a:solidFill>
                <a:latin typeface="Calibri" panose="020F0502020204030204" pitchFamily="34" charset="0"/>
                <a:ea typeface="+mn-ea"/>
                <a:cs typeface="+mn-cs"/>
              </a:rPr>
              <a:t>. 2017;38(41):3070-3078.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a:latin typeface="Calibri" panose="020F0502020204030204" pitchFamily="34" charset="0"/>
              <a:cs typeface="Calibri" panose="020F0502020204030204" pitchFamily="34"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67B584-CF17-48C9-923C-A0B926A2C935}" type="slidenum">
              <a:rPr kumimoji="0" lang="en-IN"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IN"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64424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latin typeface="Calibri" panose="020F0502020204030204" pitchFamily="34" charset="0"/>
                <a:ea typeface="+mn-ea"/>
                <a:cs typeface="+mn-cs"/>
              </a:rPr>
              <a:t>Bleeding events defined as </a:t>
            </a:r>
            <a:r>
              <a:rPr lang="en-US" sz="1200" kern="1200" baseline="0" dirty="0">
                <a:solidFill>
                  <a:schemeClr val="tx1"/>
                </a:solidFill>
                <a:latin typeface="Calibri" panose="020F0502020204030204" pitchFamily="34" charset="0"/>
                <a:ea typeface="+mn-ea"/>
                <a:cs typeface="+mn-cs"/>
              </a:rPr>
              <a:t>all BARC occurred in 30 (9.3%) patients in the switched DAPT group and in 76 (23.5%) </a:t>
            </a:r>
            <a:r>
              <a:rPr lang="en-US" sz="1200" b="0" kern="1200" baseline="0" dirty="0">
                <a:solidFill>
                  <a:schemeClr val="tx1"/>
                </a:solidFill>
                <a:latin typeface="Calibri" panose="020F0502020204030204" pitchFamily="34" charset="0"/>
                <a:ea typeface="+mn-ea"/>
                <a:cs typeface="+mn-cs"/>
              </a:rPr>
              <a:t>patients</a:t>
            </a:r>
            <a:r>
              <a:rPr lang="en-US" sz="1200" kern="1200" baseline="0" dirty="0">
                <a:solidFill>
                  <a:schemeClr val="tx1"/>
                </a:solidFill>
                <a:latin typeface="Calibri" panose="020F0502020204030204" pitchFamily="34" charset="0"/>
                <a:ea typeface="+mn-ea"/>
                <a:cs typeface="+mn-cs"/>
              </a:rPr>
              <a:t> in the unchanged DAPT group (HR [95% CI]: 0.39 [</a:t>
            </a:r>
            <a:r>
              <a:rPr lang="en-GB" sz="1200" kern="1200" baseline="0" dirty="0">
                <a:solidFill>
                  <a:schemeClr val="tx1"/>
                </a:solidFill>
                <a:latin typeface="Calibri" panose="020F0502020204030204" pitchFamily="34" charset="0"/>
                <a:ea typeface="+mn-ea"/>
                <a:cs typeface="+mn-cs"/>
              </a:rPr>
              <a:t>0.27–0.57], p&lt;0.01). Hence, a </a:t>
            </a:r>
            <a:r>
              <a:rPr lang="fr-FR" sz="1200" kern="1200" baseline="0" dirty="0">
                <a:solidFill>
                  <a:schemeClr val="tx1"/>
                </a:solidFill>
                <a:latin typeface="Calibri" panose="020F0502020204030204" pitchFamily="34" charset="0"/>
                <a:ea typeface="+mn-ea"/>
                <a:cs typeface="Calibri" panose="020F0502020204030204" pitchFamily="34" charset="0"/>
              </a:rPr>
              <a:t>h</a:t>
            </a:r>
            <a:r>
              <a:rPr lang="fr-FR" sz="1200" dirty="0">
                <a:latin typeface="Calibri" panose="020F0502020204030204" pitchFamily="34" charset="0"/>
                <a:cs typeface="Calibri" panose="020F0502020204030204" pitchFamily="34" charset="0"/>
              </a:rPr>
              <a:t>igher rate of all BARC bleeding was observed</a:t>
            </a:r>
            <a:r>
              <a:rPr lang="fr-FR" sz="1200" baseline="0" dirty="0">
                <a:latin typeface="Calibri" panose="020F0502020204030204" pitchFamily="34" charset="0"/>
                <a:cs typeface="Calibri" panose="020F0502020204030204" pitchFamily="34" charset="0"/>
              </a:rPr>
              <a:t> </a:t>
            </a:r>
            <a:r>
              <a:rPr lang="fr-FR" sz="1200" dirty="0">
                <a:latin typeface="Calibri" panose="020F0502020204030204" pitchFamily="34" charset="0"/>
                <a:cs typeface="Calibri" panose="020F0502020204030204" pitchFamily="34" charset="0"/>
              </a:rPr>
              <a:t>with unchanged DAPT.</a:t>
            </a:r>
          </a:p>
          <a:p>
            <a:endParaRPr lang="en-GB" dirty="0"/>
          </a:p>
          <a:p>
            <a:r>
              <a:rPr lang="en-US" b="1" dirty="0"/>
              <a:t>Reference</a:t>
            </a:r>
          </a:p>
          <a:p>
            <a:r>
              <a:rPr lang="en-US" sz="1200" b="0" i="0" kern="1200" dirty="0">
                <a:solidFill>
                  <a:schemeClr val="tx1"/>
                </a:solidFill>
                <a:latin typeface="Calibri" panose="020F0502020204030204" pitchFamily="34" charset="0"/>
                <a:ea typeface="+mn-ea"/>
                <a:cs typeface="+mn-cs"/>
              </a:rPr>
              <a:t>Cuisset T, Deharo P, Quilici J, </a:t>
            </a:r>
            <a:r>
              <a:rPr lang="en-US" sz="1200" b="0" i="1" kern="1200" dirty="0">
                <a:solidFill>
                  <a:schemeClr val="tx1"/>
                </a:solidFill>
                <a:latin typeface="Calibri" panose="020F0502020204030204" pitchFamily="34" charset="0"/>
                <a:ea typeface="+mn-ea"/>
                <a:cs typeface="+mn-cs"/>
              </a:rPr>
              <a:t>et al</a:t>
            </a:r>
            <a:r>
              <a:rPr lang="en-US" sz="1200" b="0" i="0" kern="1200" dirty="0">
                <a:solidFill>
                  <a:schemeClr val="tx1"/>
                </a:solidFill>
                <a:latin typeface="Calibri" panose="020F0502020204030204" pitchFamily="34" charset="0"/>
                <a:ea typeface="+mn-ea"/>
                <a:cs typeface="+mn-cs"/>
              </a:rPr>
              <a:t>. Benefit of switching dual antiplatelet therapy after acute coronary syndrome: the TOPIC (timing of platelet inhibition after acute coronary syndrome) randomized study. </a:t>
            </a:r>
            <a:r>
              <a:rPr lang="en-US" sz="1200" b="0" i="1" kern="1200" dirty="0">
                <a:solidFill>
                  <a:schemeClr val="tx1"/>
                </a:solidFill>
                <a:latin typeface="Calibri" panose="020F0502020204030204" pitchFamily="34" charset="0"/>
                <a:ea typeface="+mn-ea"/>
                <a:cs typeface="+mn-cs"/>
              </a:rPr>
              <a:t>Eur Heart Journal</a:t>
            </a:r>
            <a:r>
              <a:rPr lang="en-US" sz="1200" b="0" i="0" kern="1200" dirty="0">
                <a:solidFill>
                  <a:schemeClr val="tx1"/>
                </a:solidFill>
                <a:latin typeface="Calibri" panose="020F0502020204030204" pitchFamily="34" charset="0"/>
                <a:ea typeface="+mn-ea"/>
                <a:cs typeface="+mn-cs"/>
              </a:rPr>
              <a:t>. 2017;38(41):3070-3078.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67B584-CF17-48C9-923C-A0B926A2C935}" type="slidenum">
              <a:rPr kumimoji="0" lang="en-IN"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IN"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97164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endpoints at first year have been displayed on the screen.</a:t>
            </a:r>
            <a:r>
              <a:rPr lang="en-GB" sz="1200" kern="1200" baseline="0" dirty="0">
                <a:solidFill>
                  <a:schemeClr val="tx1"/>
                </a:solidFill>
                <a:latin typeface="Calibri" panose="020F0502020204030204" pitchFamily="34" charset="0"/>
                <a:ea typeface="+mn-ea"/>
                <a:cs typeface="+mn-cs"/>
              </a:rPr>
              <a:t> </a:t>
            </a:r>
            <a:r>
              <a:rPr lang="en-GB" sz="1200" b="0" kern="1200" baseline="0" dirty="0">
                <a:solidFill>
                  <a:schemeClr val="tx1"/>
                </a:solidFill>
                <a:latin typeface="Calibri" panose="020F0502020204030204" pitchFamily="34" charset="0"/>
                <a:ea typeface="+mn-ea"/>
                <a:cs typeface="+mn-cs"/>
              </a:rPr>
              <a:t>A total of 28 (8.7%) patients </a:t>
            </a:r>
            <a:r>
              <a:rPr lang="en-US" sz="1200" b="0" kern="1200" baseline="0" dirty="0">
                <a:solidFill>
                  <a:schemeClr val="tx1"/>
                </a:solidFill>
                <a:latin typeface="Calibri" panose="020F0502020204030204" pitchFamily="34" charset="0"/>
                <a:ea typeface="+mn-ea"/>
                <a:cs typeface="+mn-cs"/>
              </a:rPr>
              <a:t>in the switched DAPT group and 30 (9.3%) in the unchanged DAPT group underwent unplanned revascularisation at 1 year (HR [</a:t>
            </a:r>
            <a:r>
              <a:rPr lang="en-US" sz="1200" kern="1200" baseline="0" dirty="0">
                <a:solidFill>
                  <a:schemeClr val="tx1"/>
                </a:solidFill>
                <a:latin typeface="Calibri" panose="020F0502020204030204" pitchFamily="34" charset="0"/>
                <a:ea typeface="+mn-ea"/>
                <a:cs typeface="+mn-cs"/>
              </a:rPr>
              <a:t>95% CI]: 0.93 [0.56–1.55]; p=0.78); one patient in the switched DAPT group and three patients in the unchanged DAPT group had a stroke event at 1 year (HR [95% CI]: 0.37 [0.05–2.6]; p= 0.32); one patient in the switched DAPT group and four patients in the unchanged DAPT group had died from a cardiovascular cause at 1 year (HR [95% CI]: 0.30 [0.05–1.73]; p=0.18). </a:t>
            </a:r>
          </a:p>
          <a:p>
            <a:endParaRPr lang="en-US" sz="1200" kern="1200" baseline="0" dirty="0">
              <a:solidFill>
                <a:schemeClr val="tx1"/>
              </a:solidFill>
              <a:latin typeface="Calibri" panose="020F0502020204030204" pitchFamily="34" charset="0"/>
              <a:ea typeface="+mn-ea"/>
              <a:cs typeface="+mn-cs"/>
            </a:endParaRPr>
          </a:p>
          <a:p>
            <a:r>
              <a:rPr lang="en-US" b="1" dirty="0"/>
              <a:t>Reference</a:t>
            </a:r>
          </a:p>
          <a:p>
            <a:r>
              <a:rPr lang="en-US" sz="1200" b="0" i="0" kern="1200" dirty="0">
                <a:solidFill>
                  <a:schemeClr val="tx1"/>
                </a:solidFill>
                <a:latin typeface="Calibri" panose="020F0502020204030204" pitchFamily="34" charset="0"/>
                <a:ea typeface="+mn-ea"/>
                <a:cs typeface="+mn-cs"/>
              </a:rPr>
              <a:t>Cuisset T, Deharo P, Quilici J, </a:t>
            </a:r>
            <a:r>
              <a:rPr lang="en-US" sz="1200" b="0" i="1" kern="1200" dirty="0">
                <a:solidFill>
                  <a:schemeClr val="tx1"/>
                </a:solidFill>
                <a:latin typeface="Calibri" panose="020F0502020204030204" pitchFamily="34" charset="0"/>
                <a:ea typeface="+mn-ea"/>
                <a:cs typeface="+mn-cs"/>
              </a:rPr>
              <a:t>et al</a:t>
            </a:r>
            <a:r>
              <a:rPr lang="en-US" sz="1200" b="0" i="0" kern="1200" dirty="0">
                <a:solidFill>
                  <a:schemeClr val="tx1"/>
                </a:solidFill>
                <a:latin typeface="Calibri" panose="020F0502020204030204" pitchFamily="34" charset="0"/>
                <a:ea typeface="+mn-ea"/>
                <a:cs typeface="+mn-cs"/>
              </a:rPr>
              <a:t>. Benefit of switching dual antiplatelet therapy after acute coronary syndrome: the TOPIC (timing of platelet inhibition after acute coronary syndrome) randomized study. </a:t>
            </a:r>
            <a:r>
              <a:rPr lang="en-US" sz="1200" b="0" i="1" kern="1200" dirty="0">
                <a:solidFill>
                  <a:schemeClr val="tx1"/>
                </a:solidFill>
                <a:latin typeface="Calibri" panose="020F0502020204030204" pitchFamily="34" charset="0"/>
                <a:ea typeface="+mn-ea"/>
                <a:cs typeface="+mn-cs"/>
              </a:rPr>
              <a:t>Eur Heart Journal</a:t>
            </a:r>
            <a:r>
              <a:rPr lang="en-US" sz="1200" b="0" i="0" kern="1200" dirty="0">
                <a:solidFill>
                  <a:schemeClr val="tx1"/>
                </a:solidFill>
                <a:latin typeface="Calibri" panose="020F0502020204030204" pitchFamily="34" charset="0"/>
                <a:ea typeface="+mn-ea"/>
                <a:cs typeface="+mn-cs"/>
              </a:rPr>
              <a:t>. 2017;38(41):3070-3078. </a:t>
            </a:r>
            <a:endParaRPr lang="en-US"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67B584-CF17-48C9-923C-A0B926A2C935}" type="slidenum">
              <a:rPr kumimoji="0" lang="en-IN"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IN"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61819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Thus, in conclusion, </a:t>
            </a:r>
            <a:r>
              <a:rPr lang="en-US" sz="1200" dirty="0">
                <a:latin typeface="Calibri" panose="020F0502020204030204" pitchFamily="34" charset="0"/>
                <a:ea typeface="MS Mincho" panose="02020609040205080304" pitchFamily="49" charset="-128"/>
                <a:cs typeface="Calibri" panose="020F0502020204030204" pitchFamily="34" charset="0"/>
              </a:rPr>
              <a:t>the</a:t>
            </a:r>
            <a:r>
              <a:rPr lang="en-US" sz="1200" baseline="0" dirty="0">
                <a:latin typeface="Calibri" panose="020F0502020204030204" pitchFamily="34" charset="0"/>
                <a:ea typeface="MS Mincho" panose="02020609040205080304" pitchFamily="49" charset="-128"/>
                <a:cs typeface="Calibri" panose="020F0502020204030204" pitchFamily="34" charset="0"/>
              </a:rPr>
              <a:t> study observed that i</a:t>
            </a:r>
            <a:r>
              <a:rPr lang="en-US" sz="1200" dirty="0">
                <a:latin typeface="Calibri" panose="020F0502020204030204" pitchFamily="34" charset="0"/>
                <a:ea typeface="MS Mincho" panose="02020609040205080304" pitchFamily="49" charset="-128"/>
                <a:cs typeface="Calibri" panose="020F0502020204030204" pitchFamily="34" charset="0"/>
              </a:rPr>
              <a:t>n patients without adverse event 1 month after stented ACS, a switched DAPT is superior to an unchanged DAPT strategy to prevent bleedings without </a:t>
            </a:r>
            <a:r>
              <a:rPr lang="en-US" sz="1200" b="0" dirty="0">
                <a:latin typeface="Calibri" panose="020F0502020204030204" pitchFamily="34" charset="0"/>
                <a:ea typeface="MS Mincho" panose="02020609040205080304" pitchFamily="49" charset="-128"/>
                <a:cs typeface="Calibri" panose="020F0502020204030204" pitchFamily="34" charset="0"/>
              </a:rPr>
              <a:t>an</a:t>
            </a:r>
            <a:r>
              <a:rPr lang="en-US" sz="1200" dirty="0">
                <a:latin typeface="Calibri" panose="020F0502020204030204" pitchFamily="34" charset="0"/>
                <a:ea typeface="MS Mincho" panose="02020609040205080304" pitchFamily="49" charset="-128"/>
                <a:cs typeface="Calibri" panose="020F0502020204030204" pitchFamily="34" charset="0"/>
              </a:rPr>
              <a:t> increased risk of ischaemic events.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ea typeface="MS Mincho" panose="02020609040205080304" pitchFamily="49" charset="-128"/>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ea typeface="MS Mincho" panose="02020609040205080304" pitchFamily="49" charset="-128"/>
                <a:cs typeface="Calibri" panose="020F0502020204030204" pitchFamily="34" charset="0"/>
              </a:rPr>
              <a:t>Reference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Calibri" panose="020F0502020204030204" pitchFamily="34" charset="0"/>
                <a:ea typeface="+mn-ea"/>
                <a:cs typeface="+mn-cs"/>
              </a:rPr>
              <a:t>Cuisset T, Deharo P, Quilici J, </a:t>
            </a:r>
            <a:r>
              <a:rPr lang="en-US" sz="1200" b="0" i="1" kern="1200" dirty="0">
                <a:solidFill>
                  <a:schemeClr val="tx1"/>
                </a:solidFill>
                <a:latin typeface="Calibri" panose="020F0502020204030204" pitchFamily="34" charset="0"/>
                <a:ea typeface="+mn-ea"/>
                <a:cs typeface="+mn-cs"/>
              </a:rPr>
              <a:t>et al</a:t>
            </a:r>
            <a:r>
              <a:rPr lang="en-US" sz="1200" b="0" i="0" kern="1200" dirty="0">
                <a:solidFill>
                  <a:schemeClr val="tx1"/>
                </a:solidFill>
                <a:latin typeface="Calibri" panose="020F0502020204030204" pitchFamily="34" charset="0"/>
                <a:ea typeface="+mn-ea"/>
                <a:cs typeface="+mn-cs"/>
              </a:rPr>
              <a:t>. Benefit of switching dual antiplatelet therapy after acute coronary syndrome: The TOPIC (timing of platelet inhibition after acute coronary syndrome) randomized study. </a:t>
            </a:r>
            <a:r>
              <a:rPr lang="en-US" sz="1200" b="0" i="1" kern="1200" dirty="0">
                <a:solidFill>
                  <a:schemeClr val="tx1"/>
                </a:solidFill>
                <a:latin typeface="Calibri" panose="020F0502020204030204" pitchFamily="34" charset="0"/>
                <a:ea typeface="+mn-ea"/>
                <a:cs typeface="+mn-cs"/>
              </a:rPr>
              <a:t>Eur Heart Journal</a:t>
            </a:r>
            <a:r>
              <a:rPr lang="en-US" sz="1200" b="0" i="0" kern="1200" dirty="0">
                <a:solidFill>
                  <a:schemeClr val="tx1"/>
                </a:solidFill>
                <a:latin typeface="Calibri" panose="020F0502020204030204" pitchFamily="34" charset="0"/>
                <a:ea typeface="+mn-ea"/>
                <a:cs typeface="+mn-cs"/>
              </a:rPr>
              <a:t>. 2017;38(41):3070-3078.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Calibri" panose="020F0502020204030204" pitchFamily="34" charset="0"/>
              <a:ea typeface="MS Mincho" panose="02020609040205080304" pitchFamily="49" charset="-128"/>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a:latin typeface="Calibri" panose="020F0502020204030204" pitchFamily="34" charset="0"/>
              <a:ea typeface="MS Mincho" panose="02020609040205080304" pitchFamily="49" charset="-128"/>
              <a:cs typeface="Calibri" panose="020F0502020204030204" pitchFamily="34"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67B584-CF17-48C9-923C-A0B926A2C935}" type="slidenum">
              <a:rPr kumimoji="0" lang="en-IN"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IN"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13836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214313"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0" dirty="0"/>
              <a:t>The limitations</a:t>
            </a:r>
            <a:r>
              <a:rPr lang="en-US" sz="1200" b="0" baseline="0" dirty="0"/>
              <a:t> of the TOPIC study are that it was an open-label s</a:t>
            </a:r>
            <a:r>
              <a:rPr lang="en-US" sz="1200" b="0" dirty="0"/>
              <a:t>ingle-centre trial, envelope system of randomisation, telephone-based follow-up</a:t>
            </a:r>
            <a:r>
              <a:rPr lang="en-US" sz="1200" b="0" baseline="0" dirty="0"/>
              <a:t> and had an i</a:t>
            </a:r>
            <a:r>
              <a:rPr lang="en-US" sz="1200" b="0" dirty="0"/>
              <a:t>nternal event adjudication.</a:t>
            </a:r>
            <a:r>
              <a:rPr lang="en-US" sz="1200" b="0" baseline="0" dirty="0"/>
              <a:t> </a:t>
            </a:r>
            <a:r>
              <a:rPr lang="en-US" sz="1200" b="0" dirty="0"/>
              <a:t>Majority of the included patients (60%): unstable angina (% not precise) and NSTEMI patients</a:t>
            </a:r>
            <a:r>
              <a:rPr lang="en-US" sz="1200" b="0" baseline="0" dirty="0"/>
              <a:t> and the n</a:t>
            </a:r>
            <a:r>
              <a:rPr lang="en-US" sz="1200" b="0" dirty="0"/>
              <a:t>umber of patients lost to follow-up plus those crossing to the other treatment strategy arm, exceeds the total number of </a:t>
            </a:r>
            <a:r>
              <a:rPr lang="en-US" sz="1200" b="0" strike="noStrike" dirty="0"/>
              <a:t>many of the </a:t>
            </a:r>
            <a:r>
              <a:rPr lang="en-US" sz="1200" b="0" dirty="0"/>
              <a:t>individual endpoints. In addition, the study had a very a low number of ischaemic events.</a:t>
            </a:r>
            <a:r>
              <a:rPr lang="en-US" sz="1200" b="0" baseline="0" dirty="0"/>
              <a:t> </a:t>
            </a:r>
            <a:r>
              <a:rPr lang="en-US" sz="1200" b="0" dirty="0"/>
              <a:t>Recurrent MIs not leading to revascularisation were not part of the primary endpoint,</a:t>
            </a:r>
            <a:r>
              <a:rPr lang="en-US" sz="1200" b="0" baseline="0" dirty="0"/>
              <a:t> and the percentage </a:t>
            </a:r>
            <a:r>
              <a:rPr lang="en-US" sz="1200" b="0" dirty="0"/>
              <a:t>intervention was not reported because of a new spontaneous MI, nor the number of MIs itself.</a:t>
            </a:r>
            <a:r>
              <a:rPr lang="en-US" sz="1200" b="0" baseline="0" dirty="0"/>
              <a:t> The study also had a low number</a:t>
            </a:r>
            <a:r>
              <a:rPr lang="en-US" sz="1200" b="0" dirty="0"/>
              <a:t> of TIMI major bleeding complications. The</a:t>
            </a:r>
            <a:r>
              <a:rPr lang="en-US" sz="1200" b="0" baseline="0" dirty="0"/>
              <a:t> study be</a:t>
            </a:r>
            <a:r>
              <a:rPr lang="en-US" sz="1200" b="0" dirty="0"/>
              <a:t>nefits</a:t>
            </a:r>
            <a:r>
              <a:rPr lang="en-US" sz="1200" b="0" baseline="0" dirty="0"/>
              <a:t> are </a:t>
            </a:r>
            <a:r>
              <a:rPr lang="en-US" sz="1200" b="0" dirty="0"/>
              <a:t>mainly driven by fewer non-major bleedings.</a:t>
            </a:r>
            <a:r>
              <a:rPr lang="en-US" sz="1200" b="0" baseline="0" dirty="0"/>
              <a:t> Moreover, i</a:t>
            </a:r>
            <a:r>
              <a:rPr lang="en-US" sz="1200" b="0" dirty="0"/>
              <a:t>n some patients, 10 mg of prasugrel was used without a reduced dose in the elderly individuals. Also, it is unclear as to </a:t>
            </a:r>
            <a:r>
              <a:rPr lang="en-US" sz="1200" dirty="0"/>
              <a:t>how many of these patients contributed to the total number of bleeding complications. </a:t>
            </a:r>
          </a:p>
          <a:p>
            <a:pPr marL="214313" marR="0" indent="-214313"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dirty="0"/>
          </a:p>
          <a:p>
            <a:pPr marL="214313" marR="0" indent="-214313"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dirty="0"/>
              <a:t>Reference</a:t>
            </a:r>
          </a:p>
          <a:p>
            <a:pPr marL="0" marR="0" indent="-214313"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0" i="0" kern="1200" dirty="0" err="1">
                <a:solidFill>
                  <a:schemeClr val="tx1"/>
                </a:solidFill>
                <a:latin typeface="Calibri" panose="020F0502020204030204" pitchFamily="34" charset="0"/>
                <a:ea typeface="+mn-ea"/>
                <a:cs typeface="+mn-cs"/>
              </a:rPr>
              <a:t>Sinnaeve</a:t>
            </a:r>
            <a:r>
              <a:rPr lang="en-US" sz="1200" b="0" i="0" kern="1200" dirty="0">
                <a:solidFill>
                  <a:schemeClr val="tx1"/>
                </a:solidFill>
                <a:latin typeface="Calibri" panose="020F0502020204030204" pitchFamily="34" charset="0"/>
                <a:ea typeface="+mn-ea"/>
                <a:cs typeface="+mn-cs"/>
              </a:rPr>
              <a:t> P, Van de Werf F. Clopidogrel instead of prasugrel or ticagrelor after 1 month in stabilized ACS patients: Back to square one for DAPT?. </a:t>
            </a:r>
            <a:r>
              <a:rPr lang="en-US" sz="1200" b="0" i="1" kern="1200" dirty="0">
                <a:solidFill>
                  <a:schemeClr val="tx1"/>
                </a:solidFill>
                <a:latin typeface="Calibri" panose="020F0502020204030204" pitchFamily="34" charset="0"/>
                <a:ea typeface="+mn-ea"/>
                <a:cs typeface="+mn-cs"/>
              </a:rPr>
              <a:t>Eur Heart Journal</a:t>
            </a:r>
            <a:r>
              <a:rPr lang="en-US" sz="1200" b="0" i="0" kern="1200" dirty="0">
                <a:solidFill>
                  <a:schemeClr val="tx1"/>
                </a:solidFill>
                <a:latin typeface="Calibri" panose="020F0502020204030204" pitchFamily="34" charset="0"/>
                <a:ea typeface="+mn-ea"/>
                <a:cs typeface="+mn-cs"/>
              </a:rPr>
              <a:t>. 2017;38(41):3079-3081. </a:t>
            </a:r>
            <a:endParaRPr lang="en-US" sz="120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67B584-CF17-48C9-923C-A0B926A2C935}" type="slidenum">
              <a:rPr kumimoji="0" lang="en-IN"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IN"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28215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on-screen table provides an overview of the key real-world evidence on ticagrelor and clopidogrel in patients with ACS. </a:t>
            </a:r>
          </a:p>
          <a:p>
            <a:endParaRPr lang="en-US" dirty="0"/>
          </a:p>
          <a:p>
            <a:r>
              <a:rPr lang="en-US" b="0" dirty="0"/>
              <a:t>Let us discuss these studies in greater detail in the subsequent slides.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E7FF96-6ED4-495E-9FA4-1B15EAC84D27}"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fr-FR"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85197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on-screen table provides an overview of the key real-world evidence on ticagrelor and clopidogrel in patients with ACS. </a:t>
            </a:r>
          </a:p>
          <a:p>
            <a:endParaRPr lang="en-US" dirty="0"/>
          </a:p>
          <a:p>
            <a:r>
              <a:rPr lang="en-US" b="0" dirty="0"/>
              <a:t>Let us discuss these studies in greater detail in the subsequent slides.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E7FF96-6ED4-495E-9FA4-1B15EAC84D27}"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fr-FR"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73011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on-screen table provides an overview of the key real-world evidence on ticagrelor and clopidogrel in patients with ACS. </a:t>
            </a:r>
          </a:p>
          <a:p>
            <a:endParaRPr lang="en-US" dirty="0"/>
          </a:p>
          <a:p>
            <a:r>
              <a:rPr lang="en-US" b="0" dirty="0"/>
              <a:t>Let us discuss these studies in greater detail in the subsequent slides.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E7FF96-6ED4-495E-9FA4-1B15EAC84D27}"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fr-FR"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03176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Calibri" panose="020F0502020204030204" pitchFamily="34" charset="0"/>
                <a:ea typeface="+mn-ea"/>
                <a:cs typeface="+mn-cs"/>
              </a:rPr>
              <a:t>Risk scores might be </a:t>
            </a:r>
            <a:r>
              <a:rPr lang="en-US" sz="1200" b="0" kern="1200" baseline="0" dirty="0">
                <a:solidFill>
                  <a:schemeClr val="tx1"/>
                </a:solidFill>
                <a:latin typeface="Calibri" panose="020F0502020204030204" pitchFamily="34" charset="0"/>
                <a:ea typeface="+mn-ea"/>
                <a:cs typeface="+mn-cs"/>
              </a:rPr>
              <a:t>helpful to maximise ischaemic protection and minimise bleeding risks in the tailoring of DAPT. However, the application of these risk scores to decide upon DAPT period is difficult, considering the there are limited data exploring this topic. Nevertheless, the use of risk scores that were primarily formulated to direct and support decision making on DAPT duration should be prioritised </a:t>
            </a:r>
            <a:r>
              <a:rPr lang="en-US" sz="1200" kern="1200" baseline="0" dirty="0">
                <a:solidFill>
                  <a:schemeClr val="tx1"/>
                </a:solidFill>
                <a:latin typeface="Calibri" panose="020F0502020204030204" pitchFamily="34" charset="0"/>
                <a:ea typeface="+mn-ea"/>
                <a:cs typeface="+mn-cs"/>
              </a:rPr>
              <a:t>over other </a:t>
            </a:r>
            <a:r>
              <a:rPr lang="en-GB" sz="1200" kern="1200" baseline="0" dirty="0">
                <a:solidFill>
                  <a:schemeClr val="tx1"/>
                </a:solidFill>
                <a:latin typeface="Calibri" panose="020F0502020204030204" pitchFamily="34" charset="0"/>
                <a:ea typeface="+mn-ea"/>
                <a:cs typeface="+mn-cs"/>
              </a:rPr>
              <a:t>risk scores, displayed on screen.</a:t>
            </a:r>
            <a:endParaRPr lang="en-GB" sz="1200" b="1" kern="1200" baseline="0" dirty="0">
              <a:solidFill>
                <a:schemeClr val="tx1"/>
              </a:solidFill>
              <a:latin typeface="Calibri" panose="020F0502020204030204" pitchFamily="34" charset="0"/>
              <a:ea typeface="+mn-ea"/>
              <a:cs typeface="+mn-cs"/>
            </a:endParaRPr>
          </a:p>
          <a:p>
            <a:endParaRPr lang="en-GB" sz="1200" kern="1200" baseline="0" dirty="0">
              <a:solidFill>
                <a:schemeClr val="tx1"/>
              </a:solidFill>
              <a:latin typeface="Calibri" panose="020F0502020204030204" pitchFamily="34" charset="0"/>
              <a:ea typeface="+mn-ea"/>
              <a:cs typeface="+mn-cs"/>
            </a:endParaRPr>
          </a:p>
          <a:p>
            <a:r>
              <a:rPr lang="en-GB" sz="1200" b="1" kern="1200" baseline="0" dirty="0">
                <a:solidFill>
                  <a:schemeClr val="tx1"/>
                </a:solidFill>
                <a:latin typeface="Calibri" panose="020F0502020204030204" pitchFamily="34" charset="0"/>
                <a:ea typeface="+mn-ea"/>
                <a:cs typeface="+mn-cs"/>
              </a:rPr>
              <a:t>Reference</a:t>
            </a:r>
          </a:p>
          <a:p>
            <a:r>
              <a:rPr lang="en-US" sz="1200" b="0" i="0" kern="1200" dirty="0">
                <a:solidFill>
                  <a:schemeClr val="tx1"/>
                </a:solidFill>
                <a:latin typeface="Calibri" panose="020F0502020204030204" pitchFamily="34" charset="0"/>
                <a:ea typeface="+mn-ea"/>
                <a:cs typeface="+mn-cs"/>
              </a:rPr>
              <a:t>Valgimigli M, Bueno H, Byrne R, </a:t>
            </a:r>
            <a:r>
              <a:rPr lang="en-US" sz="1200" b="0" i="1" kern="1200" dirty="0">
                <a:solidFill>
                  <a:schemeClr val="tx1"/>
                </a:solidFill>
                <a:latin typeface="Calibri" panose="020F0502020204030204" pitchFamily="34" charset="0"/>
                <a:ea typeface="+mn-ea"/>
                <a:cs typeface="+mn-cs"/>
              </a:rPr>
              <a:t>et al</a:t>
            </a:r>
            <a:r>
              <a:rPr lang="en-US" sz="1200" b="0" i="0" kern="1200" dirty="0">
                <a:solidFill>
                  <a:schemeClr val="tx1"/>
                </a:solidFill>
                <a:latin typeface="Calibri" panose="020F0502020204030204" pitchFamily="34" charset="0"/>
                <a:ea typeface="+mn-ea"/>
                <a:cs typeface="+mn-cs"/>
              </a:rPr>
              <a:t>. </a:t>
            </a:r>
            <a:r>
              <a:rPr lang="en-IN" sz="1200" b="0" i="0" kern="1200" dirty="0">
                <a:solidFill>
                  <a:schemeClr val="tx1"/>
                </a:solidFill>
                <a:latin typeface="Calibri" panose="020F0502020204030204" pitchFamily="34" charset="0"/>
                <a:ea typeface="+mn-ea"/>
                <a:cs typeface="+mn-cs"/>
              </a:rPr>
              <a:t>2017 ESC focused update on dual antiplatelet therapy in coronary artery disease developed in collaboration with EACTS: The Task Force for dual antiplatelet therapy in coronary artery disease of the European Society of Cardiology (ESC) and of the European Association for Cardio-Thoracic Surgery (EACTS). </a:t>
            </a:r>
            <a:r>
              <a:rPr lang="en-US" sz="1200" b="0" i="1" kern="1200" dirty="0">
                <a:solidFill>
                  <a:schemeClr val="tx1"/>
                </a:solidFill>
                <a:latin typeface="Calibri" panose="020F0502020204030204" pitchFamily="34" charset="0"/>
                <a:ea typeface="+mn-ea"/>
                <a:cs typeface="+mn-cs"/>
              </a:rPr>
              <a:t>Eur Heart Journal</a:t>
            </a:r>
            <a:r>
              <a:rPr lang="en-US" sz="1200" b="0" i="0" kern="1200" dirty="0">
                <a:solidFill>
                  <a:schemeClr val="tx1"/>
                </a:solidFill>
                <a:latin typeface="Calibri" panose="020F0502020204030204" pitchFamily="34" charset="0"/>
                <a:ea typeface="+mn-ea"/>
                <a:cs typeface="+mn-cs"/>
              </a:rPr>
              <a:t>. 2017. </a:t>
            </a:r>
            <a:r>
              <a:rPr lang="en-US" sz="1200" b="0" i="0" kern="1200" dirty="0">
                <a:solidFill>
                  <a:schemeClr val="tx1"/>
                </a:solidFill>
                <a:effectLst/>
                <a:latin typeface="Calibri" panose="020F0502020204030204" pitchFamily="34" charset="0"/>
                <a:ea typeface="+mn-ea"/>
                <a:cs typeface="+mn-cs"/>
              </a:rPr>
              <a:t>doi: 10.1093/eurheartj/ehx419.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67B584-CF17-48C9-923C-A0B926A2C935}" type="slidenum">
              <a:rPr kumimoji="0" lang="en-IN"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IN"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96032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67B584-CF17-48C9-923C-A0B926A2C935}" type="slidenum">
              <a:rPr kumimoji="0" lang="en-IN"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IN"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97320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FE2C52-ED10-4E8D-9149-814FFE610EC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02390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FE2C52-ED10-4E8D-9149-814FFE610EC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448073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FE2C52-ED10-4E8D-9149-814FFE610EC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00926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C93108-02BB-4565-9F51-67CE1FF67CD5}"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69C5C-AEAC-45EB-883D-951B691EE5BE}" type="slidenum">
              <a:rPr lang="en-US" smtClean="0"/>
              <a:t>‹#›</a:t>
            </a:fld>
            <a:endParaRPr lang="en-US"/>
          </a:p>
        </p:txBody>
      </p:sp>
    </p:spTree>
    <p:extLst>
      <p:ext uri="{BB962C8B-B14F-4D97-AF65-F5344CB8AC3E}">
        <p14:creationId xmlns:p14="http://schemas.microsoft.com/office/powerpoint/2010/main" val="2036798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C93108-02BB-4565-9F51-67CE1FF67CD5}"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69C5C-AEAC-45EB-883D-951B691EE5BE}" type="slidenum">
              <a:rPr lang="en-US" smtClean="0"/>
              <a:t>‹#›</a:t>
            </a:fld>
            <a:endParaRPr lang="en-US"/>
          </a:p>
        </p:txBody>
      </p:sp>
    </p:spTree>
    <p:extLst>
      <p:ext uri="{BB962C8B-B14F-4D97-AF65-F5344CB8AC3E}">
        <p14:creationId xmlns:p14="http://schemas.microsoft.com/office/powerpoint/2010/main" val="193392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C93108-02BB-4565-9F51-67CE1FF67CD5}"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69C5C-AEAC-45EB-883D-951B691EE5BE}" type="slidenum">
              <a:rPr lang="en-US" smtClean="0"/>
              <a:t>‹#›</a:t>
            </a:fld>
            <a:endParaRPr lang="en-US"/>
          </a:p>
        </p:txBody>
      </p:sp>
    </p:spTree>
    <p:extLst>
      <p:ext uri="{BB962C8B-B14F-4D97-AF65-F5344CB8AC3E}">
        <p14:creationId xmlns:p14="http://schemas.microsoft.com/office/powerpoint/2010/main" val="2771570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slide_titre">
    <p:bg>
      <p:bgPr>
        <a:solidFill>
          <a:schemeClr val="bg1"/>
        </a:solidFill>
        <a:effectLst/>
      </p:bgPr>
    </p:bg>
    <p:spTree>
      <p:nvGrpSpPr>
        <p:cNvPr id="1" name=""/>
        <p:cNvGrpSpPr/>
        <p:nvPr/>
      </p:nvGrpSpPr>
      <p:grpSpPr>
        <a:xfrm>
          <a:off x="0" y="0"/>
          <a:ext cx="0" cy="0"/>
          <a:chOff x="0" y="0"/>
          <a:chExt cx="0" cy="0"/>
        </a:xfrm>
      </p:grpSpPr>
      <p:pic>
        <p:nvPicPr>
          <p:cNvPr id="4" name="Picture 2" descr="fond_150dpi_bleu"/>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4917" y="620714"/>
            <a:ext cx="10581216" cy="552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2" descr="SANOFI_Logo_H_2011_Quadri copie"/>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3752" y="6308726"/>
            <a:ext cx="211243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8" name="Rectangle 2"/>
          <p:cNvSpPr>
            <a:spLocks noGrp="1" noChangeArrowheads="1"/>
          </p:cNvSpPr>
          <p:nvPr>
            <p:ph type="ctrTitle"/>
          </p:nvPr>
        </p:nvSpPr>
        <p:spPr>
          <a:xfrm>
            <a:off x="1817205" y="1958976"/>
            <a:ext cx="8614833" cy="1470025"/>
          </a:xfrm>
        </p:spPr>
        <p:txBody>
          <a:bodyPr/>
          <a:lstStyle>
            <a:lvl1pPr>
              <a:defRPr sz="4400">
                <a:solidFill>
                  <a:schemeClr val="bg1"/>
                </a:solidFill>
              </a:defRPr>
            </a:lvl1pPr>
          </a:lstStyle>
          <a:p>
            <a:pPr lvl="0"/>
            <a:r>
              <a:rPr lang="en-US" noProof="0" dirty="0"/>
              <a:t>Click to edit Master title style</a:t>
            </a:r>
          </a:p>
        </p:txBody>
      </p:sp>
      <p:sp>
        <p:nvSpPr>
          <p:cNvPr id="96259" name="Rectangle 3"/>
          <p:cNvSpPr>
            <a:spLocks noGrp="1" noChangeArrowheads="1"/>
          </p:cNvSpPr>
          <p:nvPr>
            <p:ph type="subTitle" idx="1"/>
          </p:nvPr>
        </p:nvSpPr>
        <p:spPr>
          <a:xfrm>
            <a:off x="1817204" y="4052888"/>
            <a:ext cx="8534400" cy="1752600"/>
          </a:xfrm>
        </p:spPr>
        <p:txBody>
          <a:bodyPr/>
          <a:lstStyle>
            <a:lvl1pPr marL="0" indent="0">
              <a:buFont typeface="Verdana" pitchFamily="34" charset="0"/>
              <a:buNone/>
              <a:defRPr>
                <a:solidFill>
                  <a:schemeClr val="bg1"/>
                </a:solidFill>
              </a:defRPr>
            </a:lvl1pPr>
          </a:lstStyle>
          <a:p>
            <a:pPr lvl="0"/>
            <a:r>
              <a:rPr lang="en-US" noProof="0" dirty="0"/>
              <a:t>Click to edit Master subtitle style</a:t>
            </a:r>
          </a:p>
        </p:txBody>
      </p:sp>
      <p:sp>
        <p:nvSpPr>
          <p:cNvPr id="6" name="Slide Number Placeholder 5"/>
          <p:cNvSpPr>
            <a:spLocks noGrp="1" noChangeArrowheads="1"/>
          </p:cNvSpPr>
          <p:nvPr>
            <p:ph type="sldNum" sz="quarter" idx="10"/>
          </p:nvPr>
        </p:nvSpPr>
        <p:spPr/>
        <p:txBody>
          <a:bodyPr/>
          <a:lstStyle>
            <a:lvl1pPr>
              <a:defRPr/>
            </a:lvl1pPr>
          </a:lstStyle>
          <a:p>
            <a:r>
              <a:rPr lang="en-US" altLang="en-US" dirty="0">
                <a:latin typeface="Calibri" panose="020F0502020204030204" pitchFamily="34" charset="0"/>
                <a:cs typeface="Calibri" panose="020F0502020204030204" pitchFamily="34" charset="0"/>
              </a:rPr>
              <a:t>|</a:t>
            </a:r>
            <a:r>
              <a:rPr lang="en-US" altLang="en-US" sz="900" baseline="16000" dirty="0">
                <a:latin typeface="Calibri" panose="020F0502020204030204" pitchFamily="34" charset="0"/>
                <a:cs typeface="Calibri" panose="020F0502020204030204" pitchFamily="34" charset="0"/>
              </a:rPr>
              <a:t>         </a:t>
            </a:r>
            <a:fld id="{5D48B673-00A5-4F2E-B1C2-6E100376F000}" type="slidenum">
              <a:rPr lang="en-US" altLang="en-US" smtClean="0">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01938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slide_courante">
    <p:spTree>
      <p:nvGrpSpPr>
        <p:cNvPr id="1" name=""/>
        <p:cNvGrpSpPr/>
        <p:nvPr/>
      </p:nvGrpSpPr>
      <p:grpSpPr>
        <a:xfrm>
          <a:off x="0" y="0"/>
          <a:ext cx="0" cy="0"/>
          <a:chOff x="0" y="0"/>
          <a:chExt cx="0" cy="0"/>
        </a:xfrm>
      </p:grpSpPr>
      <p:sp>
        <p:nvSpPr>
          <p:cNvPr id="2" name="Titre 1"/>
          <p:cNvSpPr>
            <a:spLocks noGrp="1"/>
          </p:cNvSpPr>
          <p:nvPr>
            <p:ph type="title"/>
          </p:nvPr>
        </p:nvSpPr>
        <p:spPr>
          <a:xfrm>
            <a:off x="814917" y="225426"/>
            <a:ext cx="10608735" cy="841375"/>
          </a:xfrm>
        </p:spPr>
        <p:txBody>
          <a:bodyPr/>
          <a:lstStyle/>
          <a:p>
            <a:r>
              <a:rPr lang="en-US" noProof="0" dirty="0"/>
              <a:t>Click to edit Master title style</a:t>
            </a:r>
          </a:p>
        </p:txBody>
      </p:sp>
      <p:sp>
        <p:nvSpPr>
          <p:cNvPr id="3" name="Espace réservé du contenu 2"/>
          <p:cNvSpPr>
            <a:spLocks noGrp="1"/>
          </p:cNvSpPr>
          <p:nvPr>
            <p:ph idx="1"/>
          </p:nvPr>
        </p:nvSpPr>
        <p:spPr>
          <a:xfrm>
            <a:off x="814917" y="1412875"/>
            <a:ext cx="10608735" cy="4392613"/>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Rectangle 40"/>
          <p:cNvSpPr>
            <a:spLocks noGrp="1" noChangeArrowheads="1"/>
          </p:cNvSpPr>
          <p:nvPr>
            <p:ph type="sldNum" sz="quarter" idx="11"/>
          </p:nvPr>
        </p:nvSpPr>
        <p:spPr>
          <a:ln/>
        </p:spPr>
        <p:txBody>
          <a:bodyPr/>
          <a:lstStyle>
            <a:lvl1pPr>
              <a:defRPr/>
            </a:lvl1pPr>
          </a:lstStyle>
          <a:p>
            <a:r>
              <a:rPr lang="en-US" altLang="en-US" dirty="0">
                <a:latin typeface="Calibri" panose="020F0502020204030204" pitchFamily="34" charset="0"/>
                <a:cs typeface="Calibri" panose="020F0502020204030204" pitchFamily="34" charset="0"/>
              </a:rPr>
              <a:t>|</a:t>
            </a:r>
            <a:r>
              <a:rPr lang="en-US" altLang="en-US" sz="900" baseline="16000" dirty="0">
                <a:latin typeface="Calibri" panose="020F0502020204030204" pitchFamily="34" charset="0"/>
                <a:cs typeface="Calibri" panose="020F0502020204030204" pitchFamily="34" charset="0"/>
              </a:rPr>
              <a:t>         </a:t>
            </a:r>
            <a:fld id="{A2AB0FFF-949E-4AFB-BF98-7C23E89F2E92}" type="slidenum">
              <a:rPr lang="en-US" altLang="en-US" smtClean="0">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5674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lide_courante">
    <p:spTree>
      <p:nvGrpSpPr>
        <p:cNvPr id="1" name=""/>
        <p:cNvGrpSpPr/>
        <p:nvPr/>
      </p:nvGrpSpPr>
      <p:grpSpPr>
        <a:xfrm>
          <a:off x="0" y="0"/>
          <a:ext cx="0" cy="0"/>
          <a:chOff x="0" y="0"/>
          <a:chExt cx="0" cy="0"/>
        </a:xfrm>
      </p:grpSpPr>
      <p:sp>
        <p:nvSpPr>
          <p:cNvPr id="2" name="Titre 1"/>
          <p:cNvSpPr>
            <a:spLocks noGrp="1"/>
          </p:cNvSpPr>
          <p:nvPr>
            <p:ph type="title"/>
          </p:nvPr>
        </p:nvSpPr>
        <p:spPr>
          <a:xfrm>
            <a:off x="814918" y="225426"/>
            <a:ext cx="10608733" cy="841375"/>
          </a:xfrm>
        </p:spPr>
        <p:txBody>
          <a:bodyPr/>
          <a:lstStyle/>
          <a:p>
            <a:r>
              <a:rPr lang="en-US" noProof="0" dirty="0"/>
              <a:t>Click to edit Master title style</a:t>
            </a:r>
          </a:p>
        </p:txBody>
      </p:sp>
      <p:sp>
        <p:nvSpPr>
          <p:cNvPr id="5" name="Rectangle 40"/>
          <p:cNvSpPr>
            <a:spLocks noGrp="1" noChangeArrowheads="1"/>
          </p:cNvSpPr>
          <p:nvPr>
            <p:ph type="sldNum" sz="quarter" idx="11"/>
          </p:nvPr>
        </p:nvSpPr>
        <p:spPr>
          <a:ln/>
        </p:spPr>
        <p:txBody>
          <a:bodyPr/>
          <a:lstStyle>
            <a:lvl1pPr>
              <a:defRPr/>
            </a:lvl1pPr>
          </a:lstStyle>
          <a:p>
            <a:r>
              <a:rPr lang="en-US" altLang="en-US" dirty="0">
                <a:latin typeface="Calibri" panose="020F0502020204030204" pitchFamily="34" charset="0"/>
                <a:cs typeface="Calibri" panose="020F0502020204030204" pitchFamily="34" charset="0"/>
              </a:rPr>
              <a:t>|</a:t>
            </a:r>
            <a:r>
              <a:rPr lang="en-US" altLang="en-US" sz="900" baseline="16000" dirty="0">
                <a:latin typeface="Calibri" panose="020F0502020204030204" pitchFamily="34" charset="0"/>
                <a:cs typeface="Calibri" panose="020F0502020204030204" pitchFamily="34" charset="0"/>
              </a:rPr>
              <a:t>         </a:t>
            </a:r>
            <a:fld id="{A2AB0FFF-949E-4AFB-BF98-7C23E89F2E92}" type="slidenum">
              <a:rPr lang="en-US" altLang="en-US" smtClean="0">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9747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4918" y="225426"/>
            <a:ext cx="10585449" cy="827088"/>
          </a:xfrm>
        </p:spPr>
        <p:txBody>
          <a:bodyPr/>
          <a:lstStyle>
            <a:lvl1pPr>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814918" y="1426654"/>
            <a:ext cx="10585449" cy="1138250"/>
          </a:xfrm>
        </p:spPr>
        <p:txBody>
          <a:bodyPr/>
          <a:lstStyle>
            <a:lvl1pPr>
              <a:buSzPct val="100000"/>
              <a:defRPr sz="2400" b="1"/>
            </a:lvl1pPr>
            <a:lvl2pPr>
              <a:defRPr sz="2000" b="1"/>
            </a:lvl2pPr>
          </a:lstStyle>
          <a:p>
            <a:pPr lvl="0"/>
            <a:r>
              <a:rPr lang="en-US" dirty="0"/>
              <a:t>Click to edit Master text styles</a:t>
            </a:r>
          </a:p>
          <a:p>
            <a:pPr lvl="1"/>
            <a:r>
              <a:rPr lang="en-US" dirty="0"/>
              <a:t>Second level</a:t>
            </a:r>
          </a:p>
        </p:txBody>
      </p:sp>
      <p:sp>
        <p:nvSpPr>
          <p:cNvPr id="5" name="Rectangle 40"/>
          <p:cNvSpPr>
            <a:spLocks noGrp="1" noChangeArrowheads="1"/>
          </p:cNvSpPr>
          <p:nvPr>
            <p:ph type="sldNum" sz="quarter" idx="11"/>
          </p:nvPr>
        </p:nvSpPr>
        <p:spPr>
          <a:ln/>
        </p:spPr>
        <p:txBody>
          <a:bodyPr/>
          <a:lstStyle>
            <a:lvl1pPr>
              <a:defRPr/>
            </a:lvl1pPr>
          </a:lstStyle>
          <a:p>
            <a:r>
              <a:rPr lang="en-US" altLang="en-US" dirty="0">
                <a:latin typeface="Calibri" panose="020F0502020204030204" pitchFamily="34" charset="0"/>
                <a:cs typeface="Calibri" panose="020F0502020204030204" pitchFamily="34" charset="0"/>
              </a:rPr>
              <a:t>|</a:t>
            </a:r>
            <a:r>
              <a:rPr lang="en-US" altLang="en-US" sz="900" baseline="16000" dirty="0">
                <a:latin typeface="Calibri" panose="020F0502020204030204" pitchFamily="34" charset="0"/>
                <a:cs typeface="Calibri" panose="020F0502020204030204" pitchFamily="34" charset="0"/>
              </a:rPr>
              <a:t>         </a:t>
            </a:r>
            <a:fld id="{2747B2E5-D8A4-452F-AEEC-965717BA0D9A}" type="slidenum">
              <a:rPr lang="en-US" altLang="en-US" smtClean="0">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
        <p:nvSpPr>
          <p:cNvPr id="7" name="Text Placeholder 6"/>
          <p:cNvSpPr>
            <a:spLocks noGrp="1"/>
          </p:cNvSpPr>
          <p:nvPr>
            <p:ph type="body" sz="quarter" idx="12"/>
          </p:nvPr>
        </p:nvSpPr>
        <p:spPr>
          <a:xfrm>
            <a:off x="1712385" y="2781301"/>
            <a:ext cx="9687983" cy="2195513"/>
          </a:xfrm>
        </p:spPr>
        <p:txBody>
          <a:bodyPr/>
          <a:lstStyle>
            <a:lvl1pPr>
              <a:buClr>
                <a:schemeClr val="tx1"/>
              </a:buClr>
              <a:buSzPct val="100000"/>
              <a:buFont typeface="+mj-lt"/>
              <a:buAutoNum type="alphaUcPeriod"/>
              <a:defRPr sz="1600" b="1">
                <a:solidFill>
                  <a:srgbClr val="989898"/>
                </a:solidFill>
              </a:defRPr>
            </a:lvl1pPr>
            <a:lvl2pPr marL="800100" indent="-342900">
              <a:buFont typeface="+mj-lt"/>
              <a:buAutoNum type="alphaUcPeriod"/>
              <a:defRPr/>
            </a:lvl2pPr>
            <a:lvl3pPr marL="1257300" indent="-342900">
              <a:buFont typeface="+mj-lt"/>
              <a:buAutoNum type="alphaUcPeriod"/>
              <a:defRPr/>
            </a:lvl3pPr>
            <a:lvl4pPr marL="1714500" indent="-342900">
              <a:buFont typeface="+mj-lt"/>
              <a:buAutoNum type="alphaUcPeriod"/>
              <a:defRPr/>
            </a:lvl4pPr>
            <a:lvl5pPr marL="2171700" indent="-342900">
              <a:buFont typeface="+mj-lt"/>
              <a:buAutoNum type="alphaU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7767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14918" y="225426"/>
            <a:ext cx="10590636" cy="827088"/>
          </a:xfrm>
        </p:spPr>
        <p:txBody>
          <a:bodyPr/>
          <a:lstStyle/>
          <a:p>
            <a:r>
              <a:rPr lang="en-US" noProof="0" dirty="0"/>
              <a:t>Click to edit Master title style</a:t>
            </a:r>
          </a:p>
        </p:txBody>
      </p:sp>
      <p:sp>
        <p:nvSpPr>
          <p:cNvPr id="3" name="Espace réservé du contenu 2"/>
          <p:cNvSpPr>
            <a:spLocks noGrp="1"/>
          </p:cNvSpPr>
          <p:nvPr>
            <p:ph sz="half" idx="1"/>
          </p:nvPr>
        </p:nvSpPr>
        <p:spPr>
          <a:xfrm>
            <a:off x="863419" y="1412876"/>
            <a:ext cx="5043256" cy="4392613"/>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Espace réservé du contenu 3"/>
          <p:cNvSpPr>
            <a:spLocks noGrp="1"/>
          </p:cNvSpPr>
          <p:nvPr>
            <p:ph sz="half" idx="2"/>
          </p:nvPr>
        </p:nvSpPr>
        <p:spPr>
          <a:xfrm>
            <a:off x="6183737" y="1436898"/>
            <a:ext cx="5221816" cy="4368591"/>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Rectangle 40"/>
          <p:cNvSpPr>
            <a:spLocks noGrp="1" noChangeArrowheads="1"/>
          </p:cNvSpPr>
          <p:nvPr>
            <p:ph type="sldNum" sz="quarter" idx="11"/>
          </p:nvPr>
        </p:nvSpPr>
        <p:spPr>
          <a:ln/>
        </p:spPr>
        <p:txBody>
          <a:bodyPr/>
          <a:lstStyle>
            <a:lvl1pPr>
              <a:defRPr/>
            </a:lvl1pPr>
          </a:lstStyle>
          <a:p>
            <a:r>
              <a:rPr lang="en-US" altLang="en-US" dirty="0">
                <a:latin typeface="Calibri" panose="020F0502020204030204" pitchFamily="34" charset="0"/>
                <a:cs typeface="Calibri" panose="020F0502020204030204" pitchFamily="34" charset="0"/>
              </a:rPr>
              <a:t>|</a:t>
            </a:r>
            <a:r>
              <a:rPr lang="en-US" altLang="en-US" sz="900" baseline="16000" dirty="0">
                <a:latin typeface="Calibri" panose="020F0502020204030204" pitchFamily="34" charset="0"/>
                <a:cs typeface="Calibri" panose="020F0502020204030204" pitchFamily="34" charset="0"/>
              </a:rPr>
              <a:t>         </a:t>
            </a:r>
            <a:fld id="{D15D0F4E-7799-48D1-A03F-1589B94391FE}" type="slidenum">
              <a:rPr lang="en-US" altLang="en-US" smtClean="0">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0414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14917" y="225425"/>
            <a:ext cx="10606616" cy="850106"/>
          </a:xfrm>
        </p:spPr>
        <p:txBody>
          <a:bodyPr/>
          <a:lstStyle>
            <a:lvl1pPr>
              <a:defRPr/>
            </a:lvl1pPr>
          </a:lstStyle>
          <a:p>
            <a:r>
              <a:rPr lang="en-US" noProof="0" dirty="0"/>
              <a:t>Click to edit Master title style</a:t>
            </a:r>
          </a:p>
        </p:txBody>
      </p:sp>
      <p:sp>
        <p:nvSpPr>
          <p:cNvPr id="3" name="Espace réservé du texte 2"/>
          <p:cNvSpPr>
            <a:spLocks noGrp="1"/>
          </p:cNvSpPr>
          <p:nvPr>
            <p:ph type="body" idx="1"/>
          </p:nvPr>
        </p:nvSpPr>
        <p:spPr>
          <a:xfrm>
            <a:off x="842433" y="1420785"/>
            <a:ext cx="5154084"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Espace réservé du contenu 3"/>
          <p:cNvSpPr>
            <a:spLocks noGrp="1"/>
          </p:cNvSpPr>
          <p:nvPr>
            <p:ph sz="half" idx="2"/>
          </p:nvPr>
        </p:nvSpPr>
        <p:spPr>
          <a:xfrm>
            <a:off x="842433" y="2174876"/>
            <a:ext cx="5154084" cy="3449638"/>
          </a:xfrm>
        </p:spPr>
        <p:txBody>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Espace réservé du texte 4"/>
          <p:cNvSpPr>
            <a:spLocks noGrp="1"/>
          </p:cNvSpPr>
          <p:nvPr>
            <p:ph type="body" sz="quarter" idx="3"/>
          </p:nvPr>
        </p:nvSpPr>
        <p:spPr>
          <a:xfrm>
            <a:off x="6193367" y="1420785"/>
            <a:ext cx="5228167"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Espace réservé du contenu 5"/>
          <p:cNvSpPr>
            <a:spLocks noGrp="1"/>
          </p:cNvSpPr>
          <p:nvPr>
            <p:ph sz="quarter" idx="4"/>
          </p:nvPr>
        </p:nvSpPr>
        <p:spPr>
          <a:xfrm>
            <a:off x="6193367" y="2174876"/>
            <a:ext cx="5228167" cy="3449638"/>
          </a:xfrm>
        </p:spPr>
        <p:txBody>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Rectangle 40"/>
          <p:cNvSpPr>
            <a:spLocks noGrp="1" noChangeArrowheads="1"/>
          </p:cNvSpPr>
          <p:nvPr>
            <p:ph type="sldNum" sz="quarter" idx="11"/>
          </p:nvPr>
        </p:nvSpPr>
        <p:spPr>
          <a:ln/>
        </p:spPr>
        <p:txBody>
          <a:bodyPr/>
          <a:lstStyle>
            <a:lvl1pPr>
              <a:defRPr/>
            </a:lvl1pPr>
          </a:lstStyle>
          <a:p>
            <a:r>
              <a:rPr lang="en-US" altLang="en-US" dirty="0">
                <a:latin typeface="Calibri" panose="020F0502020204030204" pitchFamily="34" charset="0"/>
                <a:cs typeface="Calibri" panose="020F0502020204030204" pitchFamily="34" charset="0"/>
              </a:rPr>
              <a:t>|</a:t>
            </a:r>
            <a:r>
              <a:rPr lang="en-US" altLang="en-US" sz="900" baseline="16000" dirty="0">
                <a:latin typeface="Calibri" panose="020F0502020204030204" pitchFamily="34" charset="0"/>
                <a:cs typeface="Calibri" panose="020F0502020204030204" pitchFamily="34" charset="0"/>
              </a:rPr>
              <a:t>         </a:t>
            </a:r>
            <a:fld id="{877B2D7B-41A2-4BDA-9142-8B07310D243C}" type="slidenum">
              <a:rPr lang="en-US" altLang="en-US" smtClean="0">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4794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2434" y="4800600"/>
            <a:ext cx="10579100" cy="566738"/>
          </a:xfrm>
        </p:spPr>
        <p:txBody>
          <a:bodyPr anchor="b"/>
          <a:lstStyle>
            <a:lvl1pPr algn="l">
              <a:defRPr sz="2000" b="1"/>
            </a:lvl1pPr>
          </a:lstStyle>
          <a:p>
            <a:r>
              <a:rPr lang="en-US" noProof="0"/>
              <a:t>Click to edit Master title style</a:t>
            </a:r>
          </a:p>
        </p:txBody>
      </p:sp>
      <p:sp>
        <p:nvSpPr>
          <p:cNvPr id="3" name="Espace réservé pour une image  2"/>
          <p:cNvSpPr>
            <a:spLocks noGrp="1"/>
          </p:cNvSpPr>
          <p:nvPr>
            <p:ph type="pic" idx="1"/>
          </p:nvPr>
        </p:nvSpPr>
        <p:spPr>
          <a:xfrm>
            <a:off x="842434" y="1412876"/>
            <a:ext cx="10579100" cy="33146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Espace réservé du texte 3"/>
          <p:cNvSpPr>
            <a:spLocks noGrp="1"/>
          </p:cNvSpPr>
          <p:nvPr>
            <p:ph type="body" sz="half" idx="2"/>
          </p:nvPr>
        </p:nvSpPr>
        <p:spPr>
          <a:xfrm>
            <a:off x="842434" y="5367338"/>
            <a:ext cx="10579100" cy="58194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6" name="Rectangle 40"/>
          <p:cNvSpPr>
            <a:spLocks noGrp="1" noChangeArrowheads="1"/>
          </p:cNvSpPr>
          <p:nvPr>
            <p:ph type="sldNum" sz="quarter" idx="11"/>
          </p:nvPr>
        </p:nvSpPr>
        <p:spPr>
          <a:ln/>
        </p:spPr>
        <p:txBody>
          <a:bodyPr/>
          <a:lstStyle>
            <a:lvl1pPr>
              <a:defRPr/>
            </a:lvl1pPr>
          </a:lstStyle>
          <a:p>
            <a:r>
              <a:rPr lang="en-US" altLang="en-US" dirty="0">
                <a:latin typeface="Calibri" panose="020F0502020204030204" pitchFamily="34" charset="0"/>
                <a:cs typeface="Calibri" panose="020F0502020204030204" pitchFamily="34" charset="0"/>
              </a:rPr>
              <a:t>|</a:t>
            </a:r>
            <a:r>
              <a:rPr lang="en-US" altLang="en-US" sz="900" baseline="16000" dirty="0">
                <a:latin typeface="Calibri" panose="020F0502020204030204" pitchFamily="34" charset="0"/>
                <a:cs typeface="Calibri" panose="020F0502020204030204" pitchFamily="34" charset="0"/>
              </a:rPr>
              <a:t>         </a:t>
            </a:r>
            <a:fld id="{2D1FD26D-BE6C-4AA1-9AC3-81FF1C673D13}" type="slidenum">
              <a:rPr lang="en-US" altLang="en-US" smtClean="0">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1020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_fin">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817034" y="619126"/>
            <a:ext cx="10581217" cy="5527675"/>
          </a:xfrm>
          <a:prstGeom prst="rect">
            <a:avLst/>
          </a:prstGeom>
          <a:solidFill>
            <a:srgbClr val="44449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solidFill>
                <a:srgbClr val="444492"/>
              </a:solidFill>
              <a:latin typeface="Calibri" panose="020F0502020204030204" pitchFamily="34" charset="0"/>
              <a:cs typeface="Calibri" panose="020F0502020204030204" pitchFamily="34" charset="0"/>
            </a:endParaRPr>
          </a:p>
        </p:txBody>
      </p:sp>
      <p:sp>
        <p:nvSpPr>
          <p:cNvPr id="7" name="Titre 1"/>
          <p:cNvSpPr>
            <a:spLocks noGrp="1"/>
          </p:cNvSpPr>
          <p:nvPr>
            <p:ph type="title"/>
          </p:nvPr>
        </p:nvSpPr>
        <p:spPr>
          <a:xfrm>
            <a:off x="836085" y="3007799"/>
            <a:ext cx="10564228" cy="841375"/>
          </a:xfrm>
        </p:spPr>
        <p:txBody>
          <a:bodyPr/>
          <a:lstStyle>
            <a:lvl1pPr algn="ctr">
              <a:defRPr>
                <a:solidFill>
                  <a:schemeClr val="bg1"/>
                </a:solidFill>
              </a:defRPr>
            </a:lvl1pPr>
          </a:lstStyle>
          <a:p>
            <a:r>
              <a:rPr lang="en-US" noProof="0" dirty="0"/>
              <a:t>Click to edit Master title style</a:t>
            </a:r>
          </a:p>
        </p:txBody>
      </p:sp>
      <p:sp>
        <p:nvSpPr>
          <p:cNvPr id="5" name="Espace réservé du numéro de diapositive 3"/>
          <p:cNvSpPr>
            <a:spLocks noGrp="1"/>
          </p:cNvSpPr>
          <p:nvPr>
            <p:ph type="sldNum" sz="quarter" idx="11"/>
          </p:nvPr>
        </p:nvSpPr>
        <p:spPr/>
        <p:txBody>
          <a:bodyPr/>
          <a:lstStyle>
            <a:lvl1pPr>
              <a:defRPr/>
            </a:lvl1pPr>
          </a:lstStyle>
          <a:p>
            <a:r>
              <a:rPr lang="en-US" altLang="en-US" dirty="0">
                <a:latin typeface="Calibri" panose="020F0502020204030204" pitchFamily="34" charset="0"/>
                <a:cs typeface="Calibri" panose="020F0502020204030204" pitchFamily="34" charset="0"/>
              </a:rPr>
              <a:t>|</a:t>
            </a:r>
            <a:r>
              <a:rPr lang="en-US" altLang="en-US" sz="900" baseline="16000" dirty="0">
                <a:latin typeface="Calibri" panose="020F0502020204030204" pitchFamily="34" charset="0"/>
                <a:cs typeface="Calibri" panose="020F0502020204030204" pitchFamily="34" charset="0"/>
              </a:rPr>
              <a:t>         </a:t>
            </a:r>
            <a:fld id="{ED3448F1-22A3-4529-AAD2-A76E16DAC2A1}" type="slidenum">
              <a:rPr lang="en-US" altLang="en-US" smtClean="0">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5266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C93108-02BB-4565-9F51-67CE1FF67CD5}"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69C5C-AEAC-45EB-883D-951B691EE5BE}" type="slidenum">
              <a:rPr lang="en-US" smtClean="0"/>
              <a:t>‹#›</a:t>
            </a:fld>
            <a:endParaRPr lang="en-US"/>
          </a:p>
        </p:txBody>
      </p:sp>
    </p:spTree>
    <p:extLst>
      <p:ext uri="{BB962C8B-B14F-4D97-AF65-F5344CB8AC3E}">
        <p14:creationId xmlns:p14="http://schemas.microsoft.com/office/powerpoint/2010/main" val="362765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14917" y="225425"/>
            <a:ext cx="10608735" cy="831806"/>
          </a:xfrm>
        </p:spPr>
        <p:txBody>
          <a:bodyPr/>
          <a:lstStyle/>
          <a:p>
            <a:r>
              <a:rPr lang="en-US" dirty="0"/>
              <a:t>Click to edit Master title style</a:t>
            </a:r>
          </a:p>
        </p:txBody>
      </p:sp>
      <p:sp>
        <p:nvSpPr>
          <p:cNvPr id="3" name="Table Placeholder 2"/>
          <p:cNvSpPr>
            <a:spLocks noGrp="1"/>
          </p:cNvSpPr>
          <p:nvPr>
            <p:ph type="tbl" idx="1"/>
          </p:nvPr>
        </p:nvSpPr>
        <p:spPr>
          <a:xfrm>
            <a:off x="814917" y="1412876"/>
            <a:ext cx="10608735" cy="4392613"/>
          </a:xfrm>
        </p:spPr>
        <p:txBody>
          <a:bodyPr/>
          <a:lstStyle/>
          <a:p>
            <a:pPr lvl="0"/>
            <a:r>
              <a:rPr lang="en-US" noProof="0" dirty="0"/>
              <a:t>Click icon to add table</a:t>
            </a:r>
          </a:p>
        </p:txBody>
      </p:sp>
      <p:sp>
        <p:nvSpPr>
          <p:cNvPr id="4" name="Rectangle 40"/>
          <p:cNvSpPr>
            <a:spLocks noGrp="1" noChangeArrowheads="1"/>
          </p:cNvSpPr>
          <p:nvPr>
            <p:ph type="sldNum" sz="quarter" idx="10"/>
          </p:nvPr>
        </p:nvSpPr>
        <p:spPr>
          <a:xfrm>
            <a:off x="10782300" y="6424613"/>
            <a:ext cx="643467" cy="234950"/>
          </a:xfrm>
        </p:spPr>
        <p:txBody>
          <a:bodyPr/>
          <a:lstStyle>
            <a:lvl1pPr>
              <a:defRPr>
                <a:ea typeface="SimSun" panose="02010600030101010101" pitchFamily="2" charset="-122"/>
              </a:defRPr>
            </a:lvl1pPr>
          </a:lstStyle>
          <a:p>
            <a:r>
              <a:rPr lang="en-US" altLang="zh-CN" dirty="0">
                <a:latin typeface="Calibri" panose="020F0502020204030204" pitchFamily="34" charset="0"/>
                <a:cs typeface="Calibri" panose="020F0502020204030204" pitchFamily="34" charset="0"/>
              </a:rPr>
              <a:t>|</a:t>
            </a:r>
            <a:r>
              <a:rPr lang="en-US" altLang="zh-CN" sz="900" baseline="16000" dirty="0">
                <a:latin typeface="Calibri" panose="020F0502020204030204" pitchFamily="34" charset="0"/>
                <a:cs typeface="Calibri" panose="020F0502020204030204" pitchFamily="34" charset="0"/>
              </a:rPr>
              <a:t>        </a:t>
            </a:r>
            <a:fld id="{590D792A-7340-4D5A-BF6B-E4E06E1F343D}" type="slidenum">
              <a:rPr lang="en-US" altLang="zh-CN" smtClean="0">
                <a:latin typeface="Calibri" panose="020F0502020204030204" pitchFamily="34" charset="0"/>
                <a:cs typeface="Calibri" panose="020F0502020204030204" pitchFamily="34" charset="0"/>
              </a:rPr>
              <a:pPr/>
              <a:t>‹#›</a:t>
            </a:fld>
            <a:endParaRPr lang="en-US" altLang="zh-CN"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392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Pic">
    <p:spTree>
      <p:nvGrpSpPr>
        <p:cNvPr id="1" name=""/>
        <p:cNvGrpSpPr/>
        <p:nvPr/>
      </p:nvGrpSpPr>
      <p:grpSpPr>
        <a:xfrm>
          <a:off x="0" y="0"/>
          <a:ext cx="0" cy="0"/>
          <a:chOff x="0" y="0"/>
          <a:chExt cx="0" cy="0"/>
        </a:xfrm>
      </p:grpSpPr>
      <p:sp>
        <p:nvSpPr>
          <p:cNvPr id="2" name="Picture Placeholder 7"/>
          <p:cNvSpPr>
            <a:spLocks noGrp="1"/>
          </p:cNvSpPr>
          <p:nvPr>
            <p:ph type="pic" sz="quarter" idx="10" hasCustomPrompt="1"/>
          </p:nvPr>
        </p:nvSpPr>
        <p:spPr>
          <a:xfrm>
            <a:off x="0" y="2"/>
            <a:ext cx="12192000" cy="6857999"/>
          </a:xfrm>
          <a:prstGeom prst="rect">
            <a:avLst/>
          </a:prstGeom>
          <a:ln>
            <a:noFill/>
          </a:ln>
        </p:spPr>
        <p:txBody>
          <a:bodyPr bIns="457200" anchor="b"/>
          <a:lstStyle>
            <a:lvl1pPr algn="ctr">
              <a:buNone/>
              <a:defRPr sz="12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56073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084" y="225425"/>
            <a:ext cx="10587568" cy="831806"/>
          </a:xfrm>
        </p:spPr>
        <p:txBody>
          <a:bodyPr/>
          <a:lstStyle/>
          <a:p>
            <a:r>
              <a:rPr lang="en-US" dirty="0"/>
              <a:t>Click to edit Master title style</a:t>
            </a:r>
          </a:p>
        </p:txBody>
      </p:sp>
      <p:sp>
        <p:nvSpPr>
          <p:cNvPr id="3" name="Text Placeholder 2"/>
          <p:cNvSpPr>
            <a:spLocks noGrp="1"/>
          </p:cNvSpPr>
          <p:nvPr>
            <p:ph type="body" sz="half" idx="1"/>
          </p:nvPr>
        </p:nvSpPr>
        <p:spPr>
          <a:xfrm>
            <a:off x="836085" y="1412876"/>
            <a:ext cx="5139268" cy="43926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8553" y="1412876"/>
            <a:ext cx="5141383"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sldNum" sz="quarter" idx="10"/>
          </p:nvPr>
        </p:nvSpPr>
        <p:spPr>
          <a:xfrm>
            <a:off x="10782300" y="6424613"/>
            <a:ext cx="643467" cy="234950"/>
          </a:xfrm>
        </p:spPr>
        <p:txBody>
          <a:bodyPr lIns="91440" tIns="45720" rIns="91440" bIns="45720"/>
          <a:lstStyle>
            <a:lvl1pPr>
              <a:defRPr>
                <a:ea typeface="PMingLiU" pitchFamily="18" charset="-120"/>
              </a:defRPr>
            </a:lvl1pPr>
          </a:lstStyle>
          <a:p>
            <a:r>
              <a:rPr lang="en-US" altLang="zh-CN" dirty="0">
                <a:latin typeface="Calibri" panose="020F0502020204030204" pitchFamily="34" charset="0"/>
                <a:cs typeface="Calibri" panose="020F0502020204030204" pitchFamily="34" charset="0"/>
              </a:rPr>
              <a:t>|</a:t>
            </a:r>
            <a:r>
              <a:rPr lang="en-US" altLang="zh-CN" sz="900" baseline="16000" dirty="0">
                <a:latin typeface="Calibri" panose="020F0502020204030204" pitchFamily="34" charset="0"/>
                <a:cs typeface="Calibri" panose="020F0502020204030204" pitchFamily="34" charset="0"/>
              </a:rPr>
              <a:t>        </a:t>
            </a:r>
            <a:fld id="{82B09585-C1D5-45A2-BA81-C68AC28A96B0}" type="slidenum">
              <a:rPr lang="en-US" altLang="zh-CN" smtClean="0">
                <a:latin typeface="Calibri" panose="020F0502020204030204" pitchFamily="34" charset="0"/>
                <a:cs typeface="Calibri" panose="020F0502020204030204" pitchFamily="34" charset="0"/>
              </a:rPr>
              <a:pPr/>
              <a:t>‹#›</a:t>
            </a:fld>
            <a:endParaRPr lang="en-US" altLang="zh-CN"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35411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7"/>
            <a:ext cx="4011084"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7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125"/>
            </a:lvl1pPr>
            <a:lvl2pPr marL="342866" indent="0">
              <a:buNone/>
              <a:defRPr sz="900"/>
            </a:lvl2pPr>
            <a:lvl3pPr marL="685732" indent="0">
              <a:buNone/>
              <a:defRPr sz="825"/>
            </a:lvl3pPr>
            <a:lvl4pPr marL="1028598" indent="0">
              <a:buNone/>
              <a:defRPr sz="675"/>
            </a:lvl4pPr>
            <a:lvl5pPr marL="1371464" indent="0">
              <a:buNone/>
              <a:defRPr sz="675"/>
            </a:lvl5pPr>
            <a:lvl6pPr marL="1714331" indent="0">
              <a:buNone/>
              <a:defRPr sz="675"/>
            </a:lvl6pPr>
            <a:lvl7pPr marL="2057195" indent="0">
              <a:buNone/>
              <a:defRPr sz="675"/>
            </a:lvl7pPr>
            <a:lvl8pPr marL="2400060" indent="0">
              <a:buNone/>
              <a:defRPr sz="675"/>
            </a:lvl8pPr>
            <a:lvl9pPr marL="2742926" indent="0">
              <a:buNone/>
              <a:defRPr sz="675"/>
            </a:lvl9pPr>
          </a:lstStyle>
          <a:p>
            <a:pPr lvl="0"/>
            <a:r>
              <a:rPr lang="en-US"/>
              <a:t>Click to edit Master text styles</a:t>
            </a:r>
          </a:p>
        </p:txBody>
      </p:sp>
      <p:sp>
        <p:nvSpPr>
          <p:cNvPr id="5" name="Rectangle 28"/>
          <p:cNvSpPr>
            <a:spLocks noGrp="1" noChangeArrowheads="1"/>
          </p:cNvSpPr>
          <p:nvPr>
            <p:ph type="ftr" sz="quarter" idx="10"/>
          </p:nvPr>
        </p:nvSpPr>
        <p:spPr>
          <a:xfrm>
            <a:off x="814917" y="6453212"/>
            <a:ext cx="3860800" cy="238125"/>
          </a:xfrm>
          <a:prstGeom prst="rect">
            <a:avLst/>
          </a:prstGeom>
          <a:ln/>
        </p:spPr>
        <p:txBody>
          <a:bodyPr/>
          <a:lstStyle>
            <a:lvl1pPr>
              <a:defRPr/>
            </a:lvl1pPr>
          </a:lstStyle>
          <a:p>
            <a:pPr>
              <a:defRPr/>
            </a:pPr>
            <a:endParaRPr lang="en-US" dirty="0"/>
          </a:p>
        </p:txBody>
      </p:sp>
      <p:sp>
        <p:nvSpPr>
          <p:cNvPr id="6" name="Rectangle 40"/>
          <p:cNvSpPr>
            <a:spLocks noGrp="1" noChangeArrowheads="1"/>
          </p:cNvSpPr>
          <p:nvPr>
            <p:ph type="sldNum" sz="quarter" idx="11"/>
          </p:nvPr>
        </p:nvSpPr>
        <p:spPr>
          <a:ln/>
        </p:spPr>
        <p:txBody>
          <a:bodyPr/>
          <a:lstStyle>
            <a:lvl1pPr>
              <a:defRPr/>
            </a:lvl1pPr>
          </a:lstStyle>
          <a:p>
            <a:pPr>
              <a:defRPr/>
            </a:pPr>
            <a:r>
              <a:rPr lang="en-US" dirty="0">
                <a:latin typeface="Calibri" panose="020F0502020204030204" pitchFamily="34" charset="0"/>
                <a:cs typeface="Calibri" panose="020F0502020204030204" pitchFamily="34" charset="0"/>
              </a:rPr>
              <a:t>|</a:t>
            </a:r>
            <a:r>
              <a:rPr lang="en-US" sz="675" baseline="16000" dirty="0">
                <a:latin typeface="Calibri" panose="020F0502020204030204" pitchFamily="34" charset="0"/>
                <a:cs typeface="Calibri" panose="020F0502020204030204" pitchFamily="34" charset="0"/>
              </a:rPr>
              <a:t>        </a:t>
            </a:r>
            <a:fld id="{56F5436D-4467-46D4-B528-6B3DB15B0010}" type="slidenum">
              <a:rPr lang="en-US" smtClean="0">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84057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8"/>
          <p:cNvSpPr>
            <a:spLocks noGrp="1" noChangeArrowheads="1"/>
          </p:cNvSpPr>
          <p:nvPr>
            <p:ph type="ftr" sz="quarter" idx="10"/>
          </p:nvPr>
        </p:nvSpPr>
        <p:spPr>
          <a:xfrm>
            <a:off x="814917" y="6453212"/>
            <a:ext cx="3860800" cy="238125"/>
          </a:xfrm>
          <a:prstGeom prst="rect">
            <a:avLst/>
          </a:prstGeom>
          <a:ln/>
        </p:spPr>
        <p:txBody>
          <a:bodyPr/>
          <a:lstStyle>
            <a:lvl1pPr>
              <a:defRPr/>
            </a:lvl1pPr>
          </a:lstStyle>
          <a:p>
            <a:pPr>
              <a:defRPr/>
            </a:pPr>
            <a:endParaRPr lang="en-US" dirty="0"/>
          </a:p>
        </p:txBody>
      </p:sp>
      <p:sp>
        <p:nvSpPr>
          <p:cNvPr id="4" name="Rectangle 40"/>
          <p:cNvSpPr>
            <a:spLocks noGrp="1" noChangeArrowheads="1"/>
          </p:cNvSpPr>
          <p:nvPr>
            <p:ph type="sldNum" sz="quarter" idx="11"/>
          </p:nvPr>
        </p:nvSpPr>
        <p:spPr>
          <a:ln/>
        </p:spPr>
        <p:txBody>
          <a:bodyPr/>
          <a:lstStyle>
            <a:lvl1pPr>
              <a:defRPr/>
            </a:lvl1pPr>
          </a:lstStyle>
          <a:p>
            <a:pPr>
              <a:defRPr/>
            </a:pPr>
            <a:r>
              <a:rPr lang="en-US" dirty="0">
                <a:latin typeface="Calibri" panose="020F0502020204030204" pitchFamily="34" charset="0"/>
                <a:cs typeface="Calibri" panose="020F0502020204030204" pitchFamily="34" charset="0"/>
              </a:rPr>
              <a:t>|</a:t>
            </a:r>
            <a:r>
              <a:rPr lang="en-US" sz="675" baseline="16000" dirty="0">
                <a:latin typeface="Calibri" panose="020F0502020204030204" pitchFamily="34" charset="0"/>
                <a:cs typeface="Calibri" panose="020F0502020204030204" pitchFamily="34" charset="0"/>
              </a:rPr>
              <a:t>        </a:t>
            </a:r>
            <a:fld id="{3A580EDA-B8B9-4618-A60E-C09060CB83FE}" type="slidenum">
              <a:rPr lang="en-US" smtClean="0">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6388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8"/>
          <p:cNvSpPr>
            <a:spLocks noGrp="1" noChangeArrowheads="1"/>
          </p:cNvSpPr>
          <p:nvPr>
            <p:ph type="ftr" sz="quarter" idx="10"/>
          </p:nvPr>
        </p:nvSpPr>
        <p:spPr>
          <a:xfrm>
            <a:off x="814917" y="6453212"/>
            <a:ext cx="3860800" cy="238125"/>
          </a:xfrm>
          <a:prstGeom prst="rect">
            <a:avLst/>
          </a:prstGeom>
          <a:ln/>
        </p:spPr>
        <p:txBody>
          <a:bodyPr/>
          <a:lstStyle>
            <a:lvl1pPr>
              <a:defRPr/>
            </a:lvl1pPr>
          </a:lstStyle>
          <a:p>
            <a:pPr>
              <a:defRPr/>
            </a:pPr>
            <a:endParaRPr lang="en-US" dirty="0"/>
          </a:p>
        </p:txBody>
      </p:sp>
      <p:sp>
        <p:nvSpPr>
          <p:cNvPr id="3" name="Rectangle 40"/>
          <p:cNvSpPr>
            <a:spLocks noGrp="1" noChangeArrowheads="1"/>
          </p:cNvSpPr>
          <p:nvPr>
            <p:ph type="sldNum" sz="quarter" idx="11"/>
          </p:nvPr>
        </p:nvSpPr>
        <p:spPr>
          <a:ln/>
        </p:spPr>
        <p:txBody>
          <a:bodyPr/>
          <a:lstStyle>
            <a:lvl1pPr>
              <a:defRPr/>
            </a:lvl1pPr>
          </a:lstStyle>
          <a:p>
            <a:pPr>
              <a:defRPr/>
            </a:pPr>
            <a:r>
              <a:rPr lang="en-US" dirty="0">
                <a:latin typeface="Calibri" panose="020F0502020204030204" pitchFamily="34" charset="0"/>
                <a:cs typeface="Calibri" panose="020F0502020204030204" pitchFamily="34" charset="0"/>
              </a:rPr>
              <a:t>|</a:t>
            </a:r>
            <a:r>
              <a:rPr lang="en-US" sz="675" baseline="16000" dirty="0">
                <a:latin typeface="Calibri" panose="020F0502020204030204" pitchFamily="34" charset="0"/>
                <a:cs typeface="Calibri" panose="020F0502020204030204" pitchFamily="34" charset="0"/>
              </a:rPr>
              <a:t>        </a:t>
            </a:r>
            <a:fld id="{9AF4433D-764C-4105-9FE9-C720230AD6CB}" type="slidenum">
              <a:rPr lang="en-US" smtClean="0">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5969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Content Red">
    <p:spTree>
      <p:nvGrpSpPr>
        <p:cNvPr id="1" name=""/>
        <p:cNvGrpSpPr/>
        <p:nvPr/>
      </p:nvGrpSpPr>
      <p:grpSpPr>
        <a:xfrm>
          <a:off x="0" y="0"/>
          <a:ext cx="0" cy="0"/>
          <a:chOff x="0" y="0"/>
          <a:chExt cx="0" cy="0"/>
        </a:xfrm>
      </p:grpSpPr>
      <p:sp>
        <p:nvSpPr>
          <p:cNvPr id="2" name="Title 1"/>
          <p:cNvSpPr>
            <a:spLocks noGrp="1"/>
          </p:cNvSpPr>
          <p:nvPr>
            <p:ph type="title"/>
          </p:nvPr>
        </p:nvSpPr>
        <p:spPr>
          <a:xfrm>
            <a:off x="372932" y="215915"/>
            <a:ext cx="11446136" cy="1143000"/>
          </a:xfrm>
        </p:spPr>
        <p:txBody>
          <a:bodyPr>
            <a:noAutofit/>
          </a:bodyPr>
          <a:lstStyle>
            <a:lvl1pPr>
              <a:defRPr sz="1725"/>
            </a:lvl1pPr>
          </a:lstStyle>
          <a:p>
            <a:r>
              <a:rPr lang="en-US" dirty="0"/>
              <a:t>Click to edit Master title style</a:t>
            </a:r>
            <a:endParaRPr lang="en-GB" dirty="0"/>
          </a:p>
        </p:txBody>
      </p:sp>
      <p:sp>
        <p:nvSpPr>
          <p:cNvPr id="3" name="Content Placeholder 2"/>
          <p:cNvSpPr>
            <a:spLocks noGrp="1"/>
          </p:cNvSpPr>
          <p:nvPr>
            <p:ph idx="1"/>
          </p:nvPr>
        </p:nvSpPr>
        <p:spPr>
          <a:xfrm>
            <a:off x="609600" y="1600200"/>
            <a:ext cx="10972800" cy="4378325"/>
          </a:xfrm>
          <a:prstGeom prst="rect">
            <a:avLst/>
          </a:prstGeom>
        </p:spPr>
        <p:txBody>
          <a:bodyPr>
            <a:noAutofit/>
          </a:bodyPr>
          <a:lstStyle>
            <a:lvl1pPr marL="132148" indent="-132148">
              <a:buFontTx/>
              <a:buBlip>
                <a:blip r:embed="rId2"/>
              </a:buBlip>
              <a:defRPr sz="1500"/>
            </a:lvl1pPr>
            <a:lvl2pPr marL="271439" indent="-135719">
              <a:buFontTx/>
              <a:buBlip>
                <a:blip r:embed="rId2"/>
              </a:buBlip>
              <a:defRPr sz="1425"/>
            </a:lvl2pPr>
            <a:lvl3pPr marL="401201" indent="-129767">
              <a:buFontTx/>
              <a:buBlip>
                <a:blip r:embed="rId2"/>
              </a:buBlip>
              <a:defRPr sz="1200"/>
            </a:lvl3pPr>
            <a:lvl4pPr marL="536918" indent="-135719">
              <a:buFontTx/>
              <a:buBlip>
                <a:blip r:embed="rId2"/>
              </a:buBlip>
              <a:defRPr sz="1125"/>
            </a:lvl4pPr>
            <a:lvl5pPr marL="672638" indent="-135719">
              <a:buFontTx/>
              <a:buBlip>
                <a:blip r:embed="rId2"/>
              </a:buBlip>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4"/>
          <p:cNvSpPr>
            <a:spLocks noGrp="1"/>
          </p:cNvSpPr>
          <p:nvPr>
            <p:ph type="body" sz="quarter" idx="11" hasCustomPrompt="1"/>
          </p:nvPr>
        </p:nvSpPr>
        <p:spPr>
          <a:xfrm>
            <a:off x="6515815" y="6058761"/>
            <a:ext cx="5437716" cy="220663"/>
          </a:xfrm>
        </p:spPr>
        <p:txBody>
          <a:bodyPr vert="horz" lIns="91432" tIns="45718" rIns="91432" bIns="45718" rtlCol="0" anchor="b" anchorCtr="0"/>
          <a:lstStyle>
            <a:lvl1pPr marL="0" indent="0" algn="r">
              <a:buFont typeface="Arial" panose="020B0604020202020204" pitchFamily="34" charset="0"/>
              <a:buNone/>
              <a:defRPr lang="en-GB" sz="600" dirty="0">
                <a:solidFill>
                  <a:srgbClr val="404040"/>
                </a:solidFill>
              </a:defRPr>
            </a:lvl1pPr>
          </a:lstStyle>
          <a:p>
            <a:pPr marL="0" lvl="0"/>
            <a:r>
              <a:rPr lang="en-GB" dirty="0"/>
              <a:t>Click to add reference</a:t>
            </a:r>
          </a:p>
        </p:txBody>
      </p:sp>
      <p:sp>
        <p:nvSpPr>
          <p:cNvPr id="13" name="Text Placeholder 4"/>
          <p:cNvSpPr>
            <a:spLocks noGrp="1"/>
          </p:cNvSpPr>
          <p:nvPr>
            <p:ph type="body" sz="quarter" idx="12" hasCustomPrompt="1"/>
          </p:nvPr>
        </p:nvSpPr>
        <p:spPr>
          <a:xfrm>
            <a:off x="220903" y="6058761"/>
            <a:ext cx="5437716" cy="220663"/>
          </a:xfrm>
        </p:spPr>
        <p:txBody>
          <a:bodyPr vert="horz" lIns="91432" tIns="45718" rIns="91432" bIns="45718" rtlCol="0" anchor="b" anchorCtr="0"/>
          <a:lstStyle>
            <a:lvl1pPr marL="0" indent="0" algn="l">
              <a:buFont typeface="Arial" panose="020B0604020202020204" pitchFamily="34" charset="0"/>
              <a:buNone/>
              <a:defRPr lang="en-GB" sz="600" dirty="0">
                <a:solidFill>
                  <a:srgbClr val="404040"/>
                </a:solidFill>
              </a:defRPr>
            </a:lvl1pPr>
          </a:lstStyle>
          <a:p>
            <a:pPr marL="0" lvl="0"/>
            <a:r>
              <a:rPr lang="en-GB" dirty="0"/>
              <a:t>Click to add footer</a:t>
            </a:r>
          </a:p>
        </p:txBody>
      </p:sp>
    </p:spTree>
    <p:extLst>
      <p:ext uri="{BB962C8B-B14F-4D97-AF65-F5344CB8AC3E}">
        <p14:creationId xmlns:p14="http://schemas.microsoft.com/office/powerpoint/2010/main" val="213986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slide_titre">
    <p:bg>
      <p:bgPr>
        <a:solidFill>
          <a:schemeClr val="bg1"/>
        </a:solidFill>
        <a:effectLst/>
      </p:bgPr>
    </p:bg>
    <p:spTree>
      <p:nvGrpSpPr>
        <p:cNvPr id="1" name=""/>
        <p:cNvGrpSpPr/>
        <p:nvPr/>
      </p:nvGrpSpPr>
      <p:grpSpPr>
        <a:xfrm>
          <a:off x="0" y="0"/>
          <a:ext cx="0" cy="0"/>
          <a:chOff x="0" y="0"/>
          <a:chExt cx="0" cy="0"/>
        </a:xfrm>
      </p:grpSpPr>
      <p:pic>
        <p:nvPicPr>
          <p:cNvPr id="4" name="Picture 2" descr="fond_150dpi_bleu"/>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4917" y="620714"/>
            <a:ext cx="10581216" cy="552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2" descr="SANOFI_Logo_H_2011_Quadri copie"/>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3752" y="6308726"/>
            <a:ext cx="211243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8" name="Rectangle 2"/>
          <p:cNvSpPr>
            <a:spLocks noGrp="1" noChangeArrowheads="1"/>
          </p:cNvSpPr>
          <p:nvPr>
            <p:ph type="ctrTitle"/>
          </p:nvPr>
        </p:nvSpPr>
        <p:spPr>
          <a:xfrm>
            <a:off x="1817205" y="1958976"/>
            <a:ext cx="8614833" cy="1470025"/>
          </a:xfrm>
        </p:spPr>
        <p:txBody>
          <a:bodyPr/>
          <a:lstStyle>
            <a:lvl1pPr>
              <a:defRPr sz="4400">
                <a:solidFill>
                  <a:schemeClr val="bg1"/>
                </a:solidFill>
              </a:defRPr>
            </a:lvl1pPr>
          </a:lstStyle>
          <a:p>
            <a:pPr lvl="0"/>
            <a:r>
              <a:rPr lang="en-US" noProof="0" dirty="0"/>
              <a:t>Click to edit Master title style</a:t>
            </a:r>
          </a:p>
        </p:txBody>
      </p:sp>
      <p:sp>
        <p:nvSpPr>
          <p:cNvPr id="96259" name="Rectangle 3"/>
          <p:cNvSpPr>
            <a:spLocks noGrp="1" noChangeArrowheads="1"/>
          </p:cNvSpPr>
          <p:nvPr>
            <p:ph type="subTitle" idx="1"/>
          </p:nvPr>
        </p:nvSpPr>
        <p:spPr>
          <a:xfrm>
            <a:off x="1817204" y="4052888"/>
            <a:ext cx="8534400" cy="1752600"/>
          </a:xfrm>
        </p:spPr>
        <p:txBody>
          <a:bodyPr/>
          <a:lstStyle>
            <a:lvl1pPr marL="0" indent="0">
              <a:buFont typeface="Verdana" pitchFamily="34" charset="0"/>
              <a:buNone/>
              <a:defRPr>
                <a:solidFill>
                  <a:schemeClr val="bg1"/>
                </a:solidFill>
              </a:defRPr>
            </a:lvl1pPr>
          </a:lstStyle>
          <a:p>
            <a:pPr lvl="0"/>
            <a:r>
              <a:rPr lang="en-US" noProof="0" dirty="0"/>
              <a:t>Click to edit Master subtitle style</a:t>
            </a:r>
          </a:p>
        </p:txBody>
      </p:sp>
      <p:sp>
        <p:nvSpPr>
          <p:cNvPr id="6" name="Slide Number Placeholder 5"/>
          <p:cNvSpPr>
            <a:spLocks noGrp="1" noChangeArrowheads="1"/>
          </p:cNvSpPr>
          <p:nvPr>
            <p:ph type="sldNum" sz="quarter" idx="10"/>
          </p:nvPr>
        </p:nvSpPr>
        <p:spPr/>
        <p:txBody>
          <a:bodyPr/>
          <a:lstStyle>
            <a:lvl1pPr>
              <a:defRPr/>
            </a:lvl1pPr>
          </a:lstStyle>
          <a:p>
            <a:r>
              <a:rPr lang="en-US" altLang="en-US" dirty="0"/>
              <a:t>|</a:t>
            </a:r>
            <a:r>
              <a:rPr lang="en-US" altLang="en-US" sz="900" baseline="16000" dirty="0"/>
              <a:t>         </a:t>
            </a:r>
            <a:fld id="{5D48B673-00A5-4F2E-B1C2-6E100376F000}" type="slidenum">
              <a:rPr lang="en-US" altLang="en-US"/>
              <a:pPr/>
              <a:t>‹#›</a:t>
            </a:fld>
            <a:endParaRPr lang="en-US" altLang="en-US" dirty="0"/>
          </a:p>
        </p:txBody>
      </p:sp>
    </p:spTree>
    <p:extLst>
      <p:ext uri="{BB962C8B-B14F-4D97-AF65-F5344CB8AC3E}">
        <p14:creationId xmlns:p14="http://schemas.microsoft.com/office/powerpoint/2010/main" val="3959589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slide_courante">
    <p:spTree>
      <p:nvGrpSpPr>
        <p:cNvPr id="1" name=""/>
        <p:cNvGrpSpPr/>
        <p:nvPr/>
      </p:nvGrpSpPr>
      <p:grpSpPr>
        <a:xfrm>
          <a:off x="0" y="0"/>
          <a:ext cx="0" cy="0"/>
          <a:chOff x="0" y="0"/>
          <a:chExt cx="0" cy="0"/>
        </a:xfrm>
      </p:grpSpPr>
      <p:sp>
        <p:nvSpPr>
          <p:cNvPr id="2" name="Titre 1"/>
          <p:cNvSpPr>
            <a:spLocks noGrp="1"/>
          </p:cNvSpPr>
          <p:nvPr>
            <p:ph type="title"/>
          </p:nvPr>
        </p:nvSpPr>
        <p:spPr>
          <a:xfrm>
            <a:off x="814917" y="225426"/>
            <a:ext cx="10608735" cy="841375"/>
          </a:xfrm>
        </p:spPr>
        <p:txBody>
          <a:bodyPr/>
          <a:lstStyle/>
          <a:p>
            <a:r>
              <a:rPr lang="en-US" noProof="0" dirty="0"/>
              <a:t>Click to edit Master title style</a:t>
            </a:r>
          </a:p>
        </p:txBody>
      </p:sp>
      <p:sp>
        <p:nvSpPr>
          <p:cNvPr id="3" name="Espace réservé du contenu 2"/>
          <p:cNvSpPr>
            <a:spLocks noGrp="1"/>
          </p:cNvSpPr>
          <p:nvPr>
            <p:ph idx="1"/>
          </p:nvPr>
        </p:nvSpPr>
        <p:spPr>
          <a:xfrm>
            <a:off x="814917" y="1412875"/>
            <a:ext cx="10608735" cy="4392613"/>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Rectangle 40"/>
          <p:cNvSpPr>
            <a:spLocks noGrp="1" noChangeArrowheads="1"/>
          </p:cNvSpPr>
          <p:nvPr>
            <p:ph type="sldNum" sz="quarter" idx="11"/>
          </p:nvPr>
        </p:nvSpPr>
        <p:spPr>
          <a:ln/>
        </p:spPr>
        <p:txBody>
          <a:bodyPr/>
          <a:lstStyle>
            <a:lvl1pPr>
              <a:defRPr/>
            </a:lvl1pPr>
          </a:lstStyle>
          <a:p>
            <a:r>
              <a:rPr lang="en-US" altLang="en-US" dirty="0"/>
              <a:t>|</a:t>
            </a:r>
            <a:r>
              <a:rPr lang="en-US" altLang="en-US" sz="900" baseline="16000" dirty="0"/>
              <a:t>         </a:t>
            </a:r>
            <a:fld id="{A2AB0FFF-949E-4AFB-BF98-7C23E89F2E92}" type="slidenum">
              <a:rPr lang="en-US" altLang="en-US"/>
              <a:pPr/>
              <a:t>‹#›</a:t>
            </a:fld>
            <a:endParaRPr lang="en-US" altLang="en-US" dirty="0"/>
          </a:p>
        </p:txBody>
      </p:sp>
    </p:spTree>
    <p:extLst>
      <p:ext uri="{BB962C8B-B14F-4D97-AF65-F5344CB8AC3E}">
        <p14:creationId xmlns:p14="http://schemas.microsoft.com/office/powerpoint/2010/main" val="15883766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lide_courante">
    <p:spTree>
      <p:nvGrpSpPr>
        <p:cNvPr id="1" name=""/>
        <p:cNvGrpSpPr/>
        <p:nvPr/>
      </p:nvGrpSpPr>
      <p:grpSpPr>
        <a:xfrm>
          <a:off x="0" y="0"/>
          <a:ext cx="0" cy="0"/>
          <a:chOff x="0" y="0"/>
          <a:chExt cx="0" cy="0"/>
        </a:xfrm>
      </p:grpSpPr>
      <p:sp>
        <p:nvSpPr>
          <p:cNvPr id="2" name="Titre 1"/>
          <p:cNvSpPr>
            <a:spLocks noGrp="1"/>
          </p:cNvSpPr>
          <p:nvPr>
            <p:ph type="title"/>
          </p:nvPr>
        </p:nvSpPr>
        <p:spPr>
          <a:xfrm>
            <a:off x="814918" y="225426"/>
            <a:ext cx="10608733" cy="841375"/>
          </a:xfrm>
        </p:spPr>
        <p:txBody>
          <a:bodyPr/>
          <a:lstStyle/>
          <a:p>
            <a:r>
              <a:rPr lang="en-US" noProof="0" dirty="0"/>
              <a:t>Click to edit Master title style</a:t>
            </a:r>
          </a:p>
        </p:txBody>
      </p:sp>
      <p:sp>
        <p:nvSpPr>
          <p:cNvPr id="5" name="Rectangle 40"/>
          <p:cNvSpPr>
            <a:spLocks noGrp="1" noChangeArrowheads="1"/>
          </p:cNvSpPr>
          <p:nvPr>
            <p:ph type="sldNum" sz="quarter" idx="11"/>
          </p:nvPr>
        </p:nvSpPr>
        <p:spPr>
          <a:ln/>
        </p:spPr>
        <p:txBody>
          <a:bodyPr/>
          <a:lstStyle>
            <a:lvl1pPr>
              <a:defRPr/>
            </a:lvl1pPr>
          </a:lstStyle>
          <a:p>
            <a:r>
              <a:rPr lang="en-US" altLang="en-US" dirty="0"/>
              <a:t>|</a:t>
            </a:r>
            <a:r>
              <a:rPr lang="en-US" altLang="en-US" sz="900" baseline="16000" dirty="0"/>
              <a:t>         </a:t>
            </a:r>
            <a:fld id="{A2AB0FFF-949E-4AFB-BF98-7C23E89F2E92}" type="slidenum">
              <a:rPr lang="en-US" altLang="en-US"/>
              <a:pPr/>
              <a:t>‹#›</a:t>
            </a:fld>
            <a:endParaRPr lang="en-US" altLang="en-US" dirty="0"/>
          </a:p>
        </p:txBody>
      </p:sp>
    </p:spTree>
    <p:extLst>
      <p:ext uri="{BB962C8B-B14F-4D97-AF65-F5344CB8AC3E}">
        <p14:creationId xmlns:p14="http://schemas.microsoft.com/office/powerpoint/2010/main" val="2299924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FC93108-02BB-4565-9F51-67CE1FF67CD5}"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69C5C-AEAC-45EB-883D-951B691EE5BE}" type="slidenum">
              <a:rPr lang="en-US" smtClean="0"/>
              <a:t>‹#›</a:t>
            </a:fld>
            <a:endParaRPr lang="en-US"/>
          </a:p>
        </p:txBody>
      </p:sp>
    </p:spTree>
    <p:extLst>
      <p:ext uri="{BB962C8B-B14F-4D97-AF65-F5344CB8AC3E}">
        <p14:creationId xmlns:p14="http://schemas.microsoft.com/office/powerpoint/2010/main" val="28707739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4918" y="225426"/>
            <a:ext cx="10585449" cy="827088"/>
          </a:xfrm>
        </p:spPr>
        <p:txBody>
          <a:bodyPr/>
          <a:lstStyle>
            <a:lvl1pPr>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814918" y="1426654"/>
            <a:ext cx="10585449" cy="1138250"/>
          </a:xfrm>
        </p:spPr>
        <p:txBody>
          <a:bodyPr/>
          <a:lstStyle>
            <a:lvl1pPr>
              <a:buSzPct val="100000"/>
              <a:defRPr sz="2400" b="1"/>
            </a:lvl1pPr>
            <a:lvl2pPr>
              <a:defRPr sz="2000" b="1"/>
            </a:lvl2pPr>
          </a:lstStyle>
          <a:p>
            <a:pPr lvl="0"/>
            <a:r>
              <a:rPr lang="en-US" dirty="0"/>
              <a:t>Click to edit Master text styles</a:t>
            </a:r>
          </a:p>
          <a:p>
            <a:pPr lvl="1"/>
            <a:r>
              <a:rPr lang="en-US" dirty="0"/>
              <a:t>Second level</a:t>
            </a:r>
          </a:p>
        </p:txBody>
      </p:sp>
      <p:sp>
        <p:nvSpPr>
          <p:cNvPr id="5" name="Rectangle 40"/>
          <p:cNvSpPr>
            <a:spLocks noGrp="1" noChangeArrowheads="1"/>
          </p:cNvSpPr>
          <p:nvPr>
            <p:ph type="sldNum" sz="quarter" idx="11"/>
          </p:nvPr>
        </p:nvSpPr>
        <p:spPr>
          <a:ln/>
        </p:spPr>
        <p:txBody>
          <a:bodyPr/>
          <a:lstStyle>
            <a:lvl1pPr>
              <a:defRPr/>
            </a:lvl1pPr>
          </a:lstStyle>
          <a:p>
            <a:r>
              <a:rPr lang="en-US" altLang="en-US" dirty="0"/>
              <a:t>|</a:t>
            </a:r>
            <a:r>
              <a:rPr lang="en-US" altLang="en-US" sz="900" baseline="16000" dirty="0"/>
              <a:t>         </a:t>
            </a:r>
            <a:fld id="{2747B2E5-D8A4-452F-AEEC-965717BA0D9A}" type="slidenum">
              <a:rPr lang="en-US" altLang="en-US"/>
              <a:pPr/>
              <a:t>‹#›</a:t>
            </a:fld>
            <a:endParaRPr lang="en-US" altLang="en-US" dirty="0"/>
          </a:p>
        </p:txBody>
      </p:sp>
      <p:sp>
        <p:nvSpPr>
          <p:cNvPr id="7" name="Text Placeholder 6"/>
          <p:cNvSpPr>
            <a:spLocks noGrp="1"/>
          </p:cNvSpPr>
          <p:nvPr>
            <p:ph type="body" sz="quarter" idx="12"/>
          </p:nvPr>
        </p:nvSpPr>
        <p:spPr>
          <a:xfrm>
            <a:off x="1712385" y="2781301"/>
            <a:ext cx="9687983" cy="2195513"/>
          </a:xfrm>
        </p:spPr>
        <p:txBody>
          <a:bodyPr/>
          <a:lstStyle>
            <a:lvl1pPr>
              <a:buClr>
                <a:schemeClr val="tx1"/>
              </a:buClr>
              <a:buSzPct val="100000"/>
              <a:buFont typeface="+mj-lt"/>
              <a:buAutoNum type="alphaUcPeriod"/>
              <a:defRPr sz="1600" b="1">
                <a:solidFill>
                  <a:srgbClr val="989898"/>
                </a:solidFill>
              </a:defRPr>
            </a:lvl1pPr>
            <a:lvl2pPr marL="800100" indent="-342900">
              <a:buFont typeface="+mj-lt"/>
              <a:buAutoNum type="alphaUcPeriod"/>
              <a:defRPr/>
            </a:lvl2pPr>
            <a:lvl3pPr marL="1257300" indent="-342900">
              <a:buFont typeface="+mj-lt"/>
              <a:buAutoNum type="alphaUcPeriod"/>
              <a:defRPr/>
            </a:lvl3pPr>
            <a:lvl4pPr marL="1714500" indent="-342900">
              <a:buFont typeface="+mj-lt"/>
              <a:buAutoNum type="alphaUcPeriod"/>
              <a:defRPr/>
            </a:lvl4pPr>
            <a:lvl5pPr marL="2171700" indent="-342900">
              <a:buFont typeface="+mj-lt"/>
              <a:buAutoNum type="alphaU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96873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14918" y="225426"/>
            <a:ext cx="10590636" cy="827088"/>
          </a:xfrm>
        </p:spPr>
        <p:txBody>
          <a:bodyPr/>
          <a:lstStyle/>
          <a:p>
            <a:r>
              <a:rPr lang="en-US" noProof="0" dirty="0"/>
              <a:t>Click to edit Master title style</a:t>
            </a:r>
          </a:p>
        </p:txBody>
      </p:sp>
      <p:sp>
        <p:nvSpPr>
          <p:cNvPr id="3" name="Espace réservé du contenu 2"/>
          <p:cNvSpPr>
            <a:spLocks noGrp="1"/>
          </p:cNvSpPr>
          <p:nvPr>
            <p:ph sz="half" idx="1"/>
          </p:nvPr>
        </p:nvSpPr>
        <p:spPr>
          <a:xfrm>
            <a:off x="863419" y="1412876"/>
            <a:ext cx="5043256" cy="4392613"/>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Espace réservé du contenu 3"/>
          <p:cNvSpPr>
            <a:spLocks noGrp="1"/>
          </p:cNvSpPr>
          <p:nvPr>
            <p:ph sz="half" idx="2"/>
          </p:nvPr>
        </p:nvSpPr>
        <p:spPr>
          <a:xfrm>
            <a:off x="6183737" y="1436898"/>
            <a:ext cx="5221816" cy="4368591"/>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Rectangle 40"/>
          <p:cNvSpPr>
            <a:spLocks noGrp="1" noChangeArrowheads="1"/>
          </p:cNvSpPr>
          <p:nvPr>
            <p:ph type="sldNum" sz="quarter" idx="11"/>
          </p:nvPr>
        </p:nvSpPr>
        <p:spPr>
          <a:ln/>
        </p:spPr>
        <p:txBody>
          <a:bodyPr/>
          <a:lstStyle>
            <a:lvl1pPr>
              <a:defRPr/>
            </a:lvl1pPr>
          </a:lstStyle>
          <a:p>
            <a:r>
              <a:rPr lang="en-US" altLang="en-US" dirty="0"/>
              <a:t>|</a:t>
            </a:r>
            <a:r>
              <a:rPr lang="en-US" altLang="en-US" sz="900" baseline="16000" dirty="0"/>
              <a:t>         </a:t>
            </a:r>
            <a:fld id="{D15D0F4E-7799-48D1-A03F-1589B94391FE}" type="slidenum">
              <a:rPr lang="en-US" altLang="en-US"/>
              <a:pPr/>
              <a:t>‹#›</a:t>
            </a:fld>
            <a:endParaRPr lang="en-US" altLang="en-US" dirty="0"/>
          </a:p>
        </p:txBody>
      </p:sp>
    </p:spTree>
    <p:extLst>
      <p:ext uri="{BB962C8B-B14F-4D97-AF65-F5344CB8AC3E}">
        <p14:creationId xmlns:p14="http://schemas.microsoft.com/office/powerpoint/2010/main" val="28944128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14917" y="225425"/>
            <a:ext cx="10606616" cy="850106"/>
          </a:xfrm>
        </p:spPr>
        <p:txBody>
          <a:bodyPr/>
          <a:lstStyle>
            <a:lvl1pPr>
              <a:defRPr/>
            </a:lvl1pPr>
          </a:lstStyle>
          <a:p>
            <a:r>
              <a:rPr lang="en-US" noProof="0" dirty="0"/>
              <a:t>Click to edit Master title style</a:t>
            </a:r>
          </a:p>
        </p:txBody>
      </p:sp>
      <p:sp>
        <p:nvSpPr>
          <p:cNvPr id="3" name="Espace réservé du texte 2"/>
          <p:cNvSpPr>
            <a:spLocks noGrp="1"/>
          </p:cNvSpPr>
          <p:nvPr>
            <p:ph type="body" idx="1"/>
          </p:nvPr>
        </p:nvSpPr>
        <p:spPr>
          <a:xfrm>
            <a:off x="842433" y="1420785"/>
            <a:ext cx="5154084"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Espace réservé du contenu 3"/>
          <p:cNvSpPr>
            <a:spLocks noGrp="1"/>
          </p:cNvSpPr>
          <p:nvPr>
            <p:ph sz="half" idx="2"/>
          </p:nvPr>
        </p:nvSpPr>
        <p:spPr>
          <a:xfrm>
            <a:off x="842433" y="2174876"/>
            <a:ext cx="5154084" cy="3449638"/>
          </a:xfrm>
        </p:spPr>
        <p:txBody>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Espace réservé du texte 4"/>
          <p:cNvSpPr>
            <a:spLocks noGrp="1"/>
          </p:cNvSpPr>
          <p:nvPr>
            <p:ph type="body" sz="quarter" idx="3"/>
          </p:nvPr>
        </p:nvSpPr>
        <p:spPr>
          <a:xfrm>
            <a:off x="6193367" y="1420785"/>
            <a:ext cx="5228167"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Espace réservé du contenu 5"/>
          <p:cNvSpPr>
            <a:spLocks noGrp="1"/>
          </p:cNvSpPr>
          <p:nvPr>
            <p:ph sz="quarter" idx="4"/>
          </p:nvPr>
        </p:nvSpPr>
        <p:spPr>
          <a:xfrm>
            <a:off x="6193367" y="2174876"/>
            <a:ext cx="5228167" cy="3449638"/>
          </a:xfrm>
        </p:spPr>
        <p:txBody>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Rectangle 40"/>
          <p:cNvSpPr>
            <a:spLocks noGrp="1" noChangeArrowheads="1"/>
          </p:cNvSpPr>
          <p:nvPr>
            <p:ph type="sldNum" sz="quarter" idx="11"/>
          </p:nvPr>
        </p:nvSpPr>
        <p:spPr>
          <a:ln/>
        </p:spPr>
        <p:txBody>
          <a:bodyPr/>
          <a:lstStyle>
            <a:lvl1pPr>
              <a:defRPr/>
            </a:lvl1pPr>
          </a:lstStyle>
          <a:p>
            <a:r>
              <a:rPr lang="en-US" altLang="en-US" dirty="0"/>
              <a:t>|</a:t>
            </a:r>
            <a:r>
              <a:rPr lang="en-US" altLang="en-US" sz="900" baseline="16000" dirty="0"/>
              <a:t>         </a:t>
            </a:r>
            <a:fld id="{877B2D7B-41A2-4BDA-9142-8B07310D243C}" type="slidenum">
              <a:rPr lang="en-US" altLang="en-US"/>
              <a:pPr/>
              <a:t>‹#›</a:t>
            </a:fld>
            <a:endParaRPr lang="en-US" altLang="en-US" dirty="0"/>
          </a:p>
        </p:txBody>
      </p:sp>
    </p:spTree>
    <p:extLst>
      <p:ext uri="{BB962C8B-B14F-4D97-AF65-F5344CB8AC3E}">
        <p14:creationId xmlns:p14="http://schemas.microsoft.com/office/powerpoint/2010/main" val="34692389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2434" y="4800600"/>
            <a:ext cx="10579100" cy="566738"/>
          </a:xfrm>
        </p:spPr>
        <p:txBody>
          <a:bodyPr anchor="b"/>
          <a:lstStyle>
            <a:lvl1pPr algn="l">
              <a:defRPr sz="2000" b="1"/>
            </a:lvl1pPr>
          </a:lstStyle>
          <a:p>
            <a:r>
              <a:rPr lang="en-US" noProof="0"/>
              <a:t>Click to edit Master title style</a:t>
            </a:r>
          </a:p>
        </p:txBody>
      </p:sp>
      <p:sp>
        <p:nvSpPr>
          <p:cNvPr id="3" name="Espace réservé pour une image  2"/>
          <p:cNvSpPr>
            <a:spLocks noGrp="1"/>
          </p:cNvSpPr>
          <p:nvPr>
            <p:ph type="pic" idx="1"/>
          </p:nvPr>
        </p:nvSpPr>
        <p:spPr>
          <a:xfrm>
            <a:off x="842434" y="1412876"/>
            <a:ext cx="10579100" cy="33146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Espace réservé du texte 3"/>
          <p:cNvSpPr>
            <a:spLocks noGrp="1"/>
          </p:cNvSpPr>
          <p:nvPr>
            <p:ph type="body" sz="half" idx="2"/>
          </p:nvPr>
        </p:nvSpPr>
        <p:spPr>
          <a:xfrm>
            <a:off x="842434" y="5367338"/>
            <a:ext cx="10579100" cy="58194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6" name="Rectangle 40"/>
          <p:cNvSpPr>
            <a:spLocks noGrp="1" noChangeArrowheads="1"/>
          </p:cNvSpPr>
          <p:nvPr>
            <p:ph type="sldNum" sz="quarter" idx="11"/>
          </p:nvPr>
        </p:nvSpPr>
        <p:spPr>
          <a:ln/>
        </p:spPr>
        <p:txBody>
          <a:bodyPr/>
          <a:lstStyle>
            <a:lvl1pPr>
              <a:defRPr/>
            </a:lvl1pPr>
          </a:lstStyle>
          <a:p>
            <a:r>
              <a:rPr lang="en-US" altLang="en-US" dirty="0"/>
              <a:t>|</a:t>
            </a:r>
            <a:r>
              <a:rPr lang="en-US" altLang="en-US" sz="900" baseline="16000" dirty="0"/>
              <a:t>         </a:t>
            </a:r>
            <a:fld id="{2D1FD26D-BE6C-4AA1-9AC3-81FF1C673D13}" type="slidenum">
              <a:rPr lang="en-US" altLang="en-US"/>
              <a:pPr/>
              <a:t>‹#›</a:t>
            </a:fld>
            <a:endParaRPr lang="en-US" altLang="en-US" dirty="0"/>
          </a:p>
        </p:txBody>
      </p:sp>
    </p:spTree>
    <p:extLst>
      <p:ext uri="{BB962C8B-B14F-4D97-AF65-F5344CB8AC3E}">
        <p14:creationId xmlns:p14="http://schemas.microsoft.com/office/powerpoint/2010/main" val="18191894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lide_fin">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817034" y="619126"/>
            <a:ext cx="10581217" cy="5527675"/>
          </a:xfrm>
          <a:prstGeom prst="rect">
            <a:avLst/>
          </a:prstGeom>
          <a:solidFill>
            <a:srgbClr val="44449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solidFill>
                <a:srgbClr val="444492"/>
              </a:solidFill>
            </a:endParaRPr>
          </a:p>
        </p:txBody>
      </p:sp>
      <p:sp>
        <p:nvSpPr>
          <p:cNvPr id="7" name="Titre 1"/>
          <p:cNvSpPr>
            <a:spLocks noGrp="1"/>
          </p:cNvSpPr>
          <p:nvPr>
            <p:ph type="title"/>
          </p:nvPr>
        </p:nvSpPr>
        <p:spPr>
          <a:xfrm>
            <a:off x="836085" y="3007799"/>
            <a:ext cx="10564228" cy="841375"/>
          </a:xfrm>
        </p:spPr>
        <p:txBody>
          <a:bodyPr/>
          <a:lstStyle>
            <a:lvl1pPr algn="ctr">
              <a:defRPr>
                <a:solidFill>
                  <a:schemeClr val="bg1"/>
                </a:solidFill>
              </a:defRPr>
            </a:lvl1pPr>
          </a:lstStyle>
          <a:p>
            <a:r>
              <a:rPr lang="en-US" noProof="0" dirty="0"/>
              <a:t>Click to edit Master title style</a:t>
            </a:r>
          </a:p>
        </p:txBody>
      </p:sp>
      <p:sp>
        <p:nvSpPr>
          <p:cNvPr id="5" name="Espace réservé du numéro de diapositive 3"/>
          <p:cNvSpPr>
            <a:spLocks noGrp="1"/>
          </p:cNvSpPr>
          <p:nvPr>
            <p:ph type="sldNum" sz="quarter" idx="11"/>
          </p:nvPr>
        </p:nvSpPr>
        <p:spPr/>
        <p:txBody>
          <a:bodyPr/>
          <a:lstStyle>
            <a:lvl1pPr>
              <a:defRPr/>
            </a:lvl1pPr>
          </a:lstStyle>
          <a:p>
            <a:r>
              <a:rPr lang="en-US" altLang="en-US" dirty="0"/>
              <a:t>|</a:t>
            </a:r>
            <a:r>
              <a:rPr lang="en-US" altLang="en-US" sz="900" baseline="16000" dirty="0"/>
              <a:t>         </a:t>
            </a:r>
            <a:fld id="{ED3448F1-22A3-4529-AAD2-A76E16DAC2A1}" type="slidenum">
              <a:rPr lang="en-US" altLang="en-US"/>
              <a:pPr/>
              <a:t>‹#›</a:t>
            </a:fld>
            <a:endParaRPr lang="en-US" altLang="en-US" dirty="0"/>
          </a:p>
        </p:txBody>
      </p:sp>
    </p:spTree>
    <p:extLst>
      <p:ext uri="{BB962C8B-B14F-4D97-AF65-F5344CB8AC3E}">
        <p14:creationId xmlns:p14="http://schemas.microsoft.com/office/powerpoint/2010/main" val="20387154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14917" y="225425"/>
            <a:ext cx="10608735" cy="831806"/>
          </a:xfrm>
        </p:spPr>
        <p:txBody>
          <a:bodyPr/>
          <a:lstStyle/>
          <a:p>
            <a:r>
              <a:rPr lang="en-US" dirty="0"/>
              <a:t>Click to edit Master title style</a:t>
            </a:r>
          </a:p>
        </p:txBody>
      </p:sp>
      <p:sp>
        <p:nvSpPr>
          <p:cNvPr id="3" name="Table Placeholder 2"/>
          <p:cNvSpPr>
            <a:spLocks noGrp="1"/>
          </p:cNvSpPr>
          <p:nvPr>
            <p:ph type="tbl" idx="1"/>
          </p:nvPr>
        </p:nvSpPr>
        <p:spPr>
          <a:xfrm>
            <a:off x="814917" y="1412876"/>
            <a:ext cx="10608735" cy="4392613"/>
          </a:xfrm>
        </p:spPr>
        <p:txBody>
          <a:bodyPr/>
          <a:lstStyle/>
          <a:p>
            <a:pPr lvl="0"/>
            <a:r>
              <a:rPr lang="en-US" noProof="0" dirty="0"/>
              <a:t>Click icon to add table</a:t>
            </a:r>
          </a:p>
        </p:txBody>
      </p:sp>
      <p:sp>
        <p:nvSpPr>
          <p:cNvPr id="4" name="Rectangle 40"/>
          <p:cNvSpPr>
            <a:spLocks noGrp="1" noChangeArrowheads="1"/>
          </p:cNvSpPr>
          <p:nvPr>
            <p:ph type="sldNum" sz="quarter" idx="10"/>
          </p:nvPr>
        </p:nvSpPr>
        <p:spPr>
          <a:xfrm>
            <a:off x="10782300" y="6424613"/>
            <a:ext cx="643467" cy="234950"/>
          </a:xfrm>
        </p:spPr>
        <p:txBody>
          <a:bodyPr/>
          <a:lstStyle>
            <a:lvl1pPr>
              <a:defRPr>
                <a:ea typeface="SimSun" panose="02010600030101010101" pitchFamily="2" charset="-122"/>
              </a:defRPr>
            </a:lvl1pPr>
          </a:lstStyle>
          <a:p>
            <a:r>
              <a:rPr lang="en-US" altLang="zh-CN" dirty="0"/>
              <a:t>|</a:t>
            </a:r>
            <a:r>
              <a:rPr lang="en-US" altLang="zh-CN" sz="900" baseline="16000" dirty="0"/>
              <a:t>        </a:t>
            </a:r>
            <a:fld id="{590D792A-7340-4D5A-BF6B-E4E06E1F343D}" type="slidenum">
              <a:rPr lang="en-US" altLang="zh-CN"/>
              <a:pPr/>
              <a:t>‹#›</a:t>
            </a:fld>
            <a:endParaRPr lang="en-US" altLang="zh-CN" dirty="0"/>
          </a:p>
        </p:txBody>
      </p:sp>
    </p:spTree>
    <p:extLst>
      <p:ext uri="{BB962C8B-B14F-4D97-AF65-F5344CB8AC3E}">
        <p14:creationId xmlns:p14="http://schemas.microsoft.com/office/powerpoint/2010/main" val="144278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ullPic">
    <p:spTree>
      <p:nvGrpSpPr>
        <p:cNvPr id="1" name=""/>
        <p:cNvGrpSpPr/>
        <p:nvPr/>
      </p:nvGrpSpPr>
      <p:grpSpPr>
        <a:xfrm>
          <a:off x="0" y="0"/>
          <a:ext cx="0" cy="0"/>
          <a:chOff x="0" y="0"/>
          <a:chExt cx="0" cy="0"/>
        </a:xfrm>
      </p:grpSpPr>
      <p:sp>
        <p:nvSpPr>
          <p:cNvPr id="2" name="Picture Placeholder 7"/>
          <p:cNvSpPr>
            <a:spLocks noGrp="1"/>
          </p:cNvSpPr>
          <p:nvPr>
            <p:ph type="pic" sz="quarter" idx="10" hasCustomPrompt="1"/>
          </p:nvPr>
        </p:nvSpPr>
        <p:spPr>
          <a:xfrm>
            <a:off x="0" y="2"/>
            <a:ext cx="12192000" cy="6857999"/>
          </a:xfrm>
          <a:prstGeom prst="rect">
            <a:avLst/>
          </a:prstGeom>
          <a:ln>
            <a:noFill/>
          </a:ln>
        </p:spPr>
        <p:txBody>
          <a:bodyPr bIns="457200" anchor="b"/>
          <a:lstStyle>
            <a:lvl1pPr algn="ctr">
              <a:buNone/>
              <a:defRPr sz="12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60267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084" y="225425"/>
            <a:ext cx="10587568" cy="831806"/>
          </a:xfrm>
        </p:spPr>
        <p:txBody>
          <a:bodyPr/>
          <a:lstStyle/>
          <a:p>
            <a:r>
              <a:rPr lang="en-US" dirty="0"/>
              <a:t>Click to edit Master title style</a:t>
            </a:r>
          </a:p>
        </p:txBody>
      </p:sp>
      <p:sp>
        <p:nvSpPr>
          <p:cNvPr id="3" name="Text Placeholder 2"/>
          <p:cNvSpPr>
            <a:spLocks noGrp="1"/>
          </p:cNvSpPr>
          <p:nvPr>
            <p:ph type="body" sz="half" idx="1"/>
          </p:nvPr>
        </p:nvSpPr>
        <p:spPr>
          <a:xfrm>
            <a:off x="836085" y="1412876"/>
            <a:ext cx="5139268" cy="43926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8553" y="1412876"/>
            <a:ext cx="5141383"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sldNum" sz="quarter" idx="10"/>
          </p:nvPr>
        </p:nvSpPr>
        <p:spPr>
          <a:xfrm>
            <a:off x="10782300" y="6424613"/>
            <a:ext cx="643467" cy="234950"/>
          </a:xfrm>
        </p:spPr>
        <p:txBody>
          <a:bodyPr lIns="91440" tIns="45720" rIns="91440" bIns="45720"/>
          <a:lstStyle>
            <a:lvl1pPr>
              <a:defRPr>
                <a:ea typeface="PMingLiU" pitchFamily="18" charset="-120"/>
              </a:defRPr>
            </a:lvl1pPr>
          </a:lstStyle>
          <a:p>
            <a:r>
              <a:rPr lang="en-US" altLang="zh-CN" dirty="0"/>
              <a:t>|</a:t>
            </a:r>
            <a:r>
              <a:rPr lang="en-US" altLang="zh-CN" sz="900" baseline="16000" dirty="0"/>
              <a:t>        </a:t>
            </a:r>
            <a:fld id="{82B09585-C1D5-45A2-BA81-C68AC28A96B0}" type="slidenum">
              <a:rPr lang="en-US" altLang="zh-CN"/>
              <a:pPr/>
              <a:t>‹#›</a:t>
            </a:fld>
            <a:endParaRPr lang="en-US" altLang="zh-CN" dirty="0"/>
          </a:p>
        </p:txBody>
      </p:sp>
    </p:spTree>
    <p:extLst>
      <p:ext uri="{BB962C8B-B14F-4D97-AF65-F5344CB8AC3E}">
        <p14:creationId xmlns:p14="http://schemas.microsoft.com/office/powerpoint/2010/main" val="4241080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C93108-02BB-4565-9F51-67CE1FF67CD5}" type="datetimeFigureOut">
              <a:rPr lang="en-US" smtClean="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69C5C-AEAC-45EB-883D-951B691EE5BE}" type="slidenum">
              <a:rPr lang="en-US" smtClean="0"/>
              <a:t>‹#›</a:t>
            </a:fld>
            <a:endParaRPr lang="en-US"/>
          </a:p>
        </p:txBody>
      </p:sp>
    </p:spTree>
    <p:extLst>
      <p:ext uri="{BB962C8B-B14F-4D97-AF65-F5344CB8AC3E}">
        <p14:creationId xmlns:p14="http://schemas.microsoft.com/office/powerpoint/2010/main" val="1498797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C93108-02BB-4565-9F51-67CE1FF67CD5}" type="datetimeFigureOut">
              <a:rPr lang="en-US" smtClean="0"/>
              <a:t>12/12/2019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069C5C-AEAC-45EB-883D-951B691EE5BE}" type="slidenum">
              <a:rPr lang="en-US" smtClean="0"/>
              <a:t>‹#›</a:t>
            </a:fld>
            <a:endParaRPr lang="en-US"/>
          </a:p>
        </p:txBody>
      </p:sp>
    </p:spTree>
    <p:extLst>
      <p:ext uri="{BB962C8B-B14F-4D97-AF65-F5344CB8AC3E}">
        <p14:creationId xmlns:p14="http://schemas.microsoft.com/office/powerpoint/2010/main" val="4234885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C93108-02BB-4565-9F51-67CE1FF67CD5}" type="datetimeFigureOut">
              <a:rPr lang="en-US" smtClean="0"/>
              <a:t>12/12/2019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069C5C-AEAC-45EB-883D-951B691EE5BE}" type="slidenum">
              <a:rPr lang="en-US" smtClean="0"/>
              <a:t>‹#›</a:t>
            </a:fld>
            <a:endParaRPr lang="en-US"/>
          </a:p>
        </p:txBody>
      </p:sp>
    </p:spTree>
    <p:extLst>
      <p:ext uri="{BB962C8B-B14F-4D97-AF65-F5344CB8AC3E}">
        <p14:creationId xmlns:p14="http://schemas.microsoft.com/office/powerpoint/2010/main" val="173822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93108-02BB-4565-9F51-67CE1FF67CD5}" type="datetimeFigureOut">
              <a:rPr lang="en-US" smtClean="0"/>
              <a:t>12/12/2019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069C5C-AEAC-45EB-883D-951B691EE5BE}" type="slidenum">
              <a:rPr lang="en-US" smtClean="0"/>
              <a:t>‹#›</a:t>
            </a:fld>
            <a:endParaRPr lang="en-US"/>
          </a:p>
        </p:txBody>
      </p:sp>
    </p:spTree>
    <p:extLst>
      <p:ext uri="{BB962C8B-B14F-4D97-AF65-F5344CB8AC3E}">
        <p14:creationId xmlns:p14="http://schemas.microsoft.com/office/powerpoint/2010/main" val="3612920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FC93108-02BB-4565-9F51-67CE1FF67CD5}" type="datetimeFigureOut">
              <a:rPr lang="en-US" smtClean="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69C5C-AEAC-45EB-883D-951B691EE5BE}" type="slidenum">
              <a:rPr lang="en-US" smtClean="0"/>
              <a:t>‹#›</a:t>
            </a:fld>
            <a:endParaRPr lang="en-US"/>
          </a:p>
        </p:txBody>
      </p:sp>
    </p:spTree>
    <p:extLst>
      <p:ext uri="{BB962C8B-B14F-4D97-AF65-F5344CB8AC3E}">
        <p14:creationId xmlns:p14="http://schemas.microsoft.com/office/powerpoint/2010/main" val="1525849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FC93108-02BB-4565-9F51-67CE1FF67CD5}" type="datetimeFigureOut">
              <a:rPr lang="en-US" smtClean="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69C5C-AEAC-45EB-883D-951B691EE5BE}" type="slidenum">
              <a:rPr lang="en-US" smtClean="0"/>
              <a:t>‹#›</a:t>
            </a:fld>
            <a:endParaRPr lang="en-US"/>
          </a:p>
        </p:txBody>
      </p:sp>
    </p:spTree>
    <p:extLst>
      <p:ext uri="{BB962C8B-B14F-4D97-AF65-F5344CB8AC3E}">
        <p14:creationId xmlns:p14="http://schemas.microsoft.com/office/powerpoint/2010/main" val="923388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C93108-02BB-4565-9F51-67CE1FF67CD5}" type="datetimeFigureOut">
              <a:rPr lang="en-US" smtClean="0"/>
              <a:t>12/12/2019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069C5C-AEAC-45EB-883D-951B691EE5BE}" type="slidenum">
              <a:rPr lang="en-US" smtClean="0"/>
              <a:t>‹#›</a:t>
            </a:fld>
            <a:endParaRPr lang="en-US"/>
          </a:p>
        </p:txBody>
      </p:sp>
    </p:spTree>
    <p:extLst>
      <p:ext uri="{BB962C8B-B14F-4D97-AF65-F5344CB8AC3E}">
        <p14:creationId xmlns:p14="http://schemas.microsoft.com/office/powerpoint/2010/main" val="3957774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814917" y="225425"/>
            <a:ext cx="10608735" cy="831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dirty="0" err="1"/>
              <a:t>Cliquez</a:t>
            </a:r>
            <a:r>
              <a:rPr lang="en-US" altLang="en-US" dirty="0"/>
              <a:t> pour modifier le style du </a:t>
            </a:r>
            <a:r>
              <a:rPr lang="en-US" altLang="en-US" dirty="0" err="1"/>
              <a:t>titre</a:t>
            </a:r>
            <a:endParaRPr lang="en-US" altLang="en-US" dirty="0"/>
          </a:p>
        </p:txBody>
      </p:sp>
      <p:sp>
        <p:nvSpPr>
          <p:cNvPr id="2051" name="Rectangle 3"/>
          <p:cNvSpPr>
            <a:spLocks noGrp="1" noChangeArrowheads="1"/>
          </p:cNvSpPr>
          <p:nvPr>
            <p:ph type="body" idx="1"/>
          </p:nvPr>
        </p:nvSpPr>
        <p:spPr bwMode="auto">
          <a:xfrm>
            <a:off x="670984" y="1425902"/>
            <a:ext cx="10850033" cy="4379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dirty="0" err="1"/>
              <a:t>Cliquez</a:t>
            </a:r>
            <a:r>
              <a:rPr lang="en-US" altLang="en-US" dirty="0"/>
              <a:t> pour modifier les styles du </a:t>
            </a:r>
            <a:r>
              <a:rPr lang="en-US" altLang="en-US" dirty="0" err="1"/>
              <a:t>texte</a:t>
            </a:r>
            <a:r>
              <a:rPr lang="en-US" altLang="en-US" dirty="0"/>
              <a:t> du masque</a:t>
            </a:r>
          </a:p>
          <a:p>
            <a:pPr lvl="1"/>
            <a:r>
              <a:rPr lang="en-US" altLang="en-US" dirty="0" err="1"/>
              <a:t>Deuxième</a:t>
            </a:r>
            <a:r>
              <a:rPr lang="en-US" altLang="en-US" dirty="0"/>
              <a:t> </a:t>
            </a:r>
            <a:r>
              <a:rPr lang="en-US" altLang="en-US" dirty="0" err="1"/>
              <a:t>niveau</a:t>
            </a:r>
            <a:endParaRPr lang="en-US" altLang="en-US" dirty="0"/>
          </a:p>
          <a:p>
            <a:pPr lvl="2"/>
            <a:r>
              <a:rPr lang="en-US" altLang="en-US" dirty="0" err="1"/>
              <a:t>Troisième</a:t>
            </a:r>
            <a:r>
              <a:rPr lang="en-US" altLang="en-US" dirty="0"/>
              <a:t> </a:t>
            </a:r>
            <a:r>
              <a:rPr lang="en-US" altLang="en-US" dirty="0" err="1"/>
              <a:t>niveau</a:t>
            </a:r>
            <a:endParaRPr lang="en-US" altLang="en-US" dirty="0"/>
          </a:p>
          <a:p>
            <a:pPr lvl="3"/>
            <a:r>
              <a:rPr lang="en-US" altLang="en-US" dirty="0" err="1"/>
              <a:t>Quatrième</a:t>
            </a:r>
            <a:r>
              <a:rPr lang="en-US" altLang="en-US" dirty="0"/>
              <a:t> </a:t>
            </a:r>
            <a:r>
              <a:rPr lang="en-US" altLang="en-US" dirty="0" err="1"/>
              <a:t>niveau</a:t>
            </a:r>
            <a:endParaRPr lang="en-US" altLang="en-US" dirty="0"/>
          </a:p>
          <a:p>
            <a:pPr lvl="4"/>
            <a:r>
              <a:rPr lang="en-US" altLang="en-US" dirty="0" err="1"/>
              <a:t>Cinquième</a:t>
            </a:r>
            <a:r>
              <a:rPr lang="en-US" altLang="en-US" dirty="0"/>
              <a:t> </a:t>
            </a:r>
            <a:r>
              <a:rPr lang="en-US" altLang="en-US" dirty="0" err="1"/>
              <a:t>niveau</a:t>
            </a:r>
            <a:endParaRPr lang="en-US" altLang="en-US" dirty="0"/>
          </a:p>
        </p:txBody>
      </p:sp>
      <p:sp>
        <p:nvSpPr>
          <p:cNvPr id="3112" name="Rectangle 40"/>
          <p:cNvSpPr>
            <a:spLocks noGrp="1" noChangeArrowheads="1"/>
          </p:cNvSpPr>
          <p:nvPr>
            <p:ph type="sldNum" sz="quarter" idx="4"/>
          </p:nvPr>
        </p:nvSpPr>
        <p:spPr bwMode="auto">
          <a:xfrm>
            <a:off x="10780184" y="6424613"/>
            <a:ext cx="643467"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800">
                <a:solidFill>
                  <a:srgbClr val="000000"/>
                </a:solidFill>
              </a:defRPr>
            </a:lvl1pPr>
          </a:lstStyle>
          <a:p>
            <a:r>
              <a:rPr lang="en-US" altLang="en-US" dirty="0">
                <a:latin typeface="Calibri" panose="020F0502020204030204" pitchFamily="34" charset="0"/>
                <a:cs typeface="Calibri" panose="020F0502020204030204" pitchFamily="34" charset="0"/>
              </a:rPr>
              <a:t>|</a:t>
            </a:r>
            <a:r>
              <a:rPr lang="en-US" altLang="en-US" sz="900" baseline="16000" dirty="0">
                <a:latin typeface="Calibri" panose="020F0502020204030204" pitchFamily="34" charset="0"/>
                <a:cs typeface="Calibri" panose="020F0502020204030204" pitchFamily="34" charset="0"/>
              </a:rPr>
              <a:t>         </a:t>
            </a:r>
            <a:fld id="{28835B5D-0D2A-4172-B4C0-8EB189C62E52}" type="slidenum">
              <a:rPr lang="en-US" altLang="en-US" smtClean="0">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pic>
        <p:nvPicPr>
          <p:cNvPr id="2054" name="Picture 45" descr="SANOFI_Logo_H_2011_Quadri copie"/>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793752" y="6308726"/>
            <a:ext cx="211243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902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l" rtl="0" eaLnBrk="0" fontAlgn="base" hangingPunct="0">
        <a:lnSpc>
          <a:spcPct val="90000"/>
        </a:lnSpc>
        <a:spcBef>
          <a:spcPct val="0"/>
        </a:spcBef>
        <a:spcAft>
          <a:spcPct val="0"/>
        </a:spcAft>
        <a:defRPr sz="3000">
          <a:solidFill>
            <a:srgbClr val="989898"/>
          </a:solidFill>
          <a:latin typeface="Calibri" panose="020F0502020204030204" pitchFamily="34" charset="0"/>
          <a:ea typeface="+mj-ea"/>
          <a:cs typeface="Calibri" panose="020F0502020204030204" pitchFamily="34" charset="0"/>
        </a:defRPr>
      </a:lvl1pPr>
      <a:lvl2pPr algn="l" rtl="0" eaLnBrk="0" fontAlgn="base" hangingPunct="0">
        <a:lnSpc>
          <a:spcPct val="90000"/>
        </a:lnSpc>
        <a:spcBef>
          <a:spcPct val="0"/>
        </a:spcBef>
        <a:spcAft>
          <a:spcPct val="0"/>
        </a:spcAft>
        <a:defRPr sz="3000">
          <a:solidFill>
            <a:srgbClr val="989898"/>
          </a:solidFill>
          <a:latin typeface="Arial" charset="0"/>
          <a:cs typeface="Arial" charset="0"/>
        </a:defRPr>
      </a:lvl2pPr>
      <a:lvl3pPr algn="l" rtl="0" eaLnBrk="0" fontAlgn="base" hangingPunct="0">
        <a:lnSpc>
          <a:spcPct val="90000"/>
        </a:lnSpc>
        <a:spcBef>
          <a:spcPct val="0"/>
        </a:spcBef>
        <a:spcAft>
          <a:spcPct val="0"/>
        </a:spcAft>
        <a:defRPr sz="3000">
          <a:solidFill>
            <a:srgbClr val="989898"/>
          </a:solidFill>
          <a:latin typeface="Arial" charset="0"/>
          <a:cs typeface="Arial" charset="0"/>
        </a:defRPr>
      </a:lvl3pPr>
      <a:lvl4pPr algn="l" rtl="0" eaLnBrk="0" fontAlgn="base" hangingPunct="0">
        <a:lnSpc>
          <a:spcPct val="90000"/>
        </a:lnSpc>
        <a:spcBef>
          <a:spcPct val="0"/>
        </a:spcBef>
        <a:spcAft>
          <a:spcPct val="0"/>
        </a:spcAft>
        <a:defRPr sz="3000">
          <a:solidFill>
            <a:srgbClr val="989898"/>
          </a:solidFill>
          <a:latin typeface="Arial" charset="0"/>
          <a:cs typeface="Arial" charset="0"/>
        </a:defRPr>
      </a:lvl4pPr>
      <a:lvl5pPr algn="l" rtl="0" eaLnBrk="0" fontAlgn="base" hangingPunct="0">
        <a:lnSpc>
          <a:spcPct val="90000"/>
        </a:lnSpc>
        <a:spcBef>
          <a:spcPct val="0"/>
        </a:spcBef>
        <a:spcAft>
          <a:spcPct val="0"/>
        </a:spcAft>
        <a:defRPr sz="3000">
          <a:solidFill>
            <a:srgbClr val="989898"/>
          </a:solidFill>
          <a:latin typeface="Arial" charset="0"/>
          <a:cs typeface="Arial" charset="0"/>
        </a:defRPr>
      </a:lvl5pPr>
      <a:lvl6pPr marL="457200" algn="l" rtl="0" eaLnBrk="1" fontAlgn="base" hangingPunct="1">
        <a:lnSpc>
          <a:spcPct val="90000"/>
        </a:lnSpc>
        <a:spcBef>
          <a:spcPct val="0"/>
        </a:spcBef>
        <a:spcAft>
          <a:spcPct val="0"/>
        </a:spcAft>
        <a:defRPr sz="3000">
          <a:solidFill>
            <a:srgbClr val="989898"/>
          </a:solidFill>
          <a:latin typeface="Arial" charset="0"/>
          <a:cs typeface="Arial" charset="0"/>
        </a:defRPr>
      </a:lvl6pPr>
      <a:lvl7pPr marL="914400" algn="l" rtl="0" eaLnBrk="1" fontAlgn="base" hangingPunct="1">
        <a:lnSpc>
          <a:spcPct val="90000"/>
        </a:lnSpc>
        <a:spcBef>
          <a:spcPct val="0"/>
        </a:spcBef>
        <a:spcAft>
          <a:spcPct val="0"/>
        </a:spcAft>
        <a:defRPr sz="3000">
          <a:solidFill>
            <a:srgbClr val="989898"/>
          </a:solidFill>
          <a:latin typeface="Arial" charset="0"/>
          <a:cs typeface="Arial" charset="0"/>
        </a:defRPr>
      </a:lvl7pPr>
      <a:lvl8pPr marL="1371600" algn="l" rtl="0" eaLnBrk="1" fontAlgn="base" hangingPunct="1">
        <a:lnSpc>
          <a:spcPct val="90000"/>
        </a:lnSpc>
        <a:spcBef>
          <a:spcPct val="0"/>
        </a:spcBef>
        <a:spcAft>
          <a:spcPct val="0"/>
        </a:spcAft>
        <a:defRPr sz="3000">
          <a:solidFill>
            <a:srgbClr val="989898"/>
          </a:solidFill>
          <a:latin typeface="Arial" charset="0"/>
          <a:cs typeface="Arial" charset="0"/>
        </a:defRPr>
      </a:lvl8pPr>
      <a:lvl9pPr marL="1828800" algn="l" rtl="0" eaLnBrk="1" fontAlgn="base" hangingPunct="1">
        <a:lnSpc>
          <a:spcPct val="90000"/>
        </a:lnSpc>
        <a:spcBef>
          <a:spcPct val="0"/>
        </a:spcBef>
        <a:spcAft>
          <a:spcPct val="0"/>
        </a:spcAft>
        <a:defRPr sz="3000">
          <a:solidFill>
            <a:srgbClr val="989898"/>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SzPct val="130000"/>
        <a:buFont typeface="Verdana" panose="020B0604030504040204" pitchFamily="34" charset="0"/>
        <a:buChar char="●"/>
        <a:defRPr>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chemeClr val="tx1"/>
        </a:buClr>
        <a:buFont typeface="Verdana" panose="020B0604030504040204" pitchFamily="34" charset="0"/>
        <a:buChar char="●"/>
        <a:defRPr sz="1600" b="1">
          <a:solidFill>
            <a:srgbClr val="989898"/>
          </a:solidFill>
          <a:latin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lr>
          <a:schemeClr val="hlink"/>
        </a:buClr>
        <a:buChar char="•"/>
        <a:defRPr sz="1600">
          <a:solidFill>
            <a:srgbClr val="989898"/>
          </a:solidFill>
          <a:latin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lr>
          <a:schemeClr val="accent2"/>
        </a:buClr>
        <a:buChar char="•"/>
        <a:defRPr sz="1600">
          <a:solidFill>
            <a:srgbClr val="989898"/>
          </a:solidFill>
          <a:latin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lr>
          <a:schemeClr val="accent2"/>
        </a:buClr>
        <a:buChar char="•"/>
        <a:defRPr sz="1600">
          <a:solidFill>
            <a:srgbClr val="989898"/>
          </a:solidFill>
          <a:latin typeface="Calibri" panose="020F0502020204030204" pitchFamily="34" charset="0"/>
          <a:cs typeface="Calibri" panose="020F0502020204030204" pitchFamily="34" charset="0"/>
        </a:defRPr>
      </a:lvl5pPr>
      <a:lvl6pPr marL="2514600" indent="-228600" algn="l" rtl="0" eaLnBrk="1" fontAlgn="base" hangingPunct="1">
        <a:spcBef>
          <a:spcPct val="20000"/>
        </a:spcBef>
        <a:spcAft>
          <a:spcPct val="0"/>
        </a:spcAft>
        <a:buClr>
          <a:schemeClr val="accent2"/>
        </a:buClr>
        <a:buChar char="•"/>
        <a:defRPr sz="1600">
          <a:solidFill>
            <a:srgbClr val="989898"/>
          </a:solidFill>
          <a:latin typeface="+mn-lt"/>
          <a:cs typeface="+mn-cs"/>
        </a:defRPr>
      </a:lvl6pPr>
      <a:lvl7pPr marL="2971800" indent="-228600" algn="l" rtl="0" eaLnBrk="1" fontAlgn="base" hangingPunct="1">
        <a:spcBef>
          <a:spcPct val="20000"/>
        </a:spcBef>
        <a:spcAft>
          <a:spcPct val="0"/>
        </a:spcAft>
        <a:buClr>
          <a:schemeClr val="accent2"/>
        </a:buClr>
        <a:buChar char="•"/>
        <a:defRPr sz="1600">
          <a:solidFill>
            <a:srgbClr val="989898"/>
          </a:solidFill>
          <a:latin typeface="+mn-lt"/>
          <a:cs typeface="+mn-cs"/>
        </a:defRPr>
      </a:lvl7pPr>
      <a:lvl8pPr marL="3429000" indent="-228600" algn="l" rtl="0" eaLnBrk="1" fontAlgn="base" hangingPunct="1">
        <a:spcBef>
          <a:spcPct val="20000"/>
        </a:spcBef>
        <a:spcAft>
          <a:spcPct val="0"/>
        </a:spcAft>
        <a:buClr>
          <a:schemeClr val="accent2"/>
        </a:buClr>
        <a:buChar char="•"/>
        <a:defRPr sz="1600">
          <a:solidFill>
            <a:srgbClr val="989898"/>
          </a:solidFill>
          <a:latin typeface="+mn-lt"/>
          <a:cs typeface="+mn-cs"/>
        </a:defRPr>
      </a:lvl8pPr>
      <a:lvl9pPr marL="3886200" indent="-228600" algn="l" rtl="0" eaLnBrk="1" fontAlgn="base" hangingPunct="1">
        <a:spcBef>
          <a:spcPct val="20000"/>
        </a:spcBef>
        <a:spcAft>
          <a:spcPct val="0"/>
        </a:spcAft>
        <a:buClr>
          <a:schemeClr val="accent2"/>
        </a:buClr>
        <a:buChar char="•"/>
        <a:defRPr sz="1600">
          <a:solidFill>
            <a:srgbClr val="989898"/>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orient="horz" pos="2160">
          <p15:clr>
            <a:srgbClr val="F26B43"/>
          </p15:clr>
        </p15:guide>
        <p15:guide id="3" pos="385">
          <p15:clr>
            <a:srgbClr val="F26B43"/>
          </p15:clr>
        </p15:guide>
        <p15:guide id="4" pos="5443">
          <p15:clr>
            <a:srgbClr val="F26B43"/>
          </p15:clr>
        </p15:guide>
        <p15:guide id="5" orient="horz" pos="663">
          <p15:clr>
            <a:srgbClr val="F26B43"/>
          </p15:clr>
        </p15:guide>
        <p15:guide id="6" orient="horz" pos="142">
          <p15:clr>
            <a:srgbClr val="F26B43"/>
          </p15:clr>
        </p15:guide>
        <p15:guide id="7" orient="horz" pos="890">
          <p15:clr>
            <a:srgbClr val="F26B43"/>
          </p15:clr>
        </p15:guide>
        <p15:guide id="8" orient="horz" pos="3657">
          <p15:clr>
            <a:srgbClr val="F26B43"/>
          </p15:clr>
        </p15:guide>
        <p15:guide id="9" pos="539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814917" y="225425"/>
            <a:ext cx="10608735" cy="831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dirty="0" err="1"/>
              <a:t>Cliquez</a:t>
            </a:r>
            <a:r>
              <a:rPr lang="en-US" altLang="en-US" dirty="0"/>
              <a:t> pour modifier le style du </a:t>
            </a:r>
            <a:r>
              <a:rPr lang="en-US" altLang="en-US" dirty="0" err="1"/>
              <a:t>titre</a:t>
            </a:r>
            <a:endParaRPr lang="en-US" altLang="en-US" dirty="0"/>
          </a:p>
        </p:txBody>
      </p:sp>
      <p:sp>
        <p:nvSpPr>
          <p:cNvPr id="2051" name="Rectangle 3"/>
          <p:cNvSpPr>
            <a:spLocks noGrp="1" noChangeArrowheads="1"/>
          </p:cNvSpPr>
          <p:nvPr>
            <p:ph type="body" idx="1"/>
          </p:nvPr>
        </p:nvSpPr>
        <p:spPr bwMode="auto">
          <a:xfrm>
            <a:off x="670984" y="1425902"/>
            <a:ext cx="10850033" cy="4379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Cliquez pour modifier les styles du texte du masque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3112" name="Rectangle 40"/>
          <p:cNvSpPr>
            <a:spLocks noGrp="1" noChangeArrowheads="1"/>
          </p:cNvSpPr>
          <p:nvPr>
            <p:ph type="sldNum" sz="quarter" idx="4"/>
          </p:nvPr>
        </p:nvSpPr>
        <p:spPr bwMode="auto">
          <a:xfrm>
            <a:off x="10780184" y="6424613"/>
            <a:ext cx="643467"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800">
                <a:solidFill>
                  <a:srgbClr val="000000"/>
                </a:solidFill>
              </a:defRPr>
            </a:lvl1pPr>
          </a:lstStyle>
          <a:p>
            <a:r>
              <a:rPr lang="en-US" altLang="en-US" dirty="0"/>
              <a:t>|</a:t>
            </a:r>
            <a:r>
              <a:rPr lang="en-US" altLang="en-US" sz="900" baseline="16000" dirty="0"/>
              <a:t>         </a:t>
            </a:r>
            <a:fld id="{28835B5D-0D2A-4172-B4C0-8EB189C62E52}" type="slidenum">
              <a:rPr lang="en-US" altLang="en-US"/>
              <a:pPr/>
              <a:t>‹#›</a:t>
            </a:fld>
            <a:endParaRPr lang="en-US" altLang="en-US" dirty="0"/>
          </a:p>
        </p:txBody>
      </p:sp>
      <p:pic>
        <p:nvPicPr>
          <p:cNvPr id="2054" name="Picture 45" descr="SANOFI_Logo_H_2011_Quadri copie"/>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93752" y="6308726"/>
            <a:ext cx="211243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215008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lvl1pPr algn="l" rtl="0" eaLnBrk="0" fontAlgn="base" hangingPunct="0">
        <a:lnSpc>
          <a:spcPct val="90000"/>
        </a:lnSpc>
        <a:spcBef>
          <a:spcPct val="0"/>
        </a:spcBef>
        <a:spcAft>
          <a:spcPct val="0"/>
        </a:spcAft>
        <a:defRPr sz="3000">
          <a:solidFill>
            <a:srgbClr val="989898"/>
          </a:solidFill>
          <a:latin typeface="+mj-lt"/>
          <a:ea typeface="+mj-ea"/>
          <a:cs typeface="+mj-cs"/>
        </a:defRPr>
      </a:lvl1pPr>
      <a:lvl2pPr algn="l" rtl="0" eaLnBrk="0" fontAlgn="base" hangingPunct="0">
        <a:lnSpc>
          <a:spcPct val="90000"/>
        </a:lnSpc>
        <a:spcBef>
          <a:spcPct val="0"/>
        </a:spcBef>
        <a:spcAft>
          <a:spcPct val="0"/>
        </a:spcAft>
        <a:defRPr sz="3000">
          <a:solidFill>
            <a:srgbClr val="989898"/>
          </a:solidFill>
          <a:latin typeface="Arial" charset="0"/>
          <a:cs typeface="Arial" charset="0"/>
        </a:defRPr>
      </a:lvl2pPr>
      <a:lvl3pPr algn="l" rtl="0" eaLnBrk="0" fontAlgn="base" hangingPunct="0">
        <a:lnSpc>
          <a:spcPct val="90000"/>
        </a:lnSpc>
        <a:spcBef>
          <a:spcPct val="0"/>
        </a:spcBef>
        <a:spcAft>
          <a:spcPct val="0"/>
        </a:spcAft>
        <a:defRPr sz="3000">
          <a:solidFill>
            <a:srgbClr val="989898"/>
          </a:solidFill>
          <a:latin typeface="Arial" charset="0"/>
          <a:cs typeface="Arial" charset="0"/>
        </a:defRPr>
      </a:lvl3pPr>
      <a:lvl4pPr algn="l" rtl="0" eaLnBrk="0" fontAlgn="base" hangingPunct="0">
        <a:lnSpc>
          <a:spcPct val="90000"/>
        </a:lnSpc>
        <a:spcBef>
          <a:spcPct val="0"/>
        </a:spcBef>
        <a:spcAft>
          <a:spcPct val="0"/>
        </a:spcAft>
        <a:defRPr sz="3000">
          <a:solidFill>
            <a:srgbClr val="989898"/>
          </a:solidFill>
          <a:latin typeface="Arial" charset="0"/>
          <a:cs typeface="Arial" charset="0"/>
        </a:defRPr>
      </a:lvl4pPr>
      <a:lvl5pPr algn="l" rtl="0" eaLnBrk="0" fontAlgn="base" hangingPunct="0">
        <a:lnSpc>
          <a:spcPct val="90000"/>
        </a:lnSpc>
        <a:spcBef>
          <a:spcPct val="0"/>
        </a:spcBef>
        <a:spcAft>
          <a:spcPct val="0"/>
        </a:spcAft>
        <a:defRPr sz="3000">
          <a:solidFill>
            <a:srgbClr val="989898"/>
          </a:solidFill>
          <a:latin typeface="Arial" charset="0"/>
          <a:cs typeface="Arial" charset="0"/>
        </a:defRPr>
      </a:lvl5pPr>
      <a:lvl6pPr marL="457200" algn="l" rtl="0" eaLnBrk="1" fontAlgn="base" hangingPunct="1">
        <a:lnSpc>
          <a:spcPct val="90000"/>
        </a:lnSpc>
        <a:spcBef>
          <a:spcPct val="0"/>
        </a:spcBef>
        <a:spcAft>
          <a:spcPct val="0"/>
        </a:spcAft>
        <a:defRPr sz="3000">
          <a:solidFill>
            <a:srgbClr val="989898"/>
          </a:solidFill>
          <a:latin typeface="Arial" charset="0"/>
          <a:cs typeface="Arial" charset="0"/>
        </a:defRPr>
      </a:lvl6pPr>
      <a:lvl7pPr marL="914400" algn="l" rtl="0" eaLnBrk="1" fontAlgn="base" hangingPunct="1">
        <a:lnSpc>
          <a:spcPct val="90000"/>
        </a:lnSpc>
        <a:spcBef>
          <a:spcPct val="0"/>
        </a:spcBef>
        <a:spcAft>
          <a:spcPct val="0"/>
        </a:spcAft>
        <a:defRPr sz="3000">
          <a:solidFill>
            <a:srgbClr val="989898"/>
          </a:solidFill>
          <a:latin typeface="Arial" charset="0"/>
          <a:cs typeface="Arial" charset="0"/>
        </a:defRPr>
      </a:lvl7pPr>
      <a:lvl8pPr marL="1371600" algn="l" rtl="0" eaLnBrk="1" fontAlgn="base" hangingPunct="1">
        <a:lnSpc>
          <a:spcPct val="90000"/>
        </a:lnSpc>
        <a:spcBef>
          <a:spcPct val="0"/>
        </a:spcBef>
        <a:spcAft>
          <a:spcPct val="0"/>
        </a:spcAft>
        <a:defRPr sz="3000">
          <a:solidFill>
            <a:srgbClr val="989898"/>
          </a:solidFill>
          <a:latin typeface="Arial" charset="0"/>
          <a:cs typeface="Arial" charset="0"/>
        </a:defRPr>
      </a:lvl8pPr>
      <a:lvl9pPr marL="1828800" algn="l" rtl="0" eaLnBrk="1" fontAlgn="base" hangingPunct="1">
        <a:lnSpc>
          <a:spcPct val="90000"/>
        </a:lnSpc>
        <a:spcBef>
          <a:spcPct val="0"/>
        </a:spcBef>
        <a:spcAft>
          <a:spcPct val="0"/>
        </a:spcAft>
        <a:defRPr sz="3000">
          <a:solidFill>
            <a:srgbClr val="989898"/>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SzPct val="130000"/>
        <a:buFont typeface="Verdana" panose="020B0604030504040204" pitchFamily="34" charset="0"/>
        <a:buChar char="●"/>
        <a:defRPr>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Verdana" panose="020B0604030504040204" pitchFamily="34" charset="0"/>
        <a:buChar char="●"/>
        <a:defRPr sz="1600" b="1">
          <a:solidFill>
            <a:srgbClr val="989898"/>
          </a:solidFill>
          <a:latin typeface="+mn-lt"/>
          <a:cs typeface="+mn-cs"/>
        </a:defRPr>
      </a:lvl2pPr>
      <a:lvl3pPr marL="1143000" indent="-228600" algn="l" rtl="0" eaLnBrk="0" fontAlgn="base" hangingPunct="0">
        <a:spcBef>
          <a:spcPct val="20000"/>
        </a:spcBef>
        <a:spcAft>
          <a:spcPct val="0"/>
        </a:spcAft>
        <a:buClr>
          <a:schemeClr val="hlink"/>
        </a:buClr>
        <a:buChar char="•"/>
        <a:defRPr sz="1600">
          <a:solidFill>
            <a:srgbClr val="989898"/>
          </a:solidFill>
          <a:latin typeface="+mn-lt"/>
          <a:cs typeface="+mn-cs"/>
        </a:defRPr>
      </a:lvl3pPr>
      <a:lvl4pPr marL="1600200" indent="-228600" algn="l" rtl="0" eaLnBrk="0" fontAlgn="base" hangingPunct="0">
        <a:spcBef>
          <a:spcPct val="20000"/>
        </a:spcBef>
        <a:spcAft>
          <a:spcPct val="0"/>
        </a:spcAft>
        <a:buClr>
          <a:schemeClr val="accent2"/>
        </a:buClr>
        <a:buChar char="•"/>
        <a:defRPr sz="1600">
          <a:solidFill>
            <a:srgbClr val="989898"/>
          </a:solidFill>
          <a:latin typeface="+mn-lt"/>
          <a:cs typeface="+mn-cs"/>
        </a:defRPr>
      </a:lvl4pPr>
      <a:lvl5pPr marL="2057400" indent="-228600" algn="l" rtl="0" eaLnBrk="0" fontAlgn="base" hangingPunct="0">
        <a:spcBef>
          <a:spcPct val="20000"/>
        </a:spcBef>
        <a:spcAft>
          <a:spcPct val="0"/>
        </a:spcAft>
        <a:buClr>
          <a:schemeClr val="accent2"/>
        </a:buClr>
        <a:buChar char="•"/>
        <a:defRPr sz="1600">
          <a:solidFill>
            <a:srgbClr val="989898"/>
          </a:solidFill>
          <a:latin typeface="+mn-lt"/>
          <a:cs typeface="+mn-cs"/>
        </a:defRPr>
      </a:lvl5pPr>
      <a:lvl6pPr marL="2514600" indent="-228600" algn="l" rtl="0" eaLnBrk="1" fontAlgn="base" hangingPunct="1">
        <a:spcBef>
          <a:spcPct val="20000"/>
        </a:spcBef>
        <a:spcAft>
          <a:spcPct val="0"/>
        </a:spcAft>
        <a:buClr>
          <a:schemeClr val="accent2"/>
        </a:buClr>
        <a:buChar char="•"/>
        <a:defRPr sz="1600">
          <a:solidFill>
            <a:srgbClr val="989898"/>
          </a:solidFill>
          <a:latin typeface="+mn-lt"/>
          <a:cs typeface="+mn-cs"/>
        </a:defRPr>
      </a:lvl6pPr>
      <a:lvl7pPr marL="2971800" indent="-228600" algn="l" rtl="0" eaLnBrk="1" fontAlgn="base" hangingPunct="1">
        <a:spcBef>
          <a:spcPct val="20000"/>
        </a:spcBef>
        <a:spcAft>
          <a:spcPct val="0"/>
        </a:spcAft>
        <a:buClr>
          <a:schemeClr val="accent2"/>
        </a:buClr>
        <a:buChar char="•"/>
        <a:defRPr sz="1600">
          <a:solidFill>
            <a:srgbClr val="989898"/>
          </a:solidFill>
          <a:latin typeface="+mn-lt"/>
          <a:cs typeface="+mn-cs"/>
        </a:defRPr>
      </a:lvl7pPr>
      <a:lvl8pPr marL="3429000" indent="-228600" algn="l" rtl="0" eaLnBrk="1" fontAlgn="base" hangingPunct="1">
        <a:spcBef>
          <a:spcPct val="20000"/>
        </a:spcBef>
        <a:spcAft>
          <a:spcPct val="0"/>
        </a:spcAft>
        <a:buClr>
          <a:schemeClr val="accent2"/>
        </a:buClr>
        <a:buChar char="•"/>
        <a:defRPr sz="1600">
          <a:solidFill>
            <a:srgbClr val="989898"/>
          </a:solidFill>
          <a:latin typeface="+mn-lt"/>
          <a:cs typeface="+mn-cs"/>
        </a:defRPr>
      </a:lvl8pPr>
      <a:lvl9pPr marL="3886200" indent="-228600" algn="l" rtl="0" eaLnBrk="1" fontAlgn="base" hangingPunct="1">
        <a:spcBef>
          <a:spcPct val="20000"/>
        </a:spcBef>
        <a:spcAft>
          <a:spcPct val="0"/>
        </a:spcAft>
        <a:buClr>
          <a:schemeClr val="accent2"/>
        </a:buClr>
        <a:buChar char="•"/>
        <a:defRPr sz="1600">
          <a:solidFill>
            <a:srgbClr val="989898"/>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orient="horz" pos="2160">
          <p15:clr>
            <a:srgbClr val="F26B43"/>
          </p15:clr>
        </p15:guide>
        <p15:guide id="3" pos="385">
          <p15:clr>
            <a:srgbClr val="F26B43"/>
          </p15:clr>
        </p15:guide>
        <p15:guide id="4" pos="5443">
          <p15:clr>
            <a:srgbClr val="F26B43"/>
          </p15:clr>
        </p15:guide>
        <p15:guide id="5" orient="horz" pos="663">
          <p15:clr>
            <a:srgbClr val="F26B43"/>
          </p15:clr>
        </p15:guide>
        <p15:guide id="6" orient="horz" pos="142">
          <p15:clr>
            <a:srgbClr val="F26B43"/>
          </p15:clr>
        </p15:guide>
        <p15:guide id="7" orient="horz" pos="890">
          <p15:clr>
            <a:srgbClr val="F26B43"/>
          </p15:clr>
        </p15:guide>
        <p15:guide id="8" orient="horz" pos="3657">
          <p15:clr>
            <a:srgbClr val="F26B43"/>
          </p15:clr>
        </p15:guide>
        <p15:guide id="9" pos="539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wikidoc.org/index.php/Bleeding" TargetMode="External"/><Relationship Id="rId2" Type="http://schemas.openxmlformats.org/officeDocument/2006/relationships/hyperlink" Target="https://www.wikidoc.org/index.php?title=(BARC)&amp;action=edit&amp;redlink=1" TargetMode="External"/><Relationship Id="rId1" Type="http://schemas.openxmlformats.org/officeDocument/2006/relationships/slideLayout" Target="../slideLayouts/slideLayout2.xml"/><Relationship Id="rId4" Type="http://schemas.openxmlformats.org/officeDocument/2006/relationships/hyperlink" Target="https://www.wikidoc.org/index.php/Hemorrhag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wikidoc.org/index.php/Hemoglobin" TargetMode="External"/><Relationship Id="rId7" Type="http://schemas.openxmlformats.org/officeDocument/2006/relationships/hyperlink" Target="https://www.wikidoc.org/index.php/Lumbar_puncture" TargetMode="External"/><Relationship Id="rId2" Type="http://schemas.openxmlformats.org/officeDocument/2006/relationships/hyperlink" Target="https://www.wikidoc.org/index.php/Bleeding" TargetMode="External"/><Relationship Id="rId1" Type="http://schemas.openxmlformats.org/officeDocument/2006/relationships/slideLayout" Target="../slideLayouts/slideLayout2.xml"/><Relationship Id="rId6" Type="http://schemas.openxmlformats.org/officeDocument/2006/relationships/hyperlink" Target="https://www.wikidoc.org/index.php/Intracranial_hemorrhage" TargetMode="External"/><Relationship Id="rId5" Type="http://schemas.openxmlformats.org/officeDocument/2006/relationships/hyperlink" Target="https://www.wikidoc.org/index.php/Hemorrhoid" TargetMode="External"/><Relationship Id="rId4" Type="http://schemas.openxmlformats.org/officeDocument/2006/relationships/hyperlink" Target="https://www.wikidoc.org/index.php/Cardiac_tamponade"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www.wikidoc.org/index.php/Intracranial_hemorrhag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5.xml"/><Relationship Id="rId1" Type="http://schemas.openxmlformats.org/officeDocument/2006/relationships/themeOverride" Target="../theme/themeOverride1.xml"/><Relationship Id="rId5" Type="http://schemas.openxmlformats.org/officeDocument/2006/relationships/image" Target="../media/image13.pn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oi.org/10.1016/"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4.xml"/><Relationship Id="rId1" Type="http://schemas.openxmlformats.org/officeDocument/2006/relationships/themeOverride" Target="../theme/themeOverride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hemeOverride" Target="../theme/themeOverride3.xml"/><Relationship Id="rId5" Type="http://schemas.openxmlformats.org/officeDocument/2006/relationships/image" Target="../media/image14.png"/><Relationship Id="rId4" Type="http://schemas.openxmlformats.org/officeDocument/2006/relationships/image" Target="../media/image1.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hemeOverride" Target="../theme/themeOverride4.xml"/><Relationship Id="rId4" Type="http://schemas.openxmlformats.org/officeDocument/2006/relationships/image" Target="../media/image1.jpe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hemeOverride" Target="../theme/themeOverride6.xml"/><Relationship Id="rId5" Type="http://schemas.openxmlformats.org/officeDocument/2006/relationships/image" Target="../media/image15.png"/><Relationship Id="rId4" Type="http://schemas.openxmlformats.org/officeDocument/2006/relationships/image" Target="../media/image1.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hemeOverride" Target="../theme/themeOverride7.xml"/><Relationship Id="rId5" Type="http://schemas.openxmlformats.org/officeDocument/2006/relationships/image" Target="../media/image16.png"/><Relationship Id="rId4" Type="http://schemas.openxmlformats.org/officeDocument/2006/relationships/image" Target="../media/image1.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hemeOverride" Target="../theme/themeOverride8.xml"/><Relationship Id="rId4" Type="http://schemas.openxmlformats.org/officeDocument/2006/relationships/image" Target="../media/image1.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hemeOverride" Target="../theme/themeOverride9.xml"/><Relationship Id="rId4" Type="http://schemas.openxmlformats.org/officeDocument/2006/relationships/image" Target="../media/image1.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hemeOverride" Target="../theme/themeOverride10.xml"/><Relationship Id="rId4" Type="http://schemas.openxmlformats.org/officeDocument/2006/relationships/image" Target="../media/image1.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9.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oleObject2.bin"/><Relationship Id="rId4"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In The Name Of GOD</a:t>
            </a:r>
            <a:endParaRPr lang="en-US" dirty="0"/>
          </a:p>
        </p:txBody>
      </p:sp>
      <p:sp>
        <p:nvSpPr>
          <p:cNvPr id="5" name="Subtitle 4"/>
          <p:cNvSpPr>
            <a:spLocks noGrp="1"/>
          </p:cNvSpPr>
          <p:nvPr>
            <p:ph type="subTitle" idx="1"/>
          </p:nvPr>
        </p:nvSpPr>
        <p:spPr/>
        <p:txBody>
          <a:bodyPr/>
          <a:lstStyle/>
          <a:p>
            <a:r>
              <a:rPr lang="en-US" dirty="0" smtClean="0"/>
              <a:t>The Most Compassionate,</a:t>
            </a:r>
          </a:p>
          <a:p>
            <a:r>
              <a:rPr lang="en-US" dirty="0" smtClean="0"/>
              <a:t>The Most Merciful</a:t>
            </a:r>
            <a:endParaRPr lang="en-US" dirty="0"/>
          </a:p>
        </p:txBody>
      </p:sp>
    </p:spTree>
    <p:extLst>
      <p:ext uri="{BB962C8B-B14F-4D97-AF65-F5344CB8AC3E}">
        <p14:creationId xmlns:p14="http://schemas.microsoft.com/office/powerpoint/2010/main" val="3755215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6783"/>
            <a:ext cx="10515600" cy="984704"/>
          </a:xfrm>
        </p:spPr>
        <p:txBody>
          <a:bodyPr/>
          <a:lstStyle/>
          <a:p>
            <a:r>
              <a:rPr lang="fr-FR" smtClean="0"/>
              <a:t>Primary Composite Endpoint</a:t>
            </a:r>
            <a:endParaRPr lang="fr-FR"/>
          </a:p>
        </p:txBody>
      </p:sp>
      <p:pic>
        <p:nvPicPr>
          <p:cNvPr id="6" name="Image 5"/>
          <p:cNvPicPr>
            <a:picLocks noChangeAspect="1"/>
          </p:cNvPicPr>
          <p:nvPr/>
        </p:nvPicPr>
        <p:blipFill rotWithShape="1">
          <a:blip r:embed="rId2"/>
          <a:srcRect t="739" b="1336"/>
          <a:stretch/>
        </p:blipFill>
        <p:spPr>
          <a:xfrm>
            <a:off x="972550" y="1342347"/>
            <a:ext cx="10246905" cy="5515655"/>
          </a:xfrm>
          <a:prstGeom prst="rect">
            <a:avLst/>
          </a:prstGeom>
        </p:spPr>
      </p:pic>
    </p:spTree>
    <p:extLst>
      <p:ext uri="{BB962C8B-B14F-4D97-AF65-F5344CB8AC3E}">
        <p14:creationId xmlns:p14="http://schemas.microsoft.com/office/powerpoint/2010/main" val="6339108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1297"/>
            <a:ext cx="10515600" cy="1325563"/>
          </a:xfrm>
        </p:spPr>
        <p:txBody>
          <a:bodyPr/>
          <a:lstStyle/>
          <a:p>
            <a:r>
              <a:rPr lang="fr-FR" smtClean="0"/>
              <a:t>Clinical Outcomes</a:t>
            </a:r>
            <a:endParaRPr lang="fr-F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559" y="973236"/>
            <a:ext cx="11198887" cy="5167312"/>
          </a:xfrm>
          <a:prstGeom prst="rect">
            <a:avLst/>
          </a:prstGeom>
        </p:spPr>
      </p:pic>
      <p:sp>
        <p:nvSpPr>
          <p:cNvPr id="3" name="Rectangle 2"/>
          <p:cNvSpPr/>
          <p:nvPr/>
        </p:nvSpPr>
        <p:spPr>
          <a:xfrm>
            <a:off x="496560" y="2507648"/>
            <a:ext cx="10550769" cy="9373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defTabSz="914354"/>
            <a:endParaRPr lang="en-US" sz="1867" dirty="0">
              <a:solidFill>
                <a:prstClr val="white"/>
              </a:solidFill>
              <a:latin typeface="Calibri" panose="020F0502020204030204"/>
            </a:endParaRPr>
          </a:p>
        </p:txBody>
      </p:sp>
    </p:spTree>
    <p:extLst>
      <p:ext uri="{BB962C8B-B14F-4D97-AF65-F5344CB8AC3E}">
        <p14:creationId xmlns:p14="http://schemas.microsoft.com/office/powerpoint/2010/main" val="3804022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
            <a:ext cx="10515600" cy="1325563"/>
          </a:xfrm>
        </p:spPr>
        <p:txBody>
          <a:bodyPr/>
          <a:lstStyle/>
          <a:p>
            <a:r>
              <a:rPr lang="fr-FR" dirty="0" err="1" smtClean="0"/>
              <a:t>Bleeding</a:t>
            </a:r>
            <a:r>
              <a:rPr lang="fr-FR" dirty="0" smtClean="0"/>
              <a:t> </a:t>
            </a:r>
            <a:r>
              <a:rPr lang="fr-FR" dirty="0" err="1" smtClean="0"/>
              <a:t>Outcomes</a:t>
            </a:r>
            <a:endParaRPr lang="fr-FR"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707" y="998715"/>
            <a:ext cx="10709919" cy="5872732"/>
          </a:xfrm>
          <a:prstGeom prst="rect">
            <a:avLst/>
          </a:prstGeom>
        </p:spPr>
      </p:pic>
      <p:sp>
        <p:nvSpPr>
          <p:cNvPr id="3" name="Rectangle 2"/>
          <p:cNvSpPr/>
          <p:nvPr/>
        </p:nvSpPr>
        <p:spPr>
          <a:xfrm>
            <a:off x="782614" y="2232002"/>
            <a:ext cx="10404423" cy="5397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defTabSz="914354"/>
            <a:endParaRPr lang="en-US" sz="1867">
              <a:solidFill>
                <a:prstClr val="white"/>
              </a:solidFill>
              <a:latin typeface="Calibri" panose="020F0502020204030204"/>
            </a:endParaRPr>
          </a:p>
        </p:txBody>
      </p:sp>
      <p:sp>
        <p:nvSpPr>
          <p:cNvPr id="8" name="Rectangle 7"/>
          <p:cNvSpPr/>
          <p:nvPr/>
        </p:nvSpPr>
        <p:spPr>
          <a:xfrm>
            <a:off x="782614" y="4599269"/>
            <a:ext cx="10404423" cy="2727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defTabSz="914354"/>
            <a:endParaRPr lang="en-US" sz="1867">
              <a:solidFill>
                <a:prstClr val="white"/>
              </a:solidFill>
              <a:latin typeface="Calibri" panose="020F0502020204030204"/>
            </a:endParaRPr>
          </a:p>
        </p:txBody>
      </p:sp>
    </p:spTree>
    <p:extLst>
      <p:ext uri="{BB962C8B-B14F-4D97-AF65-F5344CB8AC3E}">
        <p14:creationId xmlns:p14="http://schemas.microsoft.com/office/powerpoint/2010/main" val="11000825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THEMIS study </a:t>
            </a:r>
            <a:endParaRPr lang="en-US" sz="4800" b="1" dirty="0"/>
          </a:p>
        </p:txBody>
      </p:sp>
      <p:sp>
        <p:nvSpPr>
          <p:cNvPr id="3" name="Content Placeholder 2"/>
          <p:cNvSpPr>
            <a:spLocks noGrp="1"/>
          </p:cNvSpPr>
          <p:nvPr>
            <p:ph idx="1"/>
          </p:nvPr>
        </p:nvSpPr>
        <p:spPr/>
        <p:txBody>
          <a:bodyPr>
            <a:normAutofit/>
          </a:bodyPr>
          <a:lstStyle/>
          <a:p>
            <a:r>
              <a:rPr lang="en-US" sz="4000" dirty="0"/>
              <a:t>At 3 years, the number needed to treat to prevent 1 ischemic event </a:t>
            </a:r>
            <a:r>
              <a:rPr lang="en-US" sz="4000" dirty="0" smtClean="0">
                <a:solidFill>
                  <a:srgbClr val="FF0000"/>
                </a:solidFill>
              </a:rPr>
              <a:t>(NNT) was 136</a:t>
            </a:r>
          </a:p>
          <a:p>
            <a:r>
              <a:rPr lang="en-US" sz="4000" dirty="0" smtClean="0"/>
              <a:t>the </a:t>
            </a:r>
            <a:r>
              <a:rPr lang="en-US" sz="4000" dirty="0"/>
              <a:t>number needed to </a:t>
            </a:r>
            <a:r>
              <a:rPr lang="en-US" sz="4000" dirty="0" smtClean="0"/>
              <a:t>cause </a:t>
            </a:r>
            <a:r>
              <a:rPr lang="en-US" sz="4000" dirty="0"/>
              <a:t>1 major bleeding </a:t>
            </a:r>
            <a:r>
              <a:rPr lang="en-US" sz="4000" dirty="0" smtClean="0">
                <a:solidFill>
                  <a:srgbClr val="FF0000"/>
                </a:solidFill>
              </a:rPr>
              <a:t>(NNH) was </a:t>
            </a:r>
            <a:r>
              <a:rPr lang="en-US" sz="4000" dirty="0" smtClean="0">
                <a:solidFill>
                  <a:srgbClr val="FF0000"/>
                </a:solidFill>
              </a:rPr>
              <a:t>93</a:t>
            </a:r>
            <a:endParaRPr lang="en-US" sz="4000" dirty="0">
              <a:solidFill>
                <a:srgbClr val="FF0000"/>
              </a:solidFill>
            </a:endParaRPr>
          </a:p>
        </p:txBody>
      </p:sp>
    </p:spTree>
    <p:extLst>
      <p:ext uri="{BB962C8B-B14F-4D97-AF65-F5344CB8AC3E}">
        <p14:creationId xmlns:p14="http://schemas.microsoft.com/office/powerpoint/2010/main" val="1032812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Bleeding Academic Research Consortium </a:t>
            </a:r>
            <a:r>
              <a:rPr lang="en-US" dirty="0">
                <a:hlinkClick r:id="rId2" tooltip="(BARC) (page does not exist)"/>
              </a:rPr>
              <a:t>(BARC)</a:t>
            </a:r>
            <a:r>
              <a:rPr lang="en-US" dirty="0"/>
              <a:t> definition for Bleeding</a:t>
            </a:r>
          </a:p>
        </p:txBody>
      </p:sp>
      <p:sp>
        <p:nvSpPr>
          <p:cNvPr id="4" name="Rectangle 1"/>
          <p:cNvSpPr>
            <a:spLocks noGrp="1" noChangeArrowheads="1"/>
          </p:cNvSpPr>
          <p:nvPr>
            <p:ph idx="1"/>
          </p:nvPr>
        </p:nvSpPr>
        <p:spPr bwMode="auto">
          <a:xfrm>
            <a:off x="261258" y="2108468"/>
            <a:ext cx="12033926"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Type 0:</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rgbClr val="0070C0"/>
                </a:solidFill>
                <a:effectLst/>
                <a:latin typeface="Arial" panose="020B0604020202020204" pitchFamily="34" charset="0"/>
              </a:rPr>
              <a:t>No</a:t>
            </a: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3" tooltip="Bleeding"/>
              </a:rPr>
              <a:t>bleeding</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Type 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effectLst/>
                <a:latin typeface="Arial" panose="020B0604020202020204" pitchFamily="34" charset="0"/>
                <a:hlinkClick r:id="rId3" tooltip="Bleeding"/>
              </a:rPr>
              <a:t>Bleeding</a:t>
            </a:r>
            <a:r>
              <a:rPr kumimoji="0" lang="en-US" altLang="en-US" sz="1800" b="0" i="0" u="none" strike="noStrike" cap="none" normalizeH="0" baseline="0" dirty="0" smtClean="0">
                <a:ln>
                  <a:noFill/>
                </a:ln>
                <a:effectLst/>
                <a:latin typeface="Arial" panose="020B0604020202020204" pitchFamily="34" charset="0"/>
              </a:rPr>
              <a:t> </a:t>
            </a:r>
            <a:r>
              <a:rPr kumimoji="0" lang="en-US" altLang="en-US" sz="1800" b="0" i="0" u="none" strike="noStrike" cap="none" normalizeH="0" baseline="0" dirty="0" smtClean="0">
                <a:ln>
                  <a:noFill/>
                </a:ln>
                <a:solidFill>
                  <a:schemeClr val="tx1"/>
                </a:solidFill>
                <a:effectLst/>
                <a:latin typeface="Arial" panose="020B0604020202020204" pitchFamily="34" charset="0"/>
              </a:rPr>
              <a:t>that is </a:t>
            </a:r>
            <a:r>
              <a:rPr kumimoji="0" lang="en-US" altLang="en-US" sz="1800" b="0" i="0" u="none" strike="noStrike" cap="none" normalizeH="0" baseline="0" dirty="0" smtClean="0">
                <a:ln>
                  <a:noFill/>
                </a:ln>
                <a:solidFill>
                  <a:srgbClr val="FF0000"/>
                </a:solidFill>
                <a:effectLst/>
                <a:latin typeface="Arial" panose="020B0604020202020204" pitchFamily="34" charset="0"/>
              </a:rPr>
              <a:t>not actionable </a:t>
            </a:r>
            <a:r>
              <a:rPr kumimoji="0" lang="en-US" altLang="en-US" sz="1800" b="0" i="0" u="none" strike="noStrike" cap="none" normalizeH="0" baseline="0" dirty="0" smtClean="0">
                <a:ln>
                  <a:noFill/>
                </a:ln>
                <a:solidFill>
                  <a:schemeClr val="tx1"/>
                </a:solidFill>
                <a:effectLst/>
                <a:latin typeface="Arial" panose="020B0604020202020204" pitchFamily="34" charset="0"/>
              </a:rPr>
              <a:t>and does not cause the patient to seek unscheduled performance of studies,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hospitalization, or treatment by a health-care professional; </a:t>
            </a:r>
            <a:r>
              <a:rPr kumimoji="0" lang="en-US" altLang="en-US" sz="1800" b="0" i="0" u="none" strike="noStrike" cap="none" normalizeH="0" baseline="0" dirty="0" smtClean="0">
                <a:ln>
                  <a:noFill/>
                </a:ln>
                <a:solidFill>
                  <a:srgbClr val="FF0000"/>
                </a:solidFill>
                <a:effectLst/>
                <a:latin typeface="Arial" panose="020B0604020202020204" pitchFamily="34" charset="0"/>
              </a:rPr>
              <a:t>may include episodes leading to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FF0000"/>
                </a:solidFill>
                <a:effectLst/>
                <a:latin typeface="Arial" panose="020B0604020202020204" pitchFamily="34" charset="0"/>
              </a:rPr>
              <a:t>self-discontinuation of medical therapy by the patient without consulting a health-care professional</a:t>
            </a:r>
            <a:r>
              <a:rPr kumimoji="0" lang="en-US" altLang="en-US" sz="18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Type 2:</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Any </a:t>
            </a:r>
            <a:r>
              <a:rPr kumimoji="0" lang="en-US" altLang="en-US" sz="1800" b="0" i="0" u="none" strike="noStrike" cap="none" normalizeH="0" baseline="0" dirty="0" smtClean="0">
                <a:ln>
                  <a:noFill/>
                </a:ln>
                <a:solidFill>
                  <a:srgbClr val="FF0000"/>
                </a:solidFill>
                <a:effectLst/>
                <a:latin typeface="Arial" panose="020B0604020202020204" pitchFamily="34" charset="0"/>
              </a:rPr>
              <a:t>overt, actionable </a:t>
            </a:r>
            <a:r>
              <a:rPr kumimoji="0" lang="en-US" altLang="en-US" sz="1800" b="0" i="0" u="none" strike="noStrike" cap="none" normalizeH="0" baseline="0" dirty="0" smtClean="0">
                <a:ln>
                  <a:noFill/>
                </a:ln>
                <a:solidFill>
                  <a:schemeClr val="tx1"/>
                </a:solidFill>
                <a:effectLst/>
                <a:latin typeface="Arial" panose="020B0604020202020204" pitchFamily="34" charset="0"/>
              </a:rPr>
              <a:t>sign of </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4" tooltip="Hemorrhage"/>
              </a:rPr>
              <a:t>hemorrhage</a:t>
            </a:r>
            <a:r>
              <a:rPr kumimoji="0" lang="en-US" altLang="en-US" sz="1800" b="0" i="0" u="none" strike="noStrike" cap="none" normalizeH="0" baseline="0" dirty="0" smtClean="0">
                <a:ln>
                  <a:noFill/>
                </a:ln>
                <a:solidFill>
                  <a:schemeClr val="tx1"/>
                </a:solidFill>
                <a:effectLst/>
                <a:latin typeface="Arial" panose="020B0604020202020204" pitchFamily="34" charset="0"/>
              </a:rPr>
              <a:t> (e.g., more </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3" tooltip="Bleeding"/>
              </a:rPr>
              <a:t>bleeding</a:t>
            </a:r>
            <a:r>
              <a:rPr kumimoji="0" lang="en-US" altLang="en-US" sz="1800" b="0" i="0" u="none" strike="noStrike" cap="none" normalizeH="0" baseline="0" dirty="0" smtClean="0">
                <a:ln>
                  <a:noFill/>
                </a:ln>
                <a:solidFill>
                  <a:schemeClr val="tx1"/>
                </a:solidFill>
                <a:effectLst/>
                <a:latin typeface="Arial" panose="020B0604020202020204" pitchFamily="34" charset="0"/>
              </a:rPr>
              <a:t> than would be expected for a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clinical circumstance, including bleeding found by imaging alone) that does not fit the criteria for type 3, 4, or 5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but does meet at least one of the following criteria:</a:t>
            </a:r>
          </a:p>
          <a:p>
            <a:pPr marL="1371600" marR="0" lvl="3"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rgbClr val="FF0000"/>
                </a:solidFill>
                <a:effectLst/>
                <a:latin typeface="Arial" panose="020B0604020202020204" pitchFamily="34" charset="0"/>
              </a:rPr>
              <a:t>requiring nonsurgical, medical intervention </a:t>
            </a:r>
            <a:r>
              <a:rPr kumimoji="0" lang="en-US" altLang="en-US" b="0" i="0" u="none" strike="noStrike" cap="none" normalizeH="0" baseline="0" dirty="0" smtClean="0">
                <a:ln>
                  <a:noFill/>
                </a:ln>
                <a:solidFill>
                  <a:schemeClr val="tx1"/>
                </a:solidFill>
                <a:effectLst/>
                <a:latin typeface="Arial" panose="020B0604020202020204" pitchFamily="34" charset="0"/>
              </a:rPr>
              <a:t>by a health-care professional,</a:t>
            </a:r>
          </a:p>
          <a:p>
            <a:pPr marL="1371600" marR="0" lvl="3"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rgbClr val="FF0000"/>
                </a:solidFill>
                <a:effectLst/>
                <a:latin typeface="Arial" panose="020B0604020202020204" pitchFamily="34" charset="0"/>
              </a:rPr>
              <a:t>leading to hospitalization </a:t>
            </a:r>
            <a:r>
              <a:rPr kumimoji="0" lang="en-US" altLang="en-US" b="0" i="0" u="none" strike="noStrike" cap="none" normalizeH="0" baseline="0" dirty="0" smtClean="0">
                <a:ln>
                  <a:noFill/>
                </a:ln>
                <a:solidFill>
                  <a:schemeClr val="tx1"/>
                </a:solidFill>
                <a:effectLst/>
                <a:latin typeface="Arial" panose="020B0604020202020204" pitchFamily="34" charset="0"/>
              </a:rPr>
              <a:t>or increased level of care, or</a:t>
            </a:r>
            <a:r>
              <a:rPr kumimoji="0" lang="en-US" altLang="en-US" b="0" i="0" u="none" strike="noStrike" cap="none" normalizeH="0" dirty="0" smtClean="0">
                <a:ln>
                  <a:noFill/>
                </a:ln>
                <a:solidFill>
                  <a:schemeClr val="tx1"/>
                </a:solidFill>
                <a:effectLst/>
                <a:latin typeface="Arial" panose="020B0604020202020204" pitchFamily="34" charset="0"/>
              </a:rPr>
              <a:t> </a:t>
            </a:r>
            <a:r>
              <a:rPr kumimoji="0" lang="en-US" altLang="en-US" b="0" i="0" u="none" strike="noStrike" cap="none" normalizeH="0" baseline="0" dirty="0" smtClean="0">
                <a:ln>
                  <a:noFill/>
                </a:ln>
                <a:solidFill>
                  <a:schemeClr val="tx1"/>
                </a:solidFill>
                <a:effectLst/>
                <a:latin typeface="Arial" panose="020B0604020202020204" pitchFamily="34" charset="0"/>
              </a:rPr>
              <a:t>prompting evaluation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177312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 3:</a:t>
            </a:r>
            <a:br>
              <a:rPr lang="en-US" b="1" dirty="0"/>
            </a:br>
            <a:endParaRPr lang="en-US" dirty="0"/>
          </a:p>
        </p:txBody>
      </p:sp>
      <p:sp>
        <p:nvSpPr>
          <p:cNvPr id="3" name="Content Placeholder 2"/>
          <p:cNvSpPr>
            <a:spLocks noGrp="1"/>
          </p:cNvSpPr>
          <p:nvPr>
            <p:ph idx="1"/>
          </p:nvPr>
        </p:nvSpPr>
        <p:spPr>
          <a:xfrm>
            <a:off x="838200" y="1162594"/>
            <a:ext cx="10515600" cy="5695406"/>
          </a:xfrm>
        </p:spPr>
        <p:txBody>
          <a:bodyPr>
            <a:normAutofit fontScale="62500" lnSpcReduction="20000"/>
          </a:bodyPr>
          <a:lstStyle/>
          <a:p>
            <a:r>
              <a:rPr lang="en-US" sz="3800" b="1" dirty="0" smtClean="0"/>
              <a:t>Type </a:t>
            </a:r>
            <a:r>
              <a:rPr lang="en-US" sz="3800" b="1" dirty="0"/>
              <a:t>3a:</a:t>
            </a:r>
          </a:p>
          <a:p>
            <a:r>
              <a:rPr lang="en-US" sz="3800" dirty="0">
                <a:solidFill>
                  <a:srgbClr val="FF0000"/>
                </a:solidFill>
              </a:rPr>
              <a:t>Overt </a:t>
            </a:r>
            <a:r>
              <a:rPr lang="en-US" sz="3800" dirty="0">
                <a:solidFill>
                  <a:srgbClr val="FF0000"/>
                </a:solidFill>
                <a:hlinkClick r:id="rId2" tooltip="Bleeding"/>
              </a:rPr>
              <a:t>bleeding</a:t>
            </a:r>
            <a:r>
              <a:rPr lang="en-US" sz="3800" dirty="0">
                <a:solidFill>
                  <a:srgbClr val="FF0000"/>
                </a:solidFill>
              </a:rPr>
              <a:t> plus </a:t>
            </a:r>
            <a:r>
              <a:rPr lang="en-US" sz="3800" dirty="0">
                <a:solidFill>
                  <a:srgbClr val="FF0000"/>
                </a:solidFill>
                <a:hlinkClick r:id="rId3" tooltip="Hemoglobin"/>
              </a:rPr>
              <a:t>hemoglobin</a:t>
            </a:r>
            <a:r>
              <a:rPr lang="en-US" sz="3800" dirty="0">
                <a:solidFill>
                  <a:srgbClr val="FF0000"/>
                </a:solidFill>
              </a:rPr>
              <a:t> drop of 3 to &lt; 5 g/</a:t>
            </a:r>
            <a:r>
              <a:rPr lang="en-US" sz="3800" dirty="0" err="1">
                <a:solidFill>
                  <a:srgbClr val="FF0000"/>
                </a:solidFill>
              </a:rPr>
              <a:t>dL</a:t>
            </a:r>
            <a:r>
              <a:rPr lang="en-US" sz="3800" dirty="0"/>
              <a:t>* (provided hemoglobin drop is related to bleed)</a:t>
            </a:r>
          </a:p>
          <a:p>
            <a:r>
              <a:rPr lang="en-US" sz="3800" dirty="0"/>
              <a:t>Any transfusion with overt bleeding</a:t>
            </a:r>
          </a:p>
          <a:p>
            <a:r>
              <a:rPr lang="en-US" sz="3800" b="1" dirty="0"/>
              <a:t>Type 3b:</a:t>
            </a:r>
          </a:p>
          <a:p>
            <a:r>
              <a:rPr lang="en-US" sz="3800" dirty="0">
                <a:solidFill>
                  <a:srgbClr val="FF0000"/>
                </a:solidFill>
              </a:rPr>
              <a:t>Overt </a:t>
            </a:r>
            <a:r>
              <a:rPr lang="en-US" sz="3800" dirty="0">
                <a:solidFill>
                  <a:srgbClr val="FF0000"/>
                </a:solidFill>
                <a:hlinkClick r:id="rId2" tooltip="Bleeding"/>
              </a:rPr>
              <a:t>bleeding</a:t>
            </a:r>
            <a:r>
              <a:rPr lang="en-US" sz="3800" dirty="0">
                <a:solidFill>
                  <a:srgbClr val="FF0000"/>
                </a:solidFill>
              </a:rPr>
              <a:t> plus </a:t>
            </a:r>
            <a:r>
              <a:rPr lang="en-US" sz="3800" dirty="0">
                <a:solidFill>
                  <a:srgbClr val="FF0000"/>
                </a:solidFill>
                <a:hlinkClick r:id="rId3" tooltip="Hemoglobin"/>
              </a:rPr>
              <a:t>hemoglobin</a:t>
            </a:r>
            <a:r>
              <a:rPr lang="en-US" sz="3800" dirty="0">
                <a:solidFill>
                  <a:srgbClr val="FF0000"/>
                </a:solidFill>
              </a:rPr>
              <a:t> drop ≥5 g/</a:t>
            </a:r>
            <a:r>
              <a:rPr lang="en-US" sz="3800" dirty="0" err="1">
                <a:solidFill>
                  <a:srgbClr val="FF0000"/>
                </a:solidFill>
              </a:rPr>
              <a:t>dL</a:t>
            </a:r>
            <a:r>
              <a:rPr lang="en-US" sz="3800" dirty="0"/>
              <a:t>* (provided hemoglobin drop is related to bleed),</a:t>
            </a:r>
          </a:p>
          <a:p>
            <a:r>
              <a:rPr lang="en-US" sz="3800" dirty="0">
                <a:solidFill>
                  <a:srgbClr val="FF0000"/>
                </a:solidFill>
                <a:hlinkClick r:id="rId4" tooltip="Cardiac tamponade"/>
              </a:rPr>
              <a:t>Cardiac tamponade</a:t>
            </a:r>
            <a:r>
              <a:rPr lang="en-US" sz="3800" dirty="0"/>
              <a:t>,</a:t>
            </a:r>
          </a:p>
          <a:p>
            <a:r>
              <a:rPr lang="en-US" sz="3800" dirty="0">
                <a:solidFill>
                  <a:srgbClr val="FF0000"/>
                </a:solidFill>
                <a:hlinkClick r:id="rId2" tooltip="Bleeding"/>
              </a:rPr>
              <a:t>Bleeding</a:t>
            </a:r>
            <a:r>
              <a:rPr lang="en-US" sz="3800" dirty="0">
                <a:solidFill>
                  <a:srgbClr val="FF0000"/>
                </a:solidFill>
              </a:rPr>
              <a:t> requiring surgical intervention for control </a:t>
            </a:r>
            <a:r>
              <a:rPr lang="en-US" sz="3800" dirty="0"/>
              <a:t>(excluding dental/nasal/skin/</a:t>
            </a:r>
            <a:r>
              <a:rPr lang="en-US" sz="3800" dirty="0">
                <a:hlinkClick r:id="rId5" tooltip="Hemorrhoid"/>
              </a:rPr>
              <a:t>hemorrhoid</a:t>
            </a:r>
            <a:r>
              <a:rPr lang="en-US" sz="3800" dirty="0"/>
              <a:t>),</a:t>
            </a:r>
          </a:p>
          <a:p>
            <a:r>
              <a:rPr lang="en-US" sz="3800" dirty="0">
                <a:hlinkClick r:id="rId2" tooltip="Bleeding"/>
              </a:rPr>
              <a:t>Bleeding</a:t>
            </a:r>
            <a:r>
              <a:rPr lang="en-US" sz="3800" dirty="0"/>
              <a:t> requiring intravenous vasoactive agents</a:t>
            </a:r>
          </a:p>
          <a:p>
            <a:r>
              <a:rPr lang="en-US" sz="3800" b="1" dirty="0"/>
              <a:t>Type 3c:</a:t>
            </a:r>
          </a:p>
          <a:p>
            <a:r>
              <a:rPr lang="en-US" sz="3800" dirty="0">
                <a:hlinkClick r:id="rId6" tooltip="Intracranial hemorrhage"/>
              </a:rPr>
              <a:t>Intracranial hemorrhage</a:t>
            </a:r>
            <a:r>
              <a:rPr lang="en-US" sz="3800" dirty="0"/>
              <a:t> (does not include </a:t>
            </a:r>
            <a:r>
              <a:rPr lang="en-US" sz="3800" dirty="0" err="1"/>
              <a:t>microbleeds</a:t>
            </a:r>
            <a:r>
              <a:rPr lang="en-US" sz="3800" dirty="0"/>
              <a:t> or hemorrhagic transformation, does include </a:t>
            </a:r>
            <a:r>
              <a:rPr lang="en-US" sz="3800" dirty="0" err="1"/>
              <a:t>intraspinal</a:t>
            </a:r>
            <a:r>
              <a:rPr lang="en-US" sz="3800" dirty="0"/>
              <a:t>),</a:t>
            </a:r>
          </a:p>
          <a:p>
            <a:r>
              <a:rPr lang="en-US" sz="3800" dirty="0"/>
              <a:t>Subcategories confirmed by autopsy or imaging or </a:t>
            </a:r>
            <a:r>
              <a:rPr lang="en-US" sz="3800" dirty="0">
                <a:hlinkClick r:id="rId7" tooltip="Lumbar puncture"/>
              </a:rPr>
              <a:t>lumbar puncture</a:t>
            </a:r>
            <a:r>
              <a:rPr lang="en-US" sz="3800" dirty="0"/>
              <a:t>,</a:t>
            </a:r>
          </a:p>
          <a:p>
            <a:r>
              <a:rPr lang="en-US" sz="3800" dirty="0">
                <a:solidFill>
                  <a:srgbClr val="FF0000"/>
                </a:solidFill>
              </a:rPr>
              <a:t>Intraocular</a:t>
            </a:r>
            <a:r>
              <a:rPr lang="en-US" sz="3800" dirty="0"/>
              <a:t> bleed compromising vision.</a:t>
            </a:r>
          </a:p>
          <a:p>
            <a:endParaRPr lang="en-US" dirty="0"/>
          </a:p>
        </p:txBody>
      </p:sp>
    </p:spTree>
    <p:extLst>
      <p:ext uri="{BB962C8B-B14F-4D97-AF65-F5344CB8AC3E}">
        <p14:creationId xmlns:p14="http://schemas.microsoft.com/office/powerpoint/2010/main" val="2048587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 4:</a:t>
            </a:r>
            <a:br>
              <a:rPr lang="en-US" b="1" dirty="0"/>
            </a:br>
            <a:r>
              <a:rPr lang="en-US" dirty="0"/>
              <a:t>CABG-related bleeding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8497366"/>
              </p:ext>
            </p:extLst>
          </p:nvPr>
        </p:nvGraphicFramePr>
        <p:xfrm>
          <a:off x="326571" y="2064581"/>
          <a:ext cx="14081760" cy="4351338"/>
        </p:xfrm>
        <a:graphic>
          <a:graphicData uri="http://schemas.openxmlformats.org/drawingml/2006/table">
            <a:tbl>
              <a:tblPr/>
              <a:tblGrid>
                <a:gridCol w="7040880">
                  <a:extLst>
                    <a:ext uri="{9D8B030D-6E8A-4147-A177-3AD203B41FA5}">
                      <a16:colId xmlns:a16="http://schemas.microsoft.com/office/drawing/2014/main" val="2244727358"/>
                    </a:ext>
                  </a:extLst>
                </a:gridCol>
                <a:gridCol w="7040880">
                  <a:extLst>
                    <a:ext uri="{9D8B030D-6E8A-4147-A177-3AD203B41FA5}">
                      <a16:colId xmlns:a16="http://schemas.microsoft.com/office/drawing/2014/main" val="3766870320"/>
                    </a:ext>
                  </a:extLst>
                </a:gridCol>
              </a:tblGrid>
              <a:tr h="4351338">
                <a:tc>
                  <a:txBody>
                    <a:bodyPr/>
                    <a:lstStyle/>
                    <a:p>
                      <a:r>
                        <a:rPr lang="en-US" sz="2800" dirty="0" smtClean="0">
                          <a:effectLst/>
                        </a:rPr>
                        <a:t>Perioperative </a:t>
                      </a:r>
                      <a:r>
                        <a:rPr lang="en-US" sz="2800" dirty="0" smtClean="0">
                          <a:effectLst/>
                          <a:hlinkClick r:id="rId2" tooltip="Intracranial hemorrhage"/>
                        </a:rPr>
                        <a:t>intracranial</a:t>
                      </a:r>
                      <a:r>
                        <a:rPr lang="en-US" sz="2800" baseline="0" dirty="0" smtClean="0">
                          <a:effectLst/>
                          <a:hlinkClick r:id="rId2" tooltip="Intracranial hemorrhage"/>
                        </a:rPr>
                        <a:t> </a:t>
                      </a:r>
                      <a:r>
                        <a:rPr lang="en-US" sz="2800" dirty="0" smtClean="0">
                          <a:effectLst/>
                          <a:hlinkClick r:id="rId2" tooltip="Intracranial hemorrhage"/>
                        </a:rPr>
                        <a:t>bleeding</a:t>
                      </a:r>
                      <a:r>
                        <a:rPr lang="en-US" sz="2800" dirty="0" smtClean="0">
                          <a:effectLst/>
                        </a:rPr>
                        <a:t> within 48 h,</a:t>
                      </a:r>
                      <a:r>
                        <a:rPr lang="en-US" sz="2800" baseline="0" dirty="0" smtClean="0">
                          <a:effectLst/>
                        </a:rPr>
                        <a:t> </a:t>
                      </a:r>
                      <a:r>
                        <a:rPr lang="en-US" sz="2800" dirty="0" smtClean="0">
                          <a:solidFill>
                            <a:srgbClr val="FF0000"/>
                          </a:solidFill>
                          <a:effectLst/>
                        </a:rPr>
                        <a:t>Reoperation</a:t>
                      </a:r>
                      <a:r>
                        <a:rPr lang="en-US" sz="2800" dirty="0" smtClean="0">
                          <a:effectLst/>
                        </a:rPr>
                        <a:t> after closure of sternotomy </a:t>
                      </a:r>
                      <a:r>
                        <a:rPr lang="en-US" sz="2800" dirty="0" smtClean="0">
                          <a:solidFill>
                            <a:srgbClr val="FF0000"/>
                          </a:solidFill>
                          <a:effectLst/>
                        </a:rPr>
                        <a:t>for</a:t>
                      </a:r>
                      <a:r>
                        <a:rPr lang="en-US" sz="2800" dirty="0" smtClean="0">
                          <a:effectLst/>
                        </a:rPr>
                        <a:t> the purpose of </a:t>
                      </a:r>
                      <a:r>
                        <a:rPr lang="en-US" sz="2800" dirty="0" smtClean="0">
                          <a:solidFill>
                            <a:srgbClr val="FF0000"/>
                          </a:solidFill>
                          <a:effectLst/>
                        </a:rPr>
                        <a:t>controlling bleeding</a:t>
                      </a:r>
                    </a:p>
                    <a:p>
                      <a:pPr>
                        <a:buFont typeface="Arial" panose="020B0604020202020204" pitchFamily="34" charset="0"/>
                        <a:buChar char="•"/>
                      </a:pPr>
                      <a:r>
                        <a:rPr lang="en-US" sz="2800" dirty="0" smtClean="0">
                          <a:effectLst/>
                        </a:rPr>
                        <a:t>Transfusion of </a:t>
                      </a:r>
                      <a:r>
                        <a:rPr lang="en-US" sz="2800" dirty="0" smtClean="0">
                          <a:solidFill>
                            <a:srgbClr val="FF0000"/>
                          </a:solidFill>
                          <a:effectLst/>
                        </a:rPr>
                        <a:t>≥ 5 U whole blood or packed </a:t>
                      </a:r>
                      <a:r>
                        <a:rPr lang="en-US" sz="2800" dirty="0" smtClean="0">
                          <a:effectLst/>
                        </a:rPr>
                        <a:t>red blood cells </a:t>
                      </a:r>
                      <a:r>
                        <a:rPr lang="en-US" sz="2800" u="sng" dirty="0" smtClean="0">
                          <a:effectLst/>
                        </a:rPr>
                        <a:t>within a</a:t>
                      </a:r>
                      <a:r>
                        <a:rPr lang="en-US" sz="2800" u="sng" baseline="0" dirty="0" smtClean="0">
                          <a:effectLst/>
                        </a:rPr>
                        <a:t> </a:t>
                      </a:r>
                      <a:r>
                        <a:rPr lang="en-US" sz="2800" u="sng" dirty="0" smtClean="0">
                          <a:effectLst/>
                        </a:rPr>
                        <a:t>48-h period</a:t>
                      </a:r>
                      <a:r>
                        <a:rPr lang="en-US" sz="2800" dirty="0" smtClean="0">
                          <a:effectLst/>
                        </a:rPr>
                        <a:t>,</a:t>
                      </a:r>
                    </a:p>
                    <a:p>
                      <a:pPr>
                        <a:buFont typeface="Arial" panose="020B0604020202020204" pitchFamily="34" charset="0"/>
                        <a:buChar char="•"/>
                      </a:pPr>
                      <a:r>
                        <a:rPr lang="en-US" sz="2800" dirty="0" smtClean="0">
                          <a:solidFill>
                            <a:srgbClr val="FF0000"/>
                          </a:solidFill>
                          <a:effectLst/>
                        </a:rPr>
                        <a:t>Chest tube output</a:t>
                      </a:r>
                      <a:r>
                        <a:rPr lang="en-US" sz="2800" dirty="0" smtClean="0">
                          <a:effectLst/>
                        </a:rPr>
                        <a:t> more than or equal to 2L within a 24-h period</a:t>
                      </a:r>
                    </a:p>
                    <a:p>
                      <a:endParaRPr lang="en-US" sz="1700" dirty="0">
                        <a:effectLst/>
                      </a:endParaRPr>
                    </a:p>
                  </a:txBody>
                  <a:tcPr marL="87446" marR="87446" marT="34979" marB="34979">
                    <a:lnL>
                      <a:noFill/>
                    </a:lnL>
                    <a:lnR>
                      <a:noFill/>
                    </a:lnR>
                    <a:lnT>
                      <a:noFill/>
                    </a:lnT>
                    <a:lnB>
                      <a:noFill/>
                    </a:lnB>
                  </a:tcPr>
                </a:tc>
                <a:tc>
                  <a:txBody>
                    <a:bodyPr/>
                    <a:lstStyle/>
                    <a:p>
                      <a:pPr algn="r"/>
                      <a:r>
                        <a:rPr lang="en-US" sz="1700" b="1" dirty="0">
                          <a:solidFill>
                            <a:srgbClr val="B2B7F2"/>
                          </a:solidFill>
                          <a:effectLst/>
                          <a:latin typeface="Times New Roman" panose="02020603050405020304" pitchFamily="18" charset="0"/>
                        </a:rPr>
                        <a:t>” </a:t>
                      </a:r>
                    </a:p>
                  </a:txBody>
                  <a:tcPr marL="87446" marR="87446" marT="87446" marB="87446" anchor="b">
                    <a:lnL>
                      <a:noFill/>
                    </a:lnL>
                    <a:lnR>
                      <a:noFill/>
                    </a:lnR>
                    <a:lnT>
                      <a:noFill/>
                    </a:lnT>
                    <a:lnB>
                      <a:noFill/>
                    </a:lnB>
                  </a:tcPr>
                </a:tc>
                <a:extLst>
                  <a:ext uri="{0D108BD9-81ED-4DB2-BD59-A6C34878D82A}">
                    <a16:rowId xmlns:a16="http://schemas.microsoft.com/office/drawing/2014/main" val="3535634187"/>
                  </a:ext>
                </a:extLst>
              </a:tr>
            </a:tbl>
          </a:graphicData>
        </a:graphic>
      </p:graphicFrame>
      <p:sp>
        <p:nvSpPr>
          <p:cNvPr id="5" name="Rectangle 1"/>
          <p:cNvSpPr>
            <a:spLocks noChangeArrowheads="1"/>
          </p:cNvSpPr>
          <p:nvPr/>
        </p:nvSpPr>
        <p:spPr bwMode="auto">
          <a:xfrm>
            <a:off x="0" y="-79176"/>
            <a:ext cx="184731"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84758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Type 5:</a:t>
            </a:r>
            <a:br>
              <a:rPr lang="en-US" b="1" dirty="0"/>
            </a:br>
            <a:r>
              <a:rPr lang="en-US" dirty="0"/>
              <a:t>Fatal bleeding</a:t>
            </a:r>
            <a:br>
              <a:rPr lang="en-US" dirty="0"/>
            </a:br>
            <a:endParaRPr lang="en-US" dirty="0"/>
          </a:p>
        </p:txBody>
      </p:sp>
      <p:sp>
        <p:nvSpPr>
          <p:cNvPr id="3" name="Content Placeholder 2"/>
          <p:cNvSpPr>
            <a:spLocks noGrp="1"/>
          </p:cNvSpPr>
          <p:nvPr>
            <p:ph idx="1"/>
          </p:nvPr>
        </p:nvSpPr>
        <p:spPr/>
        <p:txBody>
          <a:bodyPr/>
          <a:lstStyle/>
          <a:p>
            <a:r>
              <a:rPr lang="en-US" b="1" dirty="0" smtClean="0"/>
              <a:t>Type </a:t>
            </a:r>
            <a:r>
              <a:rPr lang="en-US" b="1" dirty="0"/>
              <a:t>5a:</a:t>
            </a:r>
          </a:p>
          <a:p>
            <a:r>
              <a:rPr lang="en-US" dirty="0">
                <a:solidFill>
                  <a:srgbClr val="FF0000"/>
                </a:solidFill>
              </a:rPr>
              <a:t>Probable</a:t>
            </a:r>
            <a:r>
              <a:rPr lang="en-US" dirty="0"/>
              <a:t> fatal bleeding; no autopsy or imaging confirmation but clinically suspicious</a:t>
            </a:r>
          </a:p>
          <a:p>
            <a:r>
              <a:rPr lang="en-US" b="1" dirty="0"/>
              <a:t>Type 5b:</a:t>
            </a:r>
          </a:p>
          <a:p>
            <a:r>
              <a:rPr lang="en-US" dirty="0">
                <a:solidFill>
                  <a:srgbClr val="FF0000"/>
                </a:solidFill>
              </a:rPr>
              <a:t>Definite </a:t>
            </a:r>
            <a:r>
              <a:rPr lang="en-US" dirty="0"/>
              <a:t>fatal bleeding; overt bleeding or autopsy or imaging confirmation</a:t>
            </a:r>
          </a:p>
          <a:p>
            <a:endParaRPr lang="en-US" dirty="0"/>
          </a:p>
        </p:txBody>
      </p:sp>
    </p:spTree>
    <p:extLst>
      <p:ext uri="{BB962C8B-B14F-4D97-AF65-F5344CB8AC3E}">
        <p14:creationId xmlns:p14="http://schemas.microsoft.com/office/powerpoint/2010/main" val="3326225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re 1"/>
          <p:cNvSpPr txBox="1">
            <a:spLocks/>
          </p:cNvSpPr>
          <p:nvPr/>
        </p:nvSpPr>
        <p:spPr>
          <a:xfrm>
            <a:off x="786182" y="559883"/>
            <a:ext cx="7858125" cy="631031"/>
          </a:xfrm>
          <a:prstGeom prst="rect">
            <a:avLst/>
          </a:prstGeom>
        </p:spPr>
        <p:txBody>
          <a:bodyPr lIns="68574" tIns="34289" rIns="68574" bIns="34289"/>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685732"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444492">
                    <a:lumMod val="75000"/>
                  </a:srgbClr>
                </a:solidFill>
                <a:effectLst/>
                <a:uLnTx/>
                <a:uFillTx/>
                <a:latin typeface="Calibri" panose="020F0502020204030204" pitchFamily="34" charset="0"/>
                <a:ea typeface="+mj-ea"/>
                <a:cs typeface="Calibri" panose="020F0502020204030204" pitchFamily="34" charset="0"/>
              </a:rPr>
              <a:t>PRECISE-DAPT Score for Duration of Therapy </a:t>
            </a:r>
          </a:p>
        </p:txBody>
      </p:sp>
      <p:pic>
        <p:nvPicPr>
          <p:cNvPr id="6" name="Picture 5">
            <a:extLst>
              <a:ext uri="{FF2B5EF4-FFF2-40B4-BE49-F238E27FC236}">
                <a16:creationId xmlns:a16="http://schemas.microsoft.com/office/drawing/2014/main" id="{A5DC3E50-3C4E-4106-AA2B-F2B6E9BB951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3283" y="1115976"/>
            <a:ext cx="9078018" cy="4699898"/>
          </a:xfrm>
          <a:prstGeom prst="rect">
            <a:avLst/>
          </a:prstGeom>
        </p:spPr>
      </p:pic>
      <p:sp>
        <p:nvSpPr>
          <p:cNvPr id="5" name="Rectangle 4"/>
          <p:cNvSpPr/>
          <p:nvPr/>
        </p:nvSpPr>
        <p:spPr>
          <a:xfrm>
            <a:off x="9861301" y="4529904"/>
            <a:ext cx="1837765"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444492"/>
                </a:solidFill>
                <a:effectLst/>
                <a:uLnTx/>
                <a:uFillTx/>
                <a:latin typeface="Calibri" pitchFamily="34" charset="0"/>
                <a:ea typeface="+mn-ea"/>
                <a:cs typeface="Calibri" pitchFamily="34" charset="0"/>
              </a:rPr>
              <a:t>PRECISE-DAPT: </a:t>
            </a:r>
            <a:r>
              <a:rPr kumimoji="0" lang="en-IN" sz="800" b="0" i="0" u="none" strike="noStrike" kern="1200" cap="none" spc="0" normalizeH="0" baseline="0" noProof="0" dirty="0" err="1">
                <a:ln>
                  <a:noFill/>
                </a:ln>
                <a:solidFill>
                  <a:srgbClr val="444492"/>
                </a:solidFill>
                <a:effectLst/>
                <a:uLnTx/>
                <a:uFillTx/>
                <a:latin typeface="Calibri" pitchFamily="34" charset="0"/>
                <a:ea typeface="+mn-ea"/>
                <a:cs typeface="Calibri" pitchFamily="34" charset="0"/>
              </a:rPr>
              <a:t>PREdicting</a:t>
            </a:r>
            <a:r>
              <a:rPr kumimoji="0" lang="en-IN" sz="800" b="0" i="0" u="none" strike="noStrike" kern="1200" cap="none" spc="0" normalizeH="0" baseline="0" noProof="0" dirty="0">
                <a:ln>
                  <a:noFill/>
                </a:ln>
                <a:solidFill>
                  <a:srgbClr val="444492"/>
                </a:solidFill>
                <a:effectLst/>
                <a:uLnTx/>
                <a:uFillTx/>
                <a:latin typeface="Calibri" pitchFamily="34" charset="0"/>
                <a:ea typeface="+mn-ea"/>
                <a:cs typeface="Calibri" pitchFamily="34" charset="0"/>
              </a:rPr>
              <a:t> bleeding Complications In patients undergoing Stent implantation and </a:t>
            </a:r>
            <a:r>
              <a:rPr kumimoji="0" lang="en-IN" sz="800" b="0" i="0" u="none" strike="noStrike" kern="1200" cap="none" spc="0" normalizeH="0" baseline="0" noProof="0" dirty="0" err="1">
                <a:ln>
                  <a:noFill/>
                </a:ln>
                <a:solidFill>
                  <a:srgbClr val="444492"/>
                </a:solidFill>
                <a:effectLst/>
                <a:uLnTx/>
                <a:uFillTx/>
                <a:latin typeface="Calibri" pitchFamily="34" charset="0"/>
                <a:ea typeface="+mn-ea"/>
                <a:cs typeface="Calibri" pitchFamily="34" charset="0"/>
              </a:rPr>
              <a:t>subsEquent</a:t>
            </a:r>
            <a:r>
              <a:rPr kumimoji="0" lang="en-IN" sz="800" b="0" i="0" u="none" strike="noStrike" kern="1200" cap="none" spc="0" normalizeH="0" baseline="0" noProof="0" dirty="0">
                <a:ln>
                  <a:noFill/>
                </a:ln>
                <a:solidFill>
                  <a:srgbClr val="444492"/>
                </a:solidFill>
                <a:effectLst/>
                <a:uLnTx/>
                <a:uFillTx/>
                <a:latin typeface="Calibri" pitchFamily="34" charset="0"/>
                <a:ea typeface="+mn-ea"/>
                <a:cs typeface="Calibri" pitchFamily="34" charset="0"/>
              </a:rPr>
              <a:t> Dual Anti Platelet Therapy; </a:t>
            </a:r>
            <a:r>
              <a:rPr kumimoji="0" lang="en-GB" sz="800" b="0" i="0" u="none" strike="noStrike" kern="1200" cap="none" spc="0" normalizeH="0" baseline="0" noProof="0" dirty="0">
                <a:ln>
                  <a:noFill/>
                </a:ln>
                <a:solidFill>
                  <a:srgbClr val="444492"/>
                </a:solidFill>
                <a:effectLst/>
                <a:uLnTx/>
                <a:uFillTx/>
                <a:latin typeface="Calibri" pitchFamily="34" charset="0"/>
                <a:ea typeface="+mn-ea"/>
                <a:cs typeface="Calibri" pitchFamily="34" charset="0"/>
              </a:rPr>
              <a:t>HB: haemoglobin; WBC: white blood cells, CrCl: </a:t>
            </a:r>
            <a:r>
              <a:rPr kumimoji="0" lang="en-US" sz="800" b="0" i="0" u="none" strike="noStrike" kern="1200" cap="none" spc="0" normalizeH="0" baseline="0" noProof="0" dirty="0">
                <a:ln>
                  <a:noFill/>
                </a:ln>
                <a:solidFill>
                  <a:srgbClr val="444492"/>
                </a:solidFill>
                <a:effectLst/>
                <a:uLnTx/>
                <a:uFillTx/>
                <a:latin typeface="Calibri" pitchFamily="34" charset="0"/>
                <a:ea typeface="+mn-ea"/>
                <a:cs typeface="Calibri" pitchFamily="34" charset="0"/>
              </a:rPr>
              <a:t>creatinine clearance; LVEF: Left ventricular ejection fraction; PCI: Percutaneous coronary intervention; MI: Myocardial infarction; CHF: Chronic heart failure. </a:t>
            </a:r>
            <a:endParaRPr kumimoji="0" lang="en-GB" sz="800" b="0" i="0" u="none" strike="noStrike" kern="1200" cap="none" spc="0" normalizeH="0" baseline="0" noProof="0" dirty="0">
              <a:ln>
                <a:noFill/>
              </a:ln>
              <a:solidFill>
                <a:srgbClr val="444492"/>
              </a:solidFill>
              <a:effectLst/>
              <a:uLnTx/>
              <a:uFillTx/>
              <a:latin typeface="Calibri" pitchFamily="34" charset="0"/>
              <a:ea typeface="+mn-ea"/>
              <a:cs typeface="Calibri" pitchFamily="34" charset="0"/>
            </a:endParaRPr>
          </a:p>
        </p:txBody>
      </p:sp>
      <p:sp>
        <p:nvSpPr>
          <p:cNvPr id="2" name="TextBox 1">
            <a:extLst>
              <a:ext uri="{FF2B5EF4-FFF2-40B4-BE49-F238E27FC236}">
                <a16:creationId xmlns:a16="http://schemas.microsoft.com/office/drawing/2014/main" id="{2891D58B-7493-4E36-9C5D-4E15685395E7}"/>
              </a:ext>
            </a:extLst>
          </p:cNvPr>
          <p:cNvSpPr txBox="1"/>
          <p:nvPr/>
        </p:nvSpPr>
        <p:spPr>
          <a:xfrm>
            <a:off x="786182" y="5815874"/>
            <a:ext cx="417133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Calibri" panose="020F0502020204030204" pitchFamily="34" charset="0"/>
              </a:rPr>
              <a:t>Valgimigli M, </a:t>
            </a:r>
            <a:r>
              <a:rPr kumimoji="0" lang="en-US" sz="1000" b="0" i="1" u="none" strike="noStrike" kern="1200" cap="none" spc="0" normalizeH="0" baseline="0" noProof="0" dirty="0">
                <a:ln>
                  <a:noFill/>
                </a:ln>
                <a:solidFill>
                  <a:srgbClr val="444492"/>
                </a:solidFill>
                <a:effectLst/>
                <a:uLnTx/>
                <a:uFillTx/>
                <a:latin typeface="Calibri" panose="020F0502020204030204" pitchFamily="34" charset="0"/>
                <a:ea typeface="+mn-ea"/>
                <a:cs typeface="Calibri" panose="020F0502020204030204" pitchFamily="34" charset="0"/>
              </a:rPr>
              <a:t>et al.</a:t>
            </a:r>
            <a:r>
              <a:rPr kumimoji="0" lang="en-US"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Calibri" panose="020F0502020204030204" pitchFamily="34" charset="0"/>
              </a:rPr>
              <a:t> </a:t>
            </a:r>
            <a:r>
              <a:rPr kumimoji="0" lang="en-US" sz="1000" b="0" i="1" u="none" strike="noStrike" kern="1200" cap="none" spc="0" normalizeH="0" baseline="0" noProof="0" dirty="0">
                <a:ln>
                  <a:noFill/>
                </a:ln>
                <a:solidFill>
                  <a:srgbClr val="444492"/>
                </a:solidFill>
                <a:effectLst/>
                <a:uLnTx/>
                <a:uFillTx/>
                <a:latin typeface="Calibri" panose="020F0502020204030204" pitchFamily="34" charset="0"/>
                <a:ea typeface="+mn-ea"/>
                <a:cs typeface="Calibri" panose="020F0502020204030204" pitchFamily="34" charset="0"/>
              </a:rPr>
              <a:t>Eur Heart Journal</a:t>
            </a:r>
            <a:r>
              <a:rPr kumimoji="0" lang="en-US"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Calibri" panose="020F0502020204030204" pitchFamily="34" charset="0"/>
              </a:rPr>
              <a:t>. 2017. doi: 10.1093/eurheartj/ehx419.  </a:t>
            </a:r>
            <a:endParaRPr kumimoji="0" lang="en-GB"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Calibri" panose="020F0502020204030204" pitchFamily="34" charset="0"/>
            </a:endParaRPr>
          </a:p>
        </p:txBody>
      </p:sp>
      <p:sp>
        <p:nvSpPr>
          <p:cNvPr id="17" name="Espace réservé du numéro de diapositive 16"/>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US" sz="675" b="0" i="0" u="none" strike="noStrike" kern="1200" cap="none" spc="0" normalizeH="0" baseline="16000" noProof="0" smtClean="0">
                <a:ln>
                  <a:noFill/>
                </a:ln>
                <a:solidFill>
                  <a:srgbClr val="000000"/>
                </a:solidFill>
                <a:effectLst/>
                <a:uLnTx/>
                <a:uFillTx/>
                <a:latin typeface="Calibri" panose="020F0502020204030204" pitchFamily="34" charset="0"/>
                <a:ea typeface="+mn-ea"/>
                <a:cs typeface="Calibri" panose="020F0502020204030204" pitchFamily="34" charset="0"/>
              </a:rPr>
              <a:t>        </a:t>
            </a:r>
            <a:fld id="{9AF4433D-764C-4105-9FE9-C720230AD6CB}"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378850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solidFill>
                  <a:srgbClr val="000000"/>
                </a:solidFill>
                <a:latin typeface="Times-Roman"/>
              </a:rPr>
              <a:t>Major </a:t>
            </a:r>
            <a:r>
              <a:rPr lang="en-US" dirty="0" smtClean="0">
                <a:solidFill>
                  <a:srgbClr val="000000"/>
                </a:solidFill>
                <a:latin typeface="Times-Roman"/>
              </a:rPr>
              <a:t>bleeding is </a:t>
            </a:r>
            <a:r>
              <a:rPr lang="en-US" dirty="0">
                <a:solidFill>
                  <a:srgbClr val="000000"/>
                </a:solidFill>
                <a:latin typeface="Times-Roman"/>
              </a:rPr>
              <a:t>associated with a significant increase in the risk of </a:t>
            </a:r>
            <a:r>
              <a:rPr lang="en-US" dirty="0" smtClean="0">
                <a:solidFill>
                  <a:srgbClr val="000000"/>
                </a:solidFill>
                <a:latin typeface="Times-Roman"/>
              </a:rPr>
              <a:t>death(11</a:t>
            </a:r>
            <a:r>
              <a:rPr lang="en-US" dirty="0">
                <a:solidFill>
                  <a:srgbClr val="000000"/>
                </a:solidFill>
                <a:latin typeface="Times-Roman"/>
              </a:rPr>
              <a:t>%), myocardial infarction and </a:t>
            </a:r>
            <a:r>
              <a:rPr lang="en-US" dirty="0" smtClean="0">
                <a:solidFill>
                  <a:srgbClr val="000000"/>
                </a:solidFill>
                <a:latin typeface="Times-Roman"/>
              </a:rPr>
              <a:t>stroke</a:t>
            </a:r>
          </a:p>
          <a:p>
            <a:r>
              <a:rPr lang="en-US" dirty="0">
                <a:solidFill>
                  <a:srgbClr val="000000"/>
                </a:solidFill>
                <a:latin typeface="Times-Roman"/>
              </a:rPr>
              <a:t>R</a:t>
            </a:r>
            <a:r>
              <a:rPr lang="en-US" dirty="0" smtClean="0">
                <a:solidFill>
                  <a:srgbClr val="000000"/>
                </a:solidFill>
                <a:latin typeface="Times-Roman"/>
              </a:rPr>
              <a:t>esuming </a:t>
            </a:r>
            <a:r>
              <a:rPr lang="en-US" dirty="0">
                <a:solidFill>
                  <a:srgbClr val="000000"/>
                </a:solidFill>
                <a:latin typeface="Times-Roman"/>
              </a:rPr>
              <a:t>antithrombotic therapy poses a </a:t>
            </a:r>
            <a:r>
              <a:rPr lang="en-US" dirty="0" smtClean="0">
                <a:solidFill>
                  <a:srgbClr val="000000"/>
                </a:solidFill>
                <a:latin typeface="Times-Roman"/>
              </a:rPr>
              <a:t>clinical dilemma </a:t>
            </a:r>
          </a:p>
          <a:p>
            <a:r>
              <a:rPr lang="en-US" dirty="0" smtClean="0">
                <a:solidFill>
                  <a:srgbClr val="FF0000"/>
                </a:solidFill>
                <a:latin typeface="Times-Roman"/>
              </a:rPr>
              <a:t>Restarting</a:t>
            </a:r>
            <a:r>
              <a:rPr lang="en-US" dirty="0" smtClean="0">
                <a:solidFill>
                  <a:srgbClr val="000000"/>
                </a:solidFill>
                <a:latin typeface="Times-Roman"/>
              </a:rPr>
              <a:t> </a:t>
            </a:r>
            <a:r>
              <a:rPr lang="en-US" dirty="0">
                <a:solidFill>
                  <a:srgbClr val="000000"/>
                </a:solidFill>
                <a:latin typeface="Times-Roman"/>
              </a:rPr>
              <a:t>antithrombotic therapy </a:t>
            </a:r>
            <a:r>
              <a:rPr lang="en-US" dirty="0" smtClean="0">
                <a:solidFill>
                  <a:srgbClr val="FF0000"/>
                </a:solidFill>
                <a:latin typeface="Times-Roman"/>
              </a:rPr>
              <a:t>prematurely</a:t>
            </a:r>
            <a:r>
              <a:rPr lang="en-US" dirty="0" smtClean="0">
                <a:solidFill>
                  <a:srgbClr val="000000"/>
                </a:solidFill>
                <a:latin typeface="Times-Roman"/>
              </a:rPr>
              <a:t> could </a:t>
            </a:r>
            <a:r>
              <a:rPr lang="en-US" dirty="0">
                <a:solidFill>
                  <a:srgbClr val="000000"/>
                </a:solidFill>
                <a:latin typeface="Times-Roman"/>
              </a:rPr>
              <a:t>lead to recurrent bleeding </a:t>
            </a:r>
          </a:p>
          <a:p>
            <a:r>
              <a:rPr lang="en-US" dirty="0" smtClean="0">
                <a:solidFill>
                  <a:srgbClr val="FF0000"/>
                </a:solidFill>
                <a:latin typeface="Times-Roman"/>
              </a:rPr>
              <a:t>Delayed reinitiating </a:t>
            </a:r>
            <a:r>
              <a:rPr lang="en-US" dirty="0" smtClean="0">
                <a:solidFill>
                  <a:srgbClr val="000000"/>
                </a:solidFill>
                <a:latin typeface="Times-Roman"/>
              </a:rPr>
              <a:t>puts </a:t>
            </a:r>
            <a:r>
              <a:rPr lang="en-US" dirty="0">
                <a:solidFill>
                  <a:srgbClr val="000000"/>
                </a:solidFill>
                <a:latin typeface="Times-Roman"/>
              </a:rPr>
              <a:t>the patient at an increased thrombotic </a:t>
            </a:r>
            <a:r>
              <a:rPr lang="en-US" dirty="0" smtClean="0">
                <a:solidFill>
                  <a:srgbClr val="000000"/>
                </a:solidFill>
                <a:latin typeface="Times-Roman"/>
              </a:rPr>
              <a:t>risk</a:t>
            </a:r>
            <a:endParaRPr lang="en-US" dirty="0"/>
          </a:p>
        </p:txBody>
      </p:sp>
    </p:spTree>
    <p:extLst>
      <p:ext uri="{BB962C8B-B14F-4D97-AF65-F5344CB8AC3E}">
        <p14:creationId xmlns:p14="http://schemas.microsoft.com/office/powerpoint/2010/main" val="168795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0000"/>
                </a:solidFill>
              </a:rPr>
              <a:t>DAPT/TT BLEEDING</a:t>
            </a:r>
            <a:endParaRPr lang="en-US" dirty="0">
              <a:solidFill>
                <a:srgbClr val="FF0000"/>
              </a:solidFill>
            </a:endParaRPr>
          </a:p>
        </p:txBody>
      </p:sp>
      <p:sp>
        <p:nvSpPr>
          <p:cNvPr id="5" name="Content Placeholder 4"/>
          <p:cNvSpPr>
            <a:spLocks noGrp="1"/>
          </p:cNvSpPr>
          <p:nvPr>
            <p:ph idx="1"/>
          </p:nvPr>
        </p:nvSpPr>
        <p:spPr/>
        <p:txBody>
          <a:bodyPr>
            <a:normAutofit/>
          </a:bodyPr>
          <a:lstStyle/>
          <a:p>
            <a:r>
              <a:rPr lang="en-US" dirty="0"/>
              <a:t>Bleeding is a frequent complication both in patients </a:t>
            </a:r>
            <a:r>
              <a:rPr lang="en-US" dirty="0" smtClean="0"/>
              <a:t>treated with </a:t>
            </a:r>
            <a:r>
              <a:rPr lang="en-US" dirty="0"/>
              <a:t>oral anticoagulation (OAC) and in patients with </a:t>
            </a:r>
            <a:r>
              <a:rPr lang="en-US" dirty="0" smtClean="0"/>
              <a:t>antiplatelet therapy</a:t>
            </a:r>
          </a:p>
          <a:p>
            <a:r>
              <a:rPr lang="en-US" dirty="0" smtClean="0"/>
              <a:t>Major </a:t>
            </a:r>
            <a:r>
              <a:rPr lang="en-US" dirty="0"/>
              <a:t>bleeding occurs in </a:t>
            </a:r>
            <a:r>
              <a:rPr lang="en-US" dirty="0" smtClean="0">
                <a:solidFill>
                  <a:srgbClr val="FF0000"/>
                </a:solidFill>
              </a:rPr>
              <a:t>roughly 5</a:t>
            </a:r>
            <a:r>
              <a:rPr lang="en-US" dirty="0">
                <a:solidFill>
                  <a:srgbClr val="FF0000"/>
                </a:solidFill>
              </a:rPr>
              <a:t>%</a:t>
            </a:r>
            <a:r>
              <a:rPr lang="en-US" dirty="0"/>
              <a:t> within one year in both groups </a:t>
            </a:r>
            <a:r>
              <a:rPr lang="en-US" dirty="0" smtClean="0"/>
              <a:t> </a:t>
            </a:r>
          </a:p>
          <a:p>
            <a:r>
              <a:rPr lang="en-US" dirty="0" smtClean="0"/>
              <a:t>Despite </a:t>
            </a:r>
            <a:r>
              <a:rPr lang="en-US" dirty="0"/>
              <a:t>the </a:t>
            </a:r>
            <a:r>
              <a:rPr lang="en-US" dirty="0" smtClean="0"/>
              <a:t>bleeding risk</a:t>
            </a:r>
            <a:r>
              <a:rPr lang="en-US" dirty="0"/>
              <a:t>, dual antiplatelet therapy (DAPT</a:t>
            </a:r>
            <a:r>
              <a:rPr lang="en-US" dirty="0" smtClean="0"/>
              <a:t>), </a:t>
            </a:r>
            <a:r>
              <a:rPr lang="en-US" dirty="0"/>
              <a:t>remains the </a:t>
            </a:r>
            <a:r>
              <a:rPr lang="en-US" dirty="0">
                <a:solidFill>
                  <a:srgbClr val="FF0000"/>
                </a:solidFill>
              </a:rPr>
              <a:t>cornerstone </a:t>
            </a:r>
            <a:r>
              <a:rPr lang="en-US" dirty="0" smtClean="0">
                <a:solidFill>
                  <a:srgbClr val="FF0000"/>
                </a:solidFill>
              </a:rPr>
              <a:t>of treatment </a:t>
            </a:r>
            <a:r>
              <a:rPr lang="en-US" dirty="0"/>
              <a:t>in patients with acute coronary syndrome (</a:t>
            </a:r>
            <a:r>
              <a:rPr lang="en-US" dirty="0" smtClean="0"/>
              <a:t>ACS) and </a:t>
            </a:r>
            <a:r>
              <a:rPr lang="en-US" dirty="0"/>
              <a:t>those undergoing percutaneous coronary </a:t>
            </a:r>
            <a:r>
              <a:rPr lang="en-US" dirty="0" smtClean="0"/>
              <a:t>intervention (PCI</a:t>
            </a:r>
            <a:r>
              <a:rPr lang="en-US" dirty="0"/>
              <a:t>) with </a:t>
            </a:r>
            <a:r>
              <a:rPr lang="en-US" dirty="0" smtClean="0"/>
              <a:t>stenting</a:t>
            </a:r>
            <a:endParaRPr lang="en-US" dirty="0"/>
          </a:p>
        </p:txBody>
      </p:sp>
    </p:spTree>
    <p:extLst>
      <p:ext uri="{BB962C8B-B14F-4D97-AF65-F5344CB8AC3E}">
        <p14:creationId xmlns:p14="http://schemas.microsoft.com/office/powerpoint/2010/main" val="3396752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Trivial </a:t>
            </a:r>
            <a:r>
              <a:rPr lang="en-US" b="1" dirty="0">
                <a:solidFill>
                  <a:srgbClr val="FF0000"/>
                </a:solidFill>
              </a:rPr>
              <a:t>B</a:t>
            </a:r>
            <a:r>
              <a:rPr lang="en-US" b="1" dirty="0" smtClean="0">
                <a:solidFill>
                  <a:srgbClr val="FF0000"/>
                </a:solidFill>
              </a:rPr>
              <a:t>leeding</a:t>
            </a:r>
            <a:r>
              <a:rPr lang="en-US" b="1" dirty="0" smtClean="0"/>
              <a:t/>
            </a:r>
            <a:br>
              <a:rPr lang="en-US" b="1" dirty="0" smtClean="0"/>
            </a:br>
            <a:endParaRPr lang="en-US" dirty="0"/>
          </a:p>
        </p:txBody>
      </p:sp>
      <p:sp>
        <p:nvSpPr>
          <p:cNvPr id="3" name="Content Placeholder 2"/>
          <p:cNvSpPr>
            <a:spLocks noGrp="1"/>
          </p:cNvSpPr>
          <p:nvPr>
            <p:ph idx="1"/>
          </p:nvPr>
        </p:nvSpPr>
        <p:spPr/>
        <p:txBody>
          <a:bodyPr>
            <a:normAutofit/>
          </a:bodyPr>
          <a:lstStyle/>
          <a:p>
            <a:r>
              <a:rPr lang="en-US" dirty="0" smtClean="0"/>
              <a:t>Minor bleeding which </a:t>
            </a:r>
            <a:r>
              <a:rPr lang="en-US" dirty="0" smtClean="0">
                <a:solidFill>
                  <a:srgbClr val="FF0000"/>
                </a:solidFill>
              </a:rPr>
              <a:t>does not need medical attention</a:t>
            </a:r>
          </a:p>
          <a:p>
            <a:r>
              <a:rPr lang="en-US" dirty="0" smtClean="0"/>
              <a:t>The </a:t>
            </a:r>
            <a:r>
              <a:rPr lang="en-US" dirty="0"/>
              <a:t>European Society of Cardiology (ESC) </a:t>
            </a:r>
            <a:r>
              <a:rPr lang="en-US" dirty="0" smtClean="0"/>
              <a:t>DAP guideline advises to </a:t>
            </a:r>
            <a:r>
              <a:rPr lang="en-US" dirty="0" smtClean="0">
                <a:solidFill>
                  <a:srgbClr val="FF0000"/>
                </a:solidFill>
              </a:rPr>
              <a:t>continue DAPT</a:t>
            </a:r>
          </a:p>
          <a:p>
            <a:r>
              <a:rPr lang="en-US" dirty="0" smtClean="0"/>
              <a:t>Re-evaluate  DAPT duration </a:t>
            </a:r>
            <a:endParaRPr lang="en-US" dirty="0"/>
          </a:p>
          <a:p>
            <a:r>
              <a:rPr lang="en-US" dirty="0" smtClean="0"/>
              <a:t>Consider </a:t>
            </a:r>
            <a:r>
              <a:rPr lang="en-US" dirty="0" smtClean="0">
                <a:solidFill>
                  <a:srgbClr val="FF0000"/>
                </a:solidFill>
              </a:rPr>
              <a:t>switching from </a:t>
            </a:r>
            <a:r>
              <a:rPr lang="en-US" dirty="0" err="1" smtClean="0">
                <a:solidFill>
                  <a:srgbClr val="FF0000"/>
                </a:solidFill>
              </a:rPr>
              <a:t>ticagrelor</a:t>
            </a:r>
            <a:r>
              <a:rPr lang="en-US" dirty="0" smtClean="0">
                <a:solidFill>
                  <a:srgbClr val="FF0000"/>
                </a:solidFill>
              </a:rPr>
              <a:t>/</a:t>
            </a:r>
            <a:r>
              <a:rPr lang="en-US" dirty="0" err="1" smtClean="0">
                <a:solidFill>
                  <a:srgbClr val="FF0000"/>
                </a:solidFill>
              </a:rPr>
              <a:t>prasugrel</a:t>
            </a:r>
            <a:r>
              <a:rPr lang="en-US" dirty="0" smtClean="0">
                <a:solidFill>
                  <a:srgbClr val="FF0000"/>
                </a:solidFill>
              </a:rPr>
              <a:t> to </a:t>
            </a:r>
            <a:r>
              <a:rPr lang="en-US" dirty="0" err="1" smtClean="0">
                <a:solidFill>
                  <a:srgbClr val="FF0000"/>
                </a:solidFill>
              </a:rPr>
              <a:t>clopidogrel</a:t>
            </a:r>
            <a:r>
              <a:rPr lang="en-US" dirty="0" smtClean="0">
                <a:solidFill>
                  <a:srgbClr val="FF0000"/>
                </a:solidFill>
              </a:rPr>
              <a:t>  </a:t>
            </a:r>
          </a:p>
          <a:p>
            <a:pPr marL="0" indent="0">
              <a:buNone/>
            </a:pPr>
            <a:endParaRPr lang="en-US" dirty="0"/>
          </a:p>
        </p:txBody>
      </p:sp>
    </p:spTree>
    <p:extLst>
      <p:ext uri="{BB962C8B-B14F-4D97-AF65-F5344CB8AC3E}">
        <p14:creationId xmlns:p14="http://schemas.microsoft.com/office/powerpoint/2010/main" val="2113792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Mild Bleed With DAPT</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Mild </a:t>
            </a:r>
            <a:r>
              <a:rPr lang="en-US" dirty="0"/>
              <a:t>bleeding event, defined as </a:t>
            </a:r>
            <a:r>
              <a:rPr lang="en-US" dirty="0">
                <a:solidFill>
                  <a:srgbClr val="FF0000"/>
                </a:solidFill>
              </a:rPr>
              <a:t>needing medical attention without hospital </a:t>
            </a:r>
            <a:r>
              <a:rPr lang="en-US" dirty="0" smtClean="0">
                <a:solidFill>
                  <a:srgbClr val="FF0000"/>
                </a:solidFill>
              </a:rPr>
              <a:t>stay</a:t>
            </a:r>
            <a:endParaRPr lang="en-US" dirty="0"/>
          </a:p>
          <a:p>
            <a:r>
              <a:rPr lang="en-US" dirty="0" smtClean="0"/>
              <a:t>The </a:t>
            </a:r>
            <a:r>
              <a:rPr lang="en-US" dirty="0"/>
              <a:t>guideline advises to </a:t>
            </a:r>
            <a:r>
              <a:rPr lang="en-US" dirty="0">
                <a:solidFill>
                  <a:srgbClr val="FF0000"/>
                </a:solidFill>
              </a:rPr>
              <a:t>continue </a:t>
            </a:r>
            <a:r>
              <a:rPr lang="en-US" dirty="0" smtClean="0">
                <a:solidFill>
                  <a:srgbClr val="FF0000"/>
                </a:solidFill>
              </a:rPr>
              <a:t>DAPT</a:t>
            </a:r>
            <a:endParaRPr lang="en-US" dirty="0" smtClean="0"/>
          </a:p>
          <a:p>
            <a:r>
              <a:rPr lang="en-US" dirty="0" smtClean="0"/>
              <a:t>Re-evaluation </a:t>
            </a:r>
            <a:r>
              <a:rPr lang="en-US" dirty="0"/>
              <a:t>of DAPT duration </a:t>
            </a:r>
            <a:endParaRPr lang="en-US" dirty="0" smtClean="0"/>
          </a:p>
          <a:p>
            <a:r>
              <a:rPr lang="en-US" dirty="0" smtClean="0"/>
              <a:t>Consider </a:t>
            </a:r>
            <a:r>
              <a:rPr lang="en-US" dirty="0"/>
              <a:t>switching from </a:t>
            </a:r>
            <a:r>
              <a:rPr lang="en-US" dirty="0" err="1"/>
              <a:t>ticagrelor</a:t>
            </a:r>
            <a:r>
              <a:rPr lang="en-US" dirty="0"/>
              <a:t>/</a:t>
            </a:r>
            <a:r>
              <a:rPr lang="en-US" dirty="0" err="1"/>
              <a:t>prasugrel</a:t>
            </a:r>
            <a:r>
              <a:rPr lang="en-US" dirty="0"/>
              <a:t> to </a:t>
            </a:r>
            <a:r>
              <a:rPr lang="en-US" dirty="0" smtClean="0"/>
              <a:t>the </a:t>
            </a:r>
            <a:r>
              <a:rPr lang="en-US" dirty="0" err="1" smtClean="0"/>
              <a:t>clopidogrel</a:t>
            </a:r>
            <a:endParaRPr lang="en-US" dirty="0"/>
          </a:p>
          <a:p>
            <a:endParaRPr lang="en-US" dirty="0"/>
          </a:p>
        </p:txBody>
      </p:sp>
    </p:spTree>
    <p:extLst>
      <p:ext uri="{BB962C8B-B14F-4D97-AF65-F5344CB8AC3E}">
        <p14:creationId xmlns:p14="http://schemas.microsoft.com/office/powerpoint/2010/main" val="2714110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r>
            <a:br>
              <a:rPr lang="en-US" b="1" dirty="0" smtClean="0"/>
            </a:br>
            <a:r>
              <a:rPr lang="en-US" b="1" dirty="0" smtClean="0">
                <a:solidFill>
                  <a:srgbClr val="FF0000"/>
                </a:solidFill>
              </a:rPr>
              <a:t>Moderate Bleeding</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solidFill>
                  <a:srgbClr val="FF0000"/>
                </a:solidFill>
              </a:rPr>
              <a:t>Significant </a:t>
            </a:r>
            <a:r>
              <a:rPr lang="en-US" dirty="0">
                <a:solidFill>
                  <a:srgbClr val="FF0000"/>
                </a:solidFill>
              </a:rPr>
              <a:t>blood loss </a:t>
            </a:r>
            <a:r>
              <a:rPr lang="en-US" dirty="0"/>
              <a:t>(≥</a:t>
            </a:r>
            <a:r>
              <a:rPr lang="en-US" dirty="0" smtClean="0"/>
              <a:t>2mmol/L hemoglobin</a:t>
            </a:r>
            <a:r>
              <a:rPr lang="en-US" dirty="0"/>
              <a:t>) or requires </a:t>
            </a:r>
            <a:r>
              <a:rPr lang="en-US" dirty="0" smtClean="0"/>
              <a:t>hospitalization, </a:t>
            </a:r>
            <a:r>
              <a:rPr lang="en-US" dirty="0"/>
              <a:t>however, the </a:t>
            </a:r>
            <a:r>
              <a:rPr lang="en-US" dirty="0" smtClean="0"/>
              <a:t>patient is </a:t>
            </a:r>
            <a:r>
              <a:rPr lang="en-US" dirty="0" smtClean="0">
                <a:solidFill>
                  <a:srgbClr val="FF0000"/>
                </a:solidFill>
              </a:rPr>
              <a:t>hemodynamically </a:t>
            </a:r>
            <a:r>
              <a:rPr lang="en-US" dirty="0">
                <a:solidFill>
                  <a:srgbClr val="FF0000"/>
                </a:solidFill>
              </a:rPr>
              <a:t>stable </a:t>
            </a:r>
          </a:p>
          <a:p>
            <a:r>
              <a:rPr lang="en-US" dirty="0" smtClean="0"/>
              <a:t>The </a:t>
            </a:r>
            <a:r>
              <a:rPr lang="en-US" dirty="0"/>
              <a:t>ESC </a:t>
            </a:r>
            <a:r>
              <a:rPr lang="en-US" dirty="0" smtClean="0"/>
              <a:t>DAPT guideline </a:t>
            </a:r>
            <a:r>
              <a:rPr lang="en-US" dirty="0"/>
              <a:t>recommends </a:t>
            </a:r>
            <a:r>
              <a:rPr lang="en-US" dirty="0">
                <a:solidFill>
                  <a:srgbClr val="FF0000"/>
                </a:solidFill>
              </a:rPr>
              <a:t>interrupting DAPT </a:t>
            </a:r>
            <a:r>
              <a:rPr lang="en-US" dirty="0"/>
              <a:t>and switch </a:t>
            </a:r>
            <a:r>
              <a:rPr lang="en-US" dirty="0" smtClean="0"/>
              <a:t>to </a:t>
            </a:r>
            <a:r>
              <a:rPr lang="en-US" dirty="0" smtClean="0">
                <a:solidFill>
                  <a:srgbClr val="FF0000"/>
                </a:solidFill>
              </a:rPr>
              <a:t>single </a:t>
            </a:r>
            <a:r>
              <a:rPr lang="en-US" dirty="0">
                <a:solidFill>
                  <a:srgbClr val="FF0000"/>
                </a:solidFill>
              </a:rPr>
              <a:t>antiplatelet therapy, preferably the P2Y12 </a:t>
            </a:r>
            <a:r>
              <a:rPr lang="en-US" dirty="0" smtClean="0">
                <a:solidFill>
                  <a:srgbClr val="FF0000"/>
                </a:solidFill>
              </a:rPr>
              <a:t>inhibitor</a:t>
            </a:r>
            <a:r>
              <a:rPr lang="en-US" dirty="0" smtClean="0"/>
              <a:t>, especially </a:t>
            </a:r>
            <a:r>
              <a:rPr lang="en-US" dirty="0"/>
              <a:t>in upper gastrointestinal bleeding </a:t>
            </a:r>
            <a:r>
              <a:rPr lang="en-US" dirty="0" smtClean="0"/>
              <a:t>events</a:t>
            </a:r>
          </a:p>
          <a:p>
            <a:r>
              <a:rPr lang="en-US" dirty="0" smtClean="0"/>
              <a:t>Based on </a:t>
            </a:r>
            <a:r>
              <a:rPr lang="en-US" dirty="0">
                <a:solidFill>
                  <a:srgbClr val="FF0000"/>
                </a:solidFill>
              </a:rPr>
              <a:t>limited literature</a:t>
            </a:r>
            <a:r>
              <a:rPr lang="en-US" dirty="0" smtClean="0"/>
              <a:t>, it has been advised </a:t>
            </a:r>
            <a:r>
              <a:rPr lang="en-US" dirty="0"/>
              <a:t>to </a:t>
            </a:r>
            <a:r>
              <a:rPr lang="en-US" dirty="0">
                <a:solidFill>
                  <a:srgbClr val="FF0000"/>
                </a:solidFill>
              </a:rPr>
              <a:t>restart DAPT </a:t>
            </a:r>
            <a:r>
              <a:rPr lang="en-US" dirty="0" smtClean="0">
                <a:solidFill>
                  <a:srgbClr val="FF0000"/>
                </a:solidFill>
              </a:rPr>
              <a:t>within 3 </a:t>
            </a:r>
            <a:r>
              <a:rPr lang="en-US" dirty="0">
                <a:solidFill>
                  <a:srgbClr val="FF0000"/>
                </a:solidFill>
              </a:rPr>
              <a:t>days</a:t>
            </a:r>
            <a:r>
              <a:rPr lang="en-US" dirty="0"/>
              <a:t> after the bleeding has been stopped</a:t>
            </a:r>
          </a:p>
        </p:txBody>
      </p:sp>
    </p:spTree>
    <p:extLst>
      <p:ext uri="{BB962C8B-B14F-4D97-AF65-F5344CB8AC3E}">
        <p14:creationId xmlns:p14="http://schemas.microsoft.com/office/powerpoint/2010/main" val="10320968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Moderate Bleeding</a:t>
            </a:r>
            <a:endParaRPr lang="en-US" dirty="0"/>
          </a:p>
        </p:txBody>
      </p:sp>
      <p:sp>
        <p:nvSpPr>
          <p:cNvPr id="3" name="Content Placeholder 2"/>
          <p:cNvSpPr>
            <a:spLocks noGrp="1"/>
          </p:cNvSpPr>
          <p:nvPr>
            <p:ph idx="1"/>
          </p:nvPr>
        </p:nvSpPr>
        <p:spPr/>
        <p:txBody>
          <a:bodyPr>
            <a:normAutofit/>
          </a:bodyPr>
          <a:lstStyle/>
          <a:p>
            <a:r>
              <a:rPr lang="en-US" dirty="0" smtClean="0"/>
              <a:t>Consider </a:t>
            </a:r>
            <a:r>
              <a:rPr lang="en-US" dirty="0"/>
              <a:t>shortening </a:t>
            </a:r>
            <a:r>
              <a:rPr lang="en-US" dirty="0" smtClean="0"/>
              <a:t>DAPT duration </a:t>
            </a:r>
            <a:endParaRPr lang="en-US" dirty="0"/>
          </a:p>
          <a:p>
            <a:r>
              <a:rPr lang="en-US" dirty="0" smtClean="0"/>
              <a:t>Consider </a:t>
            </a:r>
            <a:r>
              <a:rPr lang="en-US" dirty="0"/>
              <a:t>switching to the less aggressive P2Y12 </a:t>
            </a:r>
            <a:r>
              <a:rPr lang="en-US" dirty="0" smtClean="0"/>
              <a:t>inhibitor </a:t>
            </a:r>
            <a:r>
              <a:rPr lang="en-US" dirty="0" err="1" smtClean="0"/>
              <a:t>clopidogrel</a:t>
            </a:r>
            <a:r>
              <a:rPr lang="en-US" dirty="0" smtClean="0"/>
              <a:t> </a:t>
            </a:r>
          </a:p>
        </p:txBody>
      </p:sp>
    </p:spTree>
    <p:extLst>
      <p:ext uri="{BB962C8B-B14F-4D97-AF65-F5344CB8AC3E}">
        <p14:creationId xmlns:p14="http://schemas.microsoft.com/office/powerpoint/2010/main" val="10142485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MyriadPro-BoldSemiCn"/>
              </a:rPr>
              <a:t>Severe bleeding</a:t>
            </a:r>
            <a:r>
              <a:rPr lang="en-US" b="1" dirty="0">
                <a:solidFill>
                  <a:srgbClr val="000000"/>
                </a:solidFill>
                <a:latin typeface="MyriadPro-BoldSemiCn"/>
              </a:rPr>
              <a:t/>
            </a:r>
            <a:br>
              <a:rPr lang="en-US" b="1" dirty="0">
                <a:solidFill>
                  <a:srgbClr val="000000"/>
                </a:solidFill>
                <a:latin typeface="MyriadPro-BoldSemiCn"/>
              </a:rPr>
            </a:br>
            <a:endParaRPr lang="en-US" dirty="0"/>
          </a:p>
        </p:txBody>
      </p:sp>
      <p:sp>
        <p:nvSpPr>
          <p:cNvPr id="3" name="Content Placeholder 2"/>
          <p:cNvSpPr>
            <a:spLocks noGrp="1"/>
          </p:cNvSpPr>
          <p:nvPr>
            <p:ph idx="1"/>
          </p:nvPr>
        </p:nvSpPr>
        <p:spPr/>
        <p:txBody>
          <a:bodyPr>
            <a:normAutofit/>
          </a:bodyPr>
          <a:lstStyle/>
          <a:p>
            <a:r>
              <a:rPr lang="en-US" dirty="0">
                <a:solidFill>
                  <a:srgbClr val="000000"/>
                </a:solidFill>
                <a:latin typeface="Times-Roman"/>
              </a:rPr>
              <a:t>D</a:t>
            </a:r>
            <a:r>
              <a:rPr lang="en-US" dirty="0" smtClean="0">
                <a:solidFill>
                  <a:srgbClr val="000000"/>
                </a:solidFill>
                <a:latin typeface="Times-Roman"/>
              </a:rPr>
              <a:t>efined </a:t>
            </a:r>
            <a:r>
              <a:rPr lang="en-US" dirty="0">
                <a:solidFill>
                  <a:srgbClr val="000000"/>
                </a:solidFill>
                <a:latin typeface="Times-Roman"/>
              </a:rPr>
              <a:t>as a </a:t>
            </a:r>
            <a:r>
              <a:rPr lang="en-US" dirty="0" smtClean="0">
                <a:solidFill>
                  <a:srgbClr val="FF0000"/>
                </a:solidFill>
                <a:latin typeface="Times-Roman"/>
              </a:rPr>
              <a:t>blood loss </a:t>
            </a:r>
            <a:r>
              <a:rPr lang="en-US" dirty="0">
                <a:solidFill>
                  <a:srgbClr val="FF0000"/>
                </a:solidFill>
                <a:latin typeface="Times-Roman"/>
              </a:rPr>
              <a:t>of &gt;3mmol/L </a:t>
            </a:r>
            <a:r>
              <a:rPr lang="en-US" dirty="0" smtClean="0">
                <a:solidFill>
                  <a:srgbClr val="FF0000"/>
                </a:solidFill>
                <a:latin typeface="Times-Roman"/>
              </a:rPr>
              <a:t>hemoglobin</a:t>
            </a:r>
            <a:r>
              <a:rPr lang="en-US" dirty="0">
                <a:solidFill>
                  <a:srgbClr val="000000"/>
                </a:solidFill>
                <a:latin typeface="Times-Roman"/>
              </a:rPr>
              <a:t>, requiring </a:t>
            </a:r>
            <a:r>
              <a:rPr lang="en-US" dirty="0" smtClean="0">
                <a:solidFill>
                  <a:srgbClr val="000000"/>
                </a:solidFill>
                <a:latin typeface="Times-Roman"/>
              </a:rPr>
              <a:t>hospitalization in </a:t>
            </a:r>
            <a:r>
              <a:rPr lang="en-US" dirty="0">
                <a:solidFill>
                  <a:srgbClr val="000000"/>
                </a:solidFill>
                <a:latin typeface="Times-Roman"/>
              </a:rPr>
              <a:t>a </a:t>
            </a:r>
            <a:r>
              <a:rPr lang="en-US" dirty="0" smtClean="0">
                <a:solidFill>
                  <a:srgbClr val="FF0000"/>
                </a:solidFill>
                <a:latin typeface="Times-Roman"/>
              </a:rPr>
              <a:t>hemodynamically </a:t>
            </a:r>
            <a:r>
              <a:rPr lang="en-US" dirty="0">
                <a:solidFill>
                  <a:srgbClr val="FF0000"/>
                </a:solidFill>
                <a:latin typeface="Times-Roman"/>
              </a:rPr>
              <a:t>stable </a:t>
            </a:r>
            <a:r>
              <a:rPr lang="en-US" dirty="0" smtClean="0">
                <a:solidFill>
                  <a:srgbClr val="000000"/>
                </a:solidFill>
                <a:latin typeface="Times-Roman"/>
              </a:rPr>
              <a:t>patient</a:t>
            </a:r>
          </a:p>
          <a:p>
            <a:r>
              <a:rPr lang="en-US" dirty="0" smtClean="0">
                <a:solidFill>
                  <a:srgbClr val="000000"/>
                </a:solidFill>
                <a:latin typeface="Times-Roman"/>
              </a:rPr>
              <a:t> </a:t>
            </a:r>
          </a:p>
          <a:p>
            <a:r>
              <a:rPr lang="en-US" dirty="0" smtClean="0">
                <a:solidFill>
                  <a:srgbClr val="000000"/>
                </a:solidFill>
                <a:latin typeface="Times-Roman"/>
              </a:rPr>
              <a:t>The </a:t>
            </a:r>
            <a:r>
              <a:rPr lang="en-US" dirty="0">
                <a:solidFill>
                  <a:srgbClr val="000000"/>
                </a:solidFill>
                <a:latin typeface="Times-Roman"/>
              </a:rPr>
              <a:t>same recommendations as stated under moderate bleeding apply for severe bleeding</a:t>
            </a:r>
          </a:p>
          <a:p>
            <a:endParaRPr lang="en-US" dirty="0" smtClean="0">
              <a:solidFill>
                <a:srgbClr val="000000"/>
              </a:solidFill>
              <a:latin typeface="Times-Roman"/>
            </a:endParaRPr>
          </a:p>
          <a:p>
            <a:r>
              <a:rPr lang="en-US" dirty="0" smtClean="0">
                <a:solidFill>
                  <a:srgbClr val="000000"/>
                </a:solidFill>
                <a:latin typeface="Times-Roman"/>
              </a:rPr>
              <a:t>Consider </a:t>
            </a:r>
            <a:r>
              <a:rPr lang="en-US" dirty="0" smtClean="0">
                <a:solidFill>
                  <a:srgbClr val="FF0000"/>
                </a:solidFill>
                <a:latin typeface="Times-Roman"/>
              </a:rPr>
              <a:t>discontinuing all antithrombotic medication </a:t>
            </a:r>
            <a:r>
              <a:rPr lang="en-US" dirty="0" smtClean="0">
                <a:solidFill>
                  <a:srgbClr val="000000"/>
                </a:solidFill>
                <a:latin typeface="Times-Roman"/>
              </a:rPr>
              <a:t>if bleeding persists despite treatment. </a:t>
            </a:r>
            <a:endParaRPr lang="en-US" dirty="0"/>
          </a:p>
        </p:txBody>
      </p:sp>
    </p:spTree>
    <p:extLst>
      <p:ext uri="{BB962C8B-B14F-4D97-AF65-F5344CB8AC3E}">
        <p14:creationId xmlns:p14="http://schemas.microsoft.com/office/powerpoint/2010/main" val="3138476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solidFill>
                  <a:srgbClr val="000000"/>
                </a:solidFill>
                <a:latin typeface="Times-Roman"/>
              </a:rPr>
              <a:t>For patients on antiplatelet therapy, routine </a:t>
            </a:r>
            <a:r>
              <a:rPr lang="en-US" dirty="0" smtClean="0">
                <a:solidFill>
                  <a:srgbClr val="FF0000"/>
                </a:solidFill>
                <a:latin typeface="Times-Roman"/>
              </a:rPr>
              <a:t>thrombocytes infusion</a:t>
            </a:r>
            <a:r>
              <a:rPr lang="en-US" dirty="0" smtClean="0">
                <a:solidFill>
                  <a:srgbClr val="000000"/>
                </a:solidFill>
                <a:latin typeface="Times-Roman"/>
              </a:rPr>
              <a:t> seems </a:t>
            </a:r>
            <a:r>
              <a:rPr lang="en-US" dirty="0" smtClean="0">
                <a:solidFill>
                  <a:srgbClr val="FF0000"/>
                </a:solidFill>
                <a:latin typeface="Times-Roman"/>
              </a:rPr>
              <a:t>not </a:t>
            </a:r>
            <a:r>
              <a:rPr lang="en-US" dirty="0" smtClean="0">
                <a:solidFill>
                  <a:srgbClr val="000000"/>
                </a:solidFill>
                <a:latin typeface="Times-Roman"/>
              </a:rPr>
              <a:t>to be </a:t>
            </a:r>
            <a:r>
              <a:rPr lang="en-US" dirty="0" smtClean="0">
                <a:solidFill>
                  <a:srgbClr val="FF0000"/>
                </a:solidFill>
                <a:latin typeface="Times-Roman"/>
              </a:rPr>
              <a:t>recommended</a:t>
            </a:r>
            <a:endParaRPr lang="en-US" dirty="0">
              <a:solidFill>
                <a:srgbClr val="000000"/>
              </a:solidFill>
              <a:latin typeface="Times-Roman"/>
            </a:endParaRPr>
          </a:p>
          <a:p>
            <a:r>
              <a:rPr lang="en-US" dirty="0" smtClean="0">
                <a:solidFill>
                  <a:srgbClr val="000000"/>
                </a:solidFill>
                <a:latin typeface="Times-Roman"/>
              </a:rPr>
              <a:t>Based on the </a:t>
            </a:r>
            <a:r>
              <a:rPr lang="en-US" dirty="0" smtClean="0">
                <a:solidFill>
                  <a:srgbClr val="FF0000"/>
                </a:solidFill>
                <a:latin typeface="Times-Roman"/>
              </a:rPr>
              <a:t>PATCH trial</a:t>
            </a:r>
            <a:r>
              <a:rPr lang="en-US" dirty="0" smtClean="0">
                <a:solidFill>
                  <a:srgbClr val="000000"/>
                </a:solidFill>
                <a:latin typeface="Times-Roman"/>
              </a:rPr>
              <a:t>, randomizing patients with intracerebral hemorrhage to platelet transfusion or not </a:t>
            </a:r>
          </a:p>
          <a:p>
            <a:r>
              <a:rPr lang="en-US" dirty="0" smtClean="0">
                <a:solidFill>
                  <a:srgbClr val="000000"/>
                </a:solidFill>
                <a:latin typeface="Times-Roman"/>
              </a:rPr>
              <a:t>An increased risk of death or dependence in the group which received platelet transfusion (odds ratio [OR] 1.84) was found</a:t>
            </a:r>
          </a:p>
          <a:p>
            <a:endParaRPr lang="en-US" dirty="0">
              <a:solidFill>
                <a:srgbClr val="000000"/>
              </a:solidFill>
              <a:latin typeface="Times-Roman"/>
            </a:endParaRPr>
          </a:p>
          <a:p>
            <a:endParaRPr lang="en-US" dirty="0" smtClean="0">
              <a:solidFill>
                <a:srgbClr val="000000"/>
              </a:solidFill>
              <a:latin typeface="Times-Roman"/>
            </a:endParaRPr>
          </a:p>
          <a:p>
            <a:r>
              <a:rPr lang="en-US" sz="1300" dirty="0" err="1"/>
              <a:t>Tomaselli</a:t>
            </a:r>
            <a:r>
              <a:rPr lang="en-US" sz="1300" dirty="0"/>
              <a:t> GF, Mahaffey KW, et al. 2017 </a:t>
            </a:r>
            <a:r>
              <a:rPr lang="en-US" sz="1300" dirty="0" smtClean="0"/>
              <a:t>ACC expert </a:t>
            </a:r>
            <a:r>
              <a:rPr lang="en-US" sz="1300" dirty="0"/>
              <a:t>consensus decision pathway on management of bleeding </a:t>
            </a:r>
            <a:r>
              <a:rPr lang="en-US" sz="1300" dirty="0" smtClean="0"/>
              <a:t>in patients </a:t>
            </a:r>
            <a:r>
              <a:rPr lang="en-US" sz="1300" dirty="0"/>
              <a:t>on oral anticoagulants: a report of the American </a:t>
            </a:r>
            <a:r>
              <a:rPr lang="en-US" sz="1300" dirty="0" smtClean="0"/>
              <a:t>College of </a:t>
            </a:r>
            <a:r>
              <a:rPr lang="en-US" sz="1300" dirty="0"/>
              <a:t>Cardiology task force on expert consensus decision </a:t>
            </a:r>
            <a:r>
              <a:rPr lang="en-US" sz="1300" dirty="0" smtClean="0"/>
              <a:t>pathways. J </a:t>
            </a:r>
            <a:r>
              <a:rPr lang="en-US" sz="1300" dirty="0"/>
              <a:t>Am </a:t>
            </a:r>
            <a:r>
              <a:rPr lang="en-US" sz="1300" dirty="0" err="1"/>
              <a:t>Coll</a:t>
            </a:r>
            <a:r>
              <a:rPr lang="en-US" sz="1300" dirty="0"/>
              <a:t> </a:t>
            </a:r>
            <a:r>
              <a:rPr lang="en-US" sz="1300" dirty="0" err="1"/>
              <a:t>Cardiol</a:t>
            </a:r>
            <a:r>
              <a:rPr lang="en-US" sz="1300" dirty="0"/>
              <a:t>. 2017;70(24):3042–67. </a:t>
            </a:r>
            <a:r>
              <a:rPr lang="en-US" sz="1300" dirty="0">
                <a:hlinkClick r:id="rId2"/>
              </a:rPr>
              <a:t>https://</a:t>
            </a:r>
            <a:r>
              <a:rPr lang="en-US" sz="1300" dirty="0" smtClean="0">
                <a:hlinkClick r:id="rId2"/>
              </a:rPr>
              <a:t>doi.org/10.1016/</a:t>
            </a:r>
            <a:r>
              <a:rPr lang="en-US" sz="1300" dirty="0" smtClean="0"/>
              <a:t> j.jacc.2017.09.1085.</a:t>
            </a:r>
            <a:r>
              <a:rPr lang="it-IT" dirty="0"/>
              <a:t> </a:t>
            </a:r>
            <a:endParaRPr lang="it-IT" dirty="0" smtClean="0"/>
          </a:p>
          <a:p>
            <a:r>
              <a:rPr lang="it-IT" sz="1200" dirty="0" smtClean="0"/>
              <a:t>Baharoglu </a:t>
            </a:r>
            <a:r>
              <a:rPr lang="it-IT" sz="1200" dirty="0"/>
              <a:t>MI, Cordonnier C, Al-Shahi Salman R, et al. </a:t>
            </a:r>
            <a:r>
              <a:rPr lang="it-IT" sz="1200" dirty="0" smtClean="0"/>
              <a:t>Platelet </a:t>
            </a:r>
            <a:r>
              <a:rPr lang="en-US" sz="1200" dirty="0" smtClean="0"/>
              <a:t>transfusion </a:t>
            </a:r>
            <a:r>
              <a:rPr lang="en-US" sz="1200" dirty="0"/>
              <a:t>versus standard care after acute stroke due to </a:t>
            </a:r>
            <a:r>
              <a:rPr lang="en-US" sz="1200" dirty="0" smtClean="0"/>
              <a:t>spontaneous cerebral </a:t>
            </a:r>
            <a:r>
              <a:rPr lang="en-US" sz="1200" dirty="0" err="1"/>
              <a:t>haemorrhage</a:t>
            </a:r>
            <a:r>
              <a:rPr lang="en-US" sz="1200" dirty="0"/>
              <a:t> associated with antiplatelet </a:t>
            </a:r>
            <a:r>
              <a:rPr lang="en-US" sz="1200" dirty="0" smtClean="0"/>
              <a:t>therapy (PATCH</a:t>
            </a:r>
            <a:r>
              <a:rPr lang="en-US" sz="1200" dirty="0"/>
              <a:t>): a </a:t>
            </a:r>
            <a:r>
              <a:rPr lang="en-US" sz="1200" dirty="0" err="1"/>
              <a:t>randomised</a:t>
            </a:r>
            <a:r>
              <a:rPr lang="en-US" sz="1200" dirty="0"/>
              <a:t>, open-label, phase 3 trial. </a:t>
            </a:r>
            <a:r>
              <a:rPr lang="en-US" sz="1200" dirty="0" smtClean="0"/>
              <a:t>Lancet. 2016;387(10038</a:t>
            </a:r>
            <a:r>
              <a:rPr lang="en-US" sz="1200" dirty="0"/>
              <a:t>):2605–13.</a:t>
            </a:r>
          </a:p>
        </p:txBody>
      </p:sp>
    </p:spTree>
    <p:extLst>
      <p:ext uri="{BB962C8B-B14F-4D97-AF65-F5344CB8AC3E}">
        <p14:creationId xmlns:p14="http://schemas.microsoft.com/office/powerpoint/2010/main" val="2565120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DD2227"/>
                </a:solidFill>
                <a:latin typeface="Helvetica-Bold"/>
              </a:rPr>
              <a:t>KEY MESSAGE</a:t>
            </a:r>
            <a:br>
              <a:rPr lang="en-US" b="1" dirty="0" smtClean="0">
                <a:solidFill>
                  <a:srgbClr val="DD2227"/>
                </a:solidFill>
                <a:latin typeface="Helvetica-Bold"/>
              </a:rPr>
            </a:br>
            <a:endParaRPr lang="en-US" dirty="0"/>
          </a:p>
        </p:txBody>
      </p:sp>
      <p:sp>
        <p:nvSpPr>
          <p:cNvPr id="3" name="Content Placeholder 2"/>
          <p:cNvSpPr>
            <a:spLocks noGrp="1"/>
          </p:cNvSpPr>
          <p:nvPr>
            <p:ph idx="1"/>
          </p:nvPr>
        </p:nvSpPr>
        <p:spPr>
          <a:xfrm>
            <a:off x="838200" y="1162594"/>
            <a:ext cx="10515600" cy="5014369"/>
          </a:xfrm>
        </p:spPr>
        <p:txBody>
          <a:bodyPr>
            <a:normAutofit/>
          </a:bodyPr>
          <a:lstStyle/>
          <a:p>
            <a:r>
              <a:rPr lang="en-US" dirty="0" smtClean="0">
                <a:solidFill>
                  <a:srgbClr val="000000"/>
                </a:solidFill>
                <a:latin typeface="Helvetica" panose="020B0604020202020204" pitchFamily="34" charset="0"/>
              </a:rPr>
              <a:t>Patients </a:t>
            </a:r>
            <a:r>
              <a:rPr lang="en-US" dirty="0">
                <a:solidFill>
                  <a:srgbClr val="000000"/>
                </a:solidFill>
                <a:latin typeface="Helvetica" panose="020B0604020202020204" pitchFamily="34" charset="0"/>
              </a:rPr>
              <a:t>with a </a:t>
            </a:r>
            <a:r>
              <a:rPr lang="en-US" b="1" dirty="0">
                <a:solidFill>
                  <a:srgbClr val="000000"/>
                </a:solidFill>
                <a:latin typeface="Helvetica-Bold"/>
              </a:rPr>
              <a:t>mild bleeding </a:t>
            </a:r>
            <a:r>
              <a:rPr lang="en-US" dirty="0">
                <a:solidFill>
                  <a:srgbClr val="000000"/>
                </a:solidFill>
                <a:latin typeface="Helvetica" panose="020B0604020202020204" pitchFamily="34" charset="0"/>
              </a:rPr>
              <a:t>can continue using antiplatelet agents including dual </a:t>
            </a:r>
            <a:r>
              <a:rPr lang="en-US" dirty="0" smtClean="0">
                <a:solidFill>
                  <a:srgbClr val="000000"/>
                </a:solidFill>
                <a:latin typeface="Helvetica" panose="020B0604020202020204" pitchFamily="34" charset="0"/>
              </a:rPr>
              <a:t>antiplatelet therapy </a:t>
            </a:r>
            <a:r>
              <a:rPr lang="en-US" dirty="0">
                <a:solidFill>
                  <a:srgbClr val="000000"/>
                </a:solidFill>
                <a:latin typeface="Helvetica" panose="020B0604020202020204" pitchFamily="34" charset="0"/>
              </a:rPr>
              <a:t>(DAPT</a:t>
            </a:r>
            <a:r>
              <a:rPr lang="en-US" dirty="0" smtClean="0">
                <a:solidFill>
                  <a:srgbClr val="000000"/>
                </a:solidFill>
                <a:latin typeface="Helvetica" panose="020B0604020202020204" pitchFamily="34" charset="0"/>
              </a:rPr>
              <a:t>)</a:t>
            </a:r>
            <a:endParaRPr lang="en-US" dirty="0">
              <a:solidFill>
                <a:srgbClr val="000000"/>
              </a:solidFill>
              <a:latin typeface="Helvetica" panose="020B0604020202020204" pitchFamily="34" charset="0"/>
            </a:endParaRPr>
          </a:p>
          <a:p>
            <a:r>
              <a:rPr lang="en-US" dirty="0">
                <a:solidFill>
                  <a:srgbClr val="000000"/>
                </a:solidFill>
                <a:latin typeface="Helvetica" panose="020B0604020202020204" pitchFamily="34" charset="0"/>
              </a:rPr>
              <a:t>Consider stopping DAPT and </a:t>
            </a:r>
            <a:r>
              <a:rPr lang="en-US" dirty="0" smtClean="0">
                <a:solidFill>
                  <a:srgbClr val="000000"/>
                </a:solidFill>
                <a:latin typeface="Helvetica" panose="020B0604020202020204" pitchFamily="34" charset="0"/>
              </a:rPr>
              <a:t>continuing single </a:t>
            </a:r>
            <a:r>
              <a:rPr lang="en-US" dirty="0">
                <a:solidFill>
                  <a:srgbClr val="000000"/>
                </a:solidFill>
                <a:latin typeface="Helvetica" panose="020B0604020202020204" pitchFamily="34" charset="0"/>
              </a:rPr>
              <a:t>antiplatelet </a:t>
            </a:r>
            <a:r>
              <a:rPr lang="en-US" dirty="0" smtClean="0">
                <a:solidFill>
                  <a:srgbClr val="000000"/>
                </a:solidFill>
                <a:latin typeface="Helvetica" panose="020B0604020202020204" pitchFamily="34" charset="0"/>
              </a:rPr>
              <a:t>therapy in </a:t>
            </a:r>
            <a:r>
              <a:rPr lang="en-US" dirty="0">
                <a:solidFill>
                  <a:srgbClr val="000000"/>
                </a:solidFill>
                <a:latin typeface="Helvetica" panose="020B0604020202020204" pitchFamily="34" charset="0"/>
              </a:rPr>
              <a:t>patients with </a:t>
            </a:r>
            <a:r>
              <a:rPr lang="en-US" dirty="0" smtClean="0">
                <a:solidFill>
                  <a:srgbClr val="000000"/>
                </a:solidFill>
                <a:latin typeface="Helvetica" panose="020B0604020202020204" pitchFamily="34" charset="0"/>
              </a:rPr>
              <a:t>a </a:t>
            </a:r>
            <a:r>
              <a:rPr lang="en-US" b="1" dirty="0" smtClean="0">
                <a:solidFill>
                  <a:srgbClr val="000000"/>
                </a:solidFill>
                <a:latin typeface="Helvetica-Bold"/>
              </a:rPr>
              <a:t>moderate bleeding</a:t>
            </a:r>
          </a:p>
          <a:p>
            <a:r>
              <a:rPr lang="en-US" b="1" dirty="0">
                <a:solidFill>
                  <a:srgbClr val="FF0000"/>
                </a:solidFill>
                <a:latin typeface="Helvetica-Bold"/>
              </a:rPr>
              <a:t>Severe bleedings </a:t>
            </a:r>
            <a:r>
              <a:rPr lang="en-US" b="1" dirty="0">
                <a:latin typeface="Helvetica-Bold"/>
              </a:rPr>
              <a:t>r</a:t>
            </a:r>
            <a:r>
              <a:rPr lang="en-US" dirty="0">
                <a:solidFill>
                  <a:srgbClr val="000000"/>
                </a:solidFill>
                <a:latin typeface="Helvetica" panose="020B0604020202020204" pitchFamily="34" charset="0"/>
              </a:rPr>
              <a:t>equire interruption of all antithrombotic medication</a:t>
            </a:r>
          </a:p>
          <a:p>
            <a:r>
              <a:rPr lang="en-US" dirty="0">
                <a:solidFill>
                  <a:srgbClr val="000000"/>
                </a:solidFill>
                <a:latin typeface="Helvetica" panose="020B0604020202020204" pitchFamily="34" charset="0"/>
              </a:rPr>
              <a:t>In general, it is advised to restart antithrombotic therapy after a bleeding event, except after a lobar intracranial hemorrhage</a:t>
            </a:r>
          </a:p>
          <a:p>
            <a:r>
              <a:rPr lang="en-US" dirty="0">
                <a:solidFill>
                  <a:srgbClr val="000000"/>
                </a:solidFill>
                <a:latin typeface="Helvetica" panose="020B0604020202020204" pitchFamily="34" charset="0"/>
              </a:rPr>
              <a:t>In most cases DAPT should be reinitiated within three days</a:t>
            </a:r>
          </a:p>
          <a:p>
            <a:r>
              <a:rPr lang="en-US" dirty="0">
                <a:solidFill>
                  <a:srgbClr val="000000"/>
                </a:solidFill>
                <a:latin typeface="Helvetica" panose="020B0604020202020204" pitchFamily="34" charset="0"/>
              </a:rPr>
              <a:t> DAPT duration should be reevaluated and switching from </a:t>
            </a:r>
            <a:r>
              <a:rPr lang="en-US" dirty="0" err="1">
                <a:solidFill>
                  <a:srgbClr val="000000"/>
                </a:solidFill>
                <a:latin typeface="Helvetica" panose="020B0604020202020204" pitchFamily="34" charset="0"/>
              </a:rPr>
              <a:t>ticagrelor</a:t>
            </a:r>
            <a:r>
              <a:rPr lang="en-US" dirty="0">
                <a:solidFill>
                  <a:srgbClr val="000000"/>
                </a:solidFill>
                <a:latin typeface="Helvetica" panose="020B0604020202020204" pitchFamily="34" charset="0"/>
              </a:rPr>
              <a:t>/</a:t>
            </a:r>
            <a:r>
              <a:rPr lang="en-US" dirty="0" err="1">
                <a:solidFill>
                  <a:srgbClr val="000000"/>
                </a:solidFill>
                <a:latin typeface="Helvetica" panose="020B0604020202020204" pitchFamily="34" charset="0"/>
              </a:rPr>
              <a:t>prasugrel</a:t>
            </a:r>
            <a:r>
              <a:rPr lang="en-US" dirty="0">
                <a:solidFill>
                  <a:srgbClr val="000000"/>
                </a:solidFill>
                <a:latin typeface="Helvetica" panose="020B0604020202020204" pitchFamily="34" charset="0"/>
              </a:rPr>
              <a:t> to </a:t>
            </a:r>
            <a:r>
              <a:rPr lang="en-US" dirty="0" err="1">
                <a:solidFill>
                  <a:srgbClr val="000000"/>
                </a:solidFill>
                <a:latin typeface="Helvetica" panose="020B0604020202020204" pitchFamily="34" charset="0"/>
              </a:rPr>
              <a:t>clopidogrel</a:t>
            </a:r>
            <a:r>
              <a:rPr lang="en-US" dirty="0">
                <a:solidFill>
                  <a:srgbClr val="000000"/>
                </a:solidFill>
                <a:latin typeface="Helvetica" panose="020B0604020202020204" pitchFamily="34" charset="0"/>
              </a:rPr>
              <a:t> should be considered</a:t>
            </a:r>
          </a:p>
          <a:p>
            <a:endParaRPr lang="en-US" dirty="0" smtClean="0">
              <a:solidFill>
                <a:srgbClr val="000000"/>
              </a:solidFill>
              <a:latin typeface="Helvetica" panose="020B0604020202020204" pitchFamily="34" charset="0"/>
            </a:endParaRPr>
          </a:p>
        </p:txBody>
      </p:sp>
    </p:spTree>
    <p:extLst>
      <p:ext uri="{BB962C8B-B14F-4D97-AF65-F5344CB8AC3E}">
        <p14:creationId xmlns:p14="http://schemas.microsoft.com/office/powerpoint/2010/main" val="3309944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Life-threatening bleeding</a:t>
            </a:r>
            <a:br>
              <a:rPr lang="en-US" b="1" dirty="0" smtClean="0">
                <a:solidFill>
                  <a:srgbClr val="FF0000"/>
                </a:solidFill>
              </a:rPr>
            </a:br>
            <a:endParaRPr lang="en-US" dirty="0"/>
          </a:p>
        </p:txBody>
      </p:sp>
      <p:sp>
        <p:nvSpPr>
          <p:cNvPr id="3" name="Content Placeholder 2"/>
          <p:cNvSpPr>
            <a:spLocks noGrp="1"/>
          </p:cNvSpPr>
          <p:nvPr>
            <p:ph idx="1"/>
          </p:nvPr>
        </p:nvSpPr>
        <p:spPr/>
        <p:txBody>
          <a:bodyPr>
            <a:normAutofit/>
          </a:bodyPr>
          <a:lstStyle/>
          <a:p>
            <a:r>
              <a:rPr lang="en-US" dirty="0" smtClean="0"/>
              <a:t>In </a:t>
            </a:r>
            <a:r>
              <a:rPr lang="en-US" dirty="0"/>
              <a:t>a patient with a life-threatening bleeding or </a:t>
            </a:r>
            <a:r>
              <a:rPr lang="en-US" dirty="0" smtClean="0"/>
              <a:t>bleeding leading </a:t>
            </a:r>
            <a:r>
              <a:rPr lang="en-US" dirty="0"/>
              <a:t>to </a:t>
            </a:r>
            <a:r>
              <a:rPr lang="en-US" dirty="0">
                <a:solidFill>
                  <a:srgbClr val="FF0000"/>
                </a:solidFill>
              </a:rPr>
              <a:t>significant disability </a:t>
            </a:r>
            <a:r>
              <a:rPr lang="en-US" dirty="0"/>
              <a:t>(e.g. intraocular </a:t>
            </a:r>
            <a:r>
              <a:rPr lang="en-US" dirty="0" smtClean="0"/>
              <a:t>hemorrhage), </a:t>
            </a:r>
            <a:r>
              <a:rPr lang="en-US" dirty="0" smtClean="0">
                <a:solidFill>
                  <a:srgbClr val="FF0000"/>
                </a:solidFill>
              </a:rPr>
              <a:t>all </a:t>
            </a:r>
            <a:r>
              <a:rPr lang="en-US" dirty="0">
                <a:solidFill>
                  <a:srgbClr val="FF0000"/>
                </a:solidFill>
              </a:rPr>
              <a:t>antithrombotic </a:t>
            </a:r>
            <a:r>
              <a:rPr lang="en-US" dirty="0"/>
              <a:t>medication should </a:t>
            </a:r>
            <a:r>
              <a:rPr lang="en-US" dirty="0" smtClean="0"/>
              <a:t>be </a:t>
            </a:r>
            <a:r>
              <a:rPr lang="en-US" dirty="0" smtClean="0">
                <a:solidFill>
                  <a:srgbClr val="FF0000"/>
                </a:solidFill>
              </a:rPr>
              <a:t>discontinued immediately</a:t>
            </a:r>
            <a:endParaRPr lang="en-US" dirty="0"/>
          </a:p>
          <a:p>
            <a:r>
              <a:rPr lang="en-US" dirty="0"/>
              <a:t>T</a:t>
            </a:r>
            <a:r>
              <a:rPr lang="en-US" dirty="0" smtClean="0"/>
              <a:t>he </a:t>
            </a:r>
            <a:r>
              <a:rPr lang="en-US" dirty="0"/>
              <a:t>need for reinitiating antithrombotic </a:t>
            </a:r>
            <a:r>
              <a:rPr lang="en-US" dirty="0" smtClean="0"/>
              <a:t>treatment should </a:t>
            </a:r>
            <a:r>
              <a:rPr lang="en-US" dirty="0"/>
              <a:t>be </a:t>
            </a:r>
            <a:r>
              <a:rPr lang="en-US" dirty="0" smtClean="0"/>
              <a:t>evaluated</a:t>
            </a:r>
          </a:p>
          <a:p>
            <a:r>
              <a:rPr lang="en-US" dirty="0" smtClean="0"/>
              <a:t>Based </a:t>
            </a:r>
            <a:r>
              <a:rPr lang="en-US" dirty="0"/>
              <a:t>on the </a:t>
            </a:r>
            <a:r>
              <a:rPr lang="en-US" dirty="0" smtClean="0">
                <a:solidFill>
                  <a:srgbClr val="FF0000"/>
                </a:solidFill>
              </a:rPr>
              <a:t>very limited </a:t>
            </a:r>
            <a:r>
              <a:rPr lang="en-US" dirty="0">
                <a:solidFill>
                  <a:srgbClr val="FF0000"/>
                </a:solidFill>
              </a:rPr>
              <a:t>literature </a:t>
            </a:r>
            <a:r>
              <a:rPr lang="en-US" dirty="0"/>
              <a:t>we advise to </a:t>
            </a:r>
            <a:r>
              <a:rPr lang="en-US" dirty="0">
                <a:solidFill>
                  <a:srgbClr val="FF0000"/>
                </a:solidFill>
              </a:rPr>
              <a:t>restart </a:t>
            </a:r>
            <a:r>
              <a:rPr lang="en-US" dirty="0"/>
              <a:t>antithrombotic </a:t>
            </a:r>
            <a:r>
              <a:rPr lang="en-US" dirty="0" smtClean="0"/>
              <a:t>therapy </a:t>
            </a:r>
            <a:r>
              <a:rPr lang="en-US" dirty="0" smtClean="0">
                <a:solidFill>
                  <a:srgbClr val="FF0000"/>
                </a:solidFill>
              </a:rPr>
              <a:t>approximately </a:t>
            </a:r>
            <a:r>
              <a:rPr lang="en-US" dirty="0">
                <a:solidFill>
                  <a:srgbClr val="FF0000"/>
                </a:solidFill>
              </a:rPr>
              <a:t>one month </a:t>
            </a:r>
            <a:r>
              <a:rPr lang="en-US" dirty="0"/>
              <a:t>after the bleeding is </a:t>
            </a:r>
            <a:r>
              <a:rPr lang="en-US" dirty="0" smtClean="0"/>
              <a:t>stopped, </a:t>
            </a:r>
            <a:r>
              <a:rPr lang="en-US" dirty="0" smtClean="0">
                <a:solidFill>
                  <a:srgbClr val="FF0000"/>
                </a:solidFill>
              </a:rPr>
              <a:t>except </a:t>
            </a:r>
            <a:r>
              <a:rPr lang="en-US" dirty="0">
                <a:solidFill>
                  <a:srgbClr val="FF0000"/>
                </a:solidFill>
              </a:rPr>
              <a:t>in patients with lobar </a:t>
            </a:r>
            <a:r>
              <a:rPr lang="en-US" dirty="0" smtClean="0">
                <a:solidFill>
                  <a:srgbClr val="FF0000"/>
                </a:solidFill>
              </a:rPr>
              <a:t>hemorrhage</a:t>
            </a:r>
            <a:endParaRPr lang="en-US" dirty="0">
              <a:solidFill>
                <a:srgbClr val="FF0000"/>
              </a:solidFill>
            </a:endParaRPr>
          </a:p>
        </p:txBody>
      </p:sp>
    </p:spTree>
    <p:extLst>
      <p:ext uri="{BB962C8B-B14F-4D97-AF65-F5344CB8AC3E}">
        <p14:creationId xmlns:p14="http://schemas.microsoft.com/office/powerpoint/2010/main" val="4163321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Gastrointestinal bleeding when using</a:t>
            </a:r>
            <a:br>
              <a:rPr lang="en-US" b="1" dirty="0" smtClean="0">
                <a:solidFill>
                  <a:srgbClr val="FF0000"/>
                </a:solidFill>
              </a:rPr>
            </a:br>
            <a:r>
              <a:rPr lang="en-US" b="1" dirty="0" smtClean="0">
                <a:solidFill>
                  <a:srgbClr val="FF0000"/>
                </a:solidFill>
              </a:rPr>
              <a:t>antiplatelet therapy</a:t>
            </a:r>
            <a:br>
              <a:rPr lang="en-US" b="1" dirty="0" smtClean="0">
                <a:solidFill>
                  <a:srgbClr val="FF0000"/>
                </a:solidFill>
              </a:rPr>
            </a:br>
            <a:endParaRPr lang="en-US" dirty="0"/>
          </a:p>
        </p:txBody>
      </p:sp>
      <p:sp>
        <p:nvSpPr>
          <p:cNvPr id="3" name="Content Placeholder 2"/>
          <p:cNvSpPr>
            <a:spLocks noGrp="1"/>
          </p:cNvSpPr>
          <p:nvPr>
            <p:ph idx="1"/>
          </p:nvPr>
        </p:nvSpPr>
        <p:spPr>
          <a:xfrm>
            <a:off x="838200" y="1332411"/>
            <a:ext cx="10515600" cy="4844552"/>
          </a:xfrm>
        </p:spPr>
        <p:txBody>
          <a:bodyPr>
            <a:normAutofit lnSpcReduction="10000"/>
          </a:bodyPr>
          <a:lstStyle/>
          <a:p>
            <a:r>
              <a:rPr lang="en-US" dirty="0" smtClean="0"/>
              <a:t>A </a:t>
            </a:r>
            <a:r>
              <a:rPr lang="en-US" dirty="0"/>
              <a:t>double-blinded, </a:t>
            </a:r>
            <a:r>
              <a:rPr lang="en-US" dirty="0" smtClean="0"/>
              <a:t>randomized </a:t>
            </a:r>
            <a:r>
              <a:rPr lang="en-US" dirty="0"/>
              <a:t>controlled trial (RCT) </a:t>
            </a:r>
            <a:r>
              <a:rPr lang="en-US" dirty="0" smtClean="0"/>
              <a:t>included </a:t>
            </a:r>
            <a:r>
              <a:rPr lang="en-US" dirty="0" smtClean="0">
                <a:solidFill>
                  <a:srgbClr val="FF0000"/>
                </a:solidFill>
              </a:rPr>
              <a:t>156 </a:t>
            </a:r>
            <a:r>
              <a:rPr lang="en-US" dirty="0">
                <a:solidFill>
                  <a:srgbClr val="FF0000"/>
                </a:solidFill>
              </a:rPr>
              <a:t>patients </a:t>
            </a:r>
            <a:r>
              <a:rPr lang="en-US" dirty="0"/>
              <a:t>with upper gastrointestinal bleeding </a:t>
            </a:r>
            <a:r>
              <a:rPr lang="en-US" dirty="0" smtClean="0"/>
              <a:t>on aspirin </a:t>
            </a:r>
            <a:r>
              <a:rPr lang="en-US" dirty="0"/>
              <a:t>for secondary prevention and </a:t>
            </a:r>
            <a:r>
              <a:rPr lang="en-US" dirty="0" smtClean="0"/>
              <a:t>randomized </a:t>
            </a:r>
            <a:r>
              <a:rPr lang="en-US" dirty="0"/>
              <a:t>to </a:t>
            </a:r>
            <a:r>
              <a:rPr lang="en-US" dirty="0" smtClean="0"/>
              <a:t>continuing </a:t>
            </a:r>
            <a:r>
              <a:rPr lang="en-US" dirty="0" smtClean="0">
                <a:solidFill>
                  <a:srgbClr val="FF0000"/>
                </a:solidFill>
              </a:rPr>
              <a:t>aspirin </a:t>
            </a:r>
            <a:r>
              <a:rPr lang="en-US" dirty="0">
                <a:solidFill>
                  <a:srgbClr val="FF0000"/>
                </a:solidFill>
              </a:rPr>
              <a:t>or </a:t>
            </a:r>
            <a:r>
              <a:rPr lang="en-US" dirty="0" smtClean="0">
                <a:solidFill>
                  <a:srgbClr val="FF0000"/>
                </a:solidFill>
              </a:rPr>
              <a:t>placebo </a:t>
            </a:r>
          </a:p>
          <a:p>
            <a:r>
              <a:rPr lang="en-US" dirty="0" smtClean="0">
                <a:solidFill>
                  <a:srgbClr val="FF0000"/>
                </a:solidFill>
              </a:rPr>
              <a:t>Recurrent</a:t>
            </a:r>
            <a:r>
              <a:rPr lang="en-US" dirty="0" smtClean="0"/>
              <a:t> </a:t>
            </a:r>
            <a:r>
              <a:rPr lang="en-US" dirty="0"/>
              <a:t>upper </a:t>
            </a:r>
            <a:r>
              <a:rPr lang="en-US" dirty="0" smtClean="0"/>
              <a:t>gastrointestinal </a:t>
            </a:r>
            <a:r>
              <a:rPr lang="en-US" dirty="0" smtClean="0">
                <a:solidFill>
                  <a:srgbClr val="FF0000"/>
                </a:solidFill>
              </a:rPr>
              <a:t>bleeding</a:t>
            </a:r>
            <a:r>
              <a:rPr lang="en-US" dirty="0" smtClean="0"/>
              <a:t> </a:t>
            </a:r>
            <a:r>
              <a:rPr lang="en-US" dirty="0"/>
              <a:t>occurred more frequently in the group treated </a:t>
            </a:r>
            <a:r>
              <a:rPr lang="en-US" dirty="0" smtClean="0"/>
              <a:t>with aspirin</a:t>
            </a:r>
            <a:r>
              <a:rPr lang="en-US" dirty="0"/>
              <a:t>, </a:t>
            </a:r>
            <a:r>
              <a:rPr lang="en-US" dirty="0">
                <a:solidFill>
                  <a:srgbClr val="FF0000"/>
                </a:solidFill>
              </a:rPr>
              <a:t>10.3% vs. 5.4% </a:t>
            </a:r>
            <a:r>
              <a:rPr lang="en-US" dirty="0"/>
              <a:t>(HR 1.9; 95% CI 0.6–6.0</a:t>
            </a:r>
            <a:r>
              <a:rPr lang="en-US" dirty="0" smtClean="0"/>
              <a:t>)</a:t>
            </a:r>
          </a:p>
          <a:p>
            <a:r>
              <a:rPr lang="en-US" dirty="0" smtClean="0"/>
              <a:t>But the </a:t>
            </a:r>
            <a:r>
              <a:rPr lang="en-US" dirty="0">
                <a:solidFill>
                  <a:srgbClr val="FF0000"/>
                </a:solidFill>
              </a:rPr>
              <a:t>number of blood transfusions was equal </a:t>
            </a:r>
            <a:r>
              <a:rPr lang="en-US" dirty="0"/>
              <a:t>between </a:t>
            </a:r>
            <a:r>
              <a:rPr lang="en-US" dirty="0" smtClean="0"/>
              <a:t>both groups</a:t>
            </a:r>
            <a:r>
              <a:rPr lang="en-US" dirty="0"/>
              <a:t>, implying relatively mild recurrent bleeding </a:t>
            </a:r>
            <a:r>
              <a:rPr lang="en-US" dirty="0" smtClean="0"/>
              <a:t>events</a:t>
            </a:r>
            <a:endParaRPr lang="en-US" dirty="0"/>
          </a:p>
          <a:p>
            <a:r>
              <a:rPr lang="en-US" dirty="0">
                <a:solidFill>
                  <a:srgbClr val="FF0000"/>
                </a:solidFill>
              </a:rPr>
              <a:t>Mortality after 8 weeks </a:t>
            </a:r>
            <a:r>
              <a:rPr lang="en-US" dirty="0"/>
              <a:t>was, however, </a:t>
            </a:r>
            <a:r>
              <a:rPr lang="en-US" dirty="0">
                <a:solidFill>
                  <a:srgbClr val="FF0000"/>
                </a:solidFill>
              </a:rPr>
              <a:t>significantly lower </a:t>
            </a:r>
            <a:r>
              <a:rPr lang="en-US" dirty="0" smtClean="0">
                <a:solidFill>
                  <a:srgbClr val="FF0000"/>
                </a:solidFill>
              </a:rPr>
              <a:t>in patients </a:t>
            </a:r>
            <a:r>
              <a:rPr lang="en-US" dirty="0">
                <a:solidFill>
                  <a:srgbClr val="FF0000"/>
                </a:solidFill>
              </a:rPr>
              <a:t>treated with aspirin, 1.3% vs. 12.9%</a:t>
            </a:r>
            <a:r>
              <a:rPr lang="en-US" dirty="0"/>
              <a:t> (HR 0.2; </a:t>
            </a:r>
            <a:r>
              <a:rPr lang="en-US" dirty="0" smtClean="0"/>
              <a:t>95% CI </a:t>
            </a:r>
            <a:r>
              <a:rPr lang="en-US" dirty="0"/>
              <a:t>0.06–0.60) </a:t>
            </a:r>
            <a:r>
              <a:rPr lang="en-US" dirty="0" smtClean="0"/>
              <a:t> </a:t>
            </a:r>
          </a:p>
          <a:p>
            <a:r>
              <a:rPr lang="en-US" sz="1600" dirty="0" err="1" smtClean="0"/>
              <a:t>scarceSung</a:t>
            </a:r>
            <a:r>
              <a:rPr lang="en-US" sz="1600" dirty="0" smtClean="0"/>
              <a:t> </a:t>
            </a:r>
            <a:r>
              <a:rPr lang="en-US" sz="1600" dirty="0"/>
              <a:t>JJ, Lau JY, </a:t>
            </a:r>
            <a:r>
              <a:rPr lang="en-US" sz="1600" dirty="0" err="1"/>
              <a:t>Ching</a:t>
            </a:r>
            <a:r>
              <a:rPr lang="en-US" sz="1600" dirty="0"/>
              <a:t> JY, et al. Continuation of low-dose </a:t>
            </a:r>
            <a:r>
              <a:rPr lang="en-US" sz="1600" dirty="0" smtClean="0"/>
              <a:t>aspirin therapy </a:t>
            </a:r>
            <a:r>
              <a:rPr lang="en-US" sz="1600" dirty="0"/>
              <a:t>in peptic ulcer bleeding: a randomized trial. </a:t>
            </a:r>
            <a:endParaRPr lang="en-US" sz="1600" dirty="0" smtClean="0"/>
          </a:p>
          <a:p>
            <a:pPr marL="0" indent="0">
              <a:buNone/>
            </a:pPr>
            <a:r>
              <a:rPr lang="en-US" sz="1600" dirty="0" smtClean="0"/>
              <a:t>      Ann  Intern</a:t>
            </a:r>
            <a:r>
              <a:rPr lang="en-US" sz="1600" dirty="0"/>
              <a:t> </a:t>
            </a:r>
            <a:r>
              <a:rPr lang="en-US" sz="1600" dirty="0" smtClean="0"/>
              <a:t>Med</a:t>
            </a:r>
            <a:r>
              <a:rPr lang="en-US" sz="1600" dirty="0"/>
              <a:t>. 2010;152(1):1–9.</a:t>
            </a:r>
          </a:p>
        </p:txBody>
      </p:sp>
    </p:spTree>
    <p:extLst>
      <p:ext uri="{BB962C8B-B14F-4D97-AF65-F5344CB8AC3E}">
        <p14:creationId xmlns:p14="http://schemas.microsoft.com/office/powerpoint/2010/main" val="3164710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Upper GI Bleeding</a:t>
            </a:r>
            <a:endParaRPr lang="en-US" dirty="0"/>
          </a:p>
        </p:txBody>
      </p:sp>
      <p:sp>
        <p:nvSpPr>
          <p:cNvPr id="3" name="Content Placeholder 2"/>
          <p:cNvSpPr>
            <a:spLocks noGrp="1"/>
          </p:cNvSpPr>
          <p:nvPr>
            <p:ph idx="1"/>
          </p:nvPr>
        </p:nvSpPr>
        <p:spPr/>
        <p:txBody>
          <a:bodyPr>
            <a:normAutofit/>
          </a:bodyPr>
          <a:lstStyle/>
          <a:p>
            <a:r>
              <a:rPr lang="en-US" dirty="0"/>
              <a:t>T</a:t>
            </a:r>
            <a:r>
              <a:rPr lang="en-US" dirty="0" smtClean="0"/>
              <a:t>he </a:t>
            </a:r>
            <a:r>
              <a:rPr lang="en-US" dirty="0"/>
              <a:t>ESGE guideline and expert </a:t>
            </a:r>
            <a:r>
              <a:rPr lang="en-US" dirty="0" smtClean="0"/>
              <a:t>consensus paper </a:t>
            </a:r>
            <a:r>
              <a:rPr lang="en-US" dirty="0"/>
              <a:t>of the ESC, advises in patients on aspirin or DAPT </a:t>
            </a:r>
            <a:r>
              <a:rPr lang="en-US" dirty="0" smtClean="0"/>
              <a:t>for secondary </a:t>
            </a:r>
            <a:r>
              <a:rPr lang="en-US" dirty="0"/>
              <a:t>prevention with upper gastrointestinal </a:t>
            </a:r>
            <a:r>
              <a:rPr lang="en-US" dirty="0" smtClean="0"/>
              <a:t>bleeding, to </a:t>
            </a:r>
            <a:r>
              <a:rPr lang="en-US" dirty="0">
                <a:solidFill>
                  <a:srgbClr val="FF0000"/>
                </a:solidFill>
              </a:rPr>
              <a:t>continue aspirin or DAPT if endoscopy shows no </a:t>
            </a:r>
            <a:r>
              <a:rPr lang="en-US" dirty="0" smtClean="0">
                <a:solidFill>
                  <a:srgbClr val="FF0000"/>
                </a:solidFill>
              </a:rPr>
              <a:t>active bleeding </a:t>
            </a:r>
          </a:p>
          <a:p>
            <a:r>
              <a:rPr lang="en-US" dirty="0" smtClean="0"/>
              <a:t>Consider </a:t>
            </a:r>
            <a:r>
              <a:rPr lang="en-US" dirty="0"/>
              <a:t>a </a:t>
            </a:r>
            <a:r>
              <a:rPr lang="en-US" dirty="0">
                <a:solidFill>
                  <a:srgbClr val="FF0000"/>
                </a:solidFill>
              </a:rPr>
              <a:t>three-day interruption of </a:t>
            </a:r>
            <a:r>
              <a:rPr lang="en-US" dirty="0" smtClean="0">
                <a:solidFill>
                  <a:srgbClr val="FF0000"/>
                </a:solidFill>
              </a:rPr>
              <a:t>aspirin </a:t>
            </a:r>
            <a:r>
              <a:rPr lang="en-US" dirty="0" smtClean="0"/>
              <a:t>in </a:t>
            </a:r>
            <a:r>
              <a:rPr lang="en-US" dirty="0"/>
              <a:t>patients with </a:t>
            </a:r>
            <a:r>
              <a:rPr lang="en-US" dirty="0">
                <a:solidFill>
                  <a:srgbClr val="FF0000"/>
                </a:solidFill>
              </a:rPr>
              <a:t>active bleeding </a:t>
            </a:r>
            <a:r>
              <a:rPr lang="en-US" dirty="0"/>
              <a:t>by endoscopy (</a:t>
            </a:r>
            <a:r>
              <a:rPr lang="en-US" dirty="0" smtClean="0"/>
              <a:t>strong recommendation</a:t>
            </a:r>
            <a:r>
              <a:rPr lang="en-US" dirty="0"/>
              <a:t>, moderate quality evidence), </a:t>
            </a:r>
            <a:r>
              <a:rPr lang="en-US" dirty="0">
                <a:solidFill>
                  <a:srgbClr val="FF0000"/>
                </a:solidFill>
              </a:rPr>
              <a:t>in case </a:t>
            </a:r>
            <a:r>
              <a:rPr lang="en-US" dirty="0" smtClean="0">
                <a:solidFill>
                  <a:srgbClr val="FF0000"/>
                </a:solidFill>
              </a:rPr>
              <a:t>of DAPT</a:t>
            </a:r>
            <a:r>
              <a:rPr lang="en-US" dirty="0">
                <a:solidFill>
                  <a:srgbClr val="FF0000"/>
                </a:solidFill>
              </a:rPr>
              <a:t>, continue the P2Y12 inhibitor and interrupt </a:t>
            </a:r>
            <a:r>
              <a:rPr lang="en-US" dirty="0" smtClean="0">
                <a:solidFill>
                  <a:srgbClr val="FF0000"/>
                </a:solidFill>
              </a:rPr>
              <a:t>aspirin for </a:t>
            </a:r>
            <a:r>
              <a:rPr lang="en-US" dirty="0">
                <a:solidFill>
                  <a:srgbClr val="FF0000"/>
                </a:solidFill>
              </a:rPr>
              <a:t>three </a:t>
            </a:r>
            <a:r>
              <a:rPr lang="en-US" dirty="0" smtClean="0">
                <a:solidFill>
                  <a:srgbClr val="FF0000"/>
                </a:solidFill>
              </a:rPr>
              <a:t>days</a:t>
            </a:r>
          </a:p>
        </p:txBody>
      </p:sp>
    </p:spTree>
    <p:extLst>
      <p:ext uri="{BB962C8B-B14F-4D97-AF65-F5344CB8AC3E}">
        <p14:creationId xmlns:p14="http://schemas.microsoft.com/office/powerpoint/2010/main" val="4159353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normAutofit/>
          </a:bodyPr>
          <a:lstStyle/>
          <a:p>
            <a:pPr lvl="0" defTabSz="685800">
              <a:defRPr/>
            </a:pPr>
            <a:r>
              <a:rPr lang="fr-FR" sz="2400" dirty="0" err="1" smtClean="0">
                <a:solidFill>
                  <a:srgbClr val="444492">
                    <a:lumMod val="75000"/>
                  </a:srgbClr>
                </a:solidFill>
                <a:latin typeface="Calibri" panose="020F0502020204030204" pitchFamily="34" charset="0"/>
                <a:cs typeface="Calibri" panose="020F0502020204030204" pitchFamily="34" charset="0"/>
              </a:rPr>
              <a:t>Ischemic</a:t>
            </a:r>
            <a:r>
              <a:rPr lang="fr-FR" sz="2400" dirty="0" smtClean="0">
                <a:solidFill>
                  <a:srgbClr val="444492">
                    <a:lumMod val="75000"/>
                  </a:srgbClr>
                </a:solidFill>
                <a:latin typeface="Calibri" panose="020F0502020204030204" pitchFamily="34" charset="0"/>
                <a:cs typeface="Calibri" panose="020F0502020204030204" pitchFamily="34" charset="0"/>
              </a:rPr>
              <a:t>/</a:t>
            </a:r>
            <a:r>
              <a:rPr lang="fr-FR" sz="2400" dirty="0" err="1" smtClean="0">
                <a:solidFill>
                  <a:srgbClr val="444492">
                    <a:lumMod val="75000"/>
                  </a:srgbClr>
                </a:solidFill>
                <a:latin typeface="Calibri" panose="020F0502020204030204" pitchFamily="34" charset="0"/>
                <a:cs typeface="Calibri" panose="020F0502020204030204" pitchFamily="34" charset="0"/>
              </a:rPr>
              <a:t>Bleeding</a:t>
            </a:r>
            <a:r>
              <a:rPr lang="fr-FR" sz="2400" dirty="0" smtClean="0">
                <a:solidFill>
                  <a:srgbClr val="444492">
                    <a:lumMod val="75000"/>
                  </a:srgbClr>
                </a:solidFill>
                <a:latin typeface="Calibri" panose="020F0502020204030204" pitchFamily="34" charset="0"/>
                <a:cs typeface="Calibri" panose="020F0502020204030204" pitchFamily="34" charset="0"/>
              </a:rPr>
              <a:t> </a:t>
            </a:r>
            <a:r>
              <a:rPr lang="fr-FR" sz="2400" dirty="0" err="1" smtClean="0">
                <a:solidFill>
                  <a:srgbClr val="444492">
                    <a:lumMod val="75000"/>
                  </a:srgbClr>
                </a:solidFill>
                <a:latin typeface="Calibri" panose="020F0502020204030204" pitchFamily="34" charset="0"/>
                <a:cs typeface="Calibri" panose="020F0502020204030204" pitchFamily="34" charset="0"/>
              </a:rPr>
              <a:t>Risks</a:t>
            </a:r>
            <a:r>
              <a:rPr lang="fr-FR" sz="2400" dirty="0" smtClean="0">
                <a:solidFill>
                  <a:srgbClr val="444492">
                    <a:lumMod val="75000"/>
                  </a:srgbClr>
                </a:solidFill>
                <a:latin typeface="Calibri" panose="020F0502020204030204" pitchFamily="34" charset="0"/>
                <a:cs typeface="Calibri" panose="020F0502020204030204" pitchFamily="34" charset="0"/>
              </a:rPr>
              <a:t> Evolution </a:t>
            </a:r>
            <a:r>
              <a:rPr lang="fr-FR" sz="2400" dirty="0" err="1" smtClean="0">
                <a:solidFill>
                  <a:srgbClr val="444492">
                    <a:lumMod val="75000"/>
                  </a:srgbClr>
                </a:solidFill>
                <a:latin typeface="Calibri" panose="020F0502020204030204" pitchFamily="34" charset="0"/>
                <a:cs typeface="Calibri" panose="020F0502020204030204" pitchFamily="34" charset="0"/>
              </a:rPr>
              <a:t>After</a:t>
            </a:r>
            <a:r>
              <a:rPr lang="fr-FR" sz="2400" dirty="0" smtClean="0">
                <a:solidFill>
                  <a:srgbClr val="444492">
                    <a:lumMod val="75000"/>
                  </a:srgbClr>
                </a:solidFill>
                <a:latin typeface="Calibri" panose="020F0502020204030204" pitchFamily="34" charset="0"/>
                <a:cs typeface="Calibri" panose="020F0502020204030204" pitchFamily="34" charset="0"/>
              </a:rPr>
              <a:t> </a:t>
            </a:r>
            <a:r>
              <a:rPr lang="fr-FR" sz="2400" dirty="0">
                <a:solidFill>
                  <a:srgbClr val="444492">
                    <a:lumMod val="75000"/>
                  </a:srgbClr>
                </a:solidFill>
                <a:latin typeface="Calibri" panose="020F0502020204030204" pitchFamily="34" charset="0"/>
                <a:cs typeface="Calibri" panose="020F0502020204030204" pitchFamily="34" charset="0"/>
              </a:rPr>
              <a:t>ACS</a:t>
            </a:r>
            <a:br>
              <a:rPr lang="fr-FR" sz="2400" dirty="0">
                <a:solidFill>
                  <a:srgbClr val="444492">
                    <a:lumMod val="75000"/>
                  </a:srgbClr>
                </a:solidFill>
                <a:latin typeface="Calibri" panose="020F0502020204030204" pitchFamily="34" charset="0"/>
                <a:cs typeface="Calibri" panose="020F0502020204030204" pitchFamily="34" charset="0"/>
              </a:rPr>
            </a:br>
            <a:endParaRPr lang="fr-FR" sz="2400" b="1" dirty="0">
              <a:solidFill>
                <a:schemeClr val="tx1">
                  <a:lumMod val="75000"/>
                </a:schemeClr>
              </a:solidFill>
            </a:endParaRPr>
          </a:p>
        </p:txBody>
      </p:sp>
      <p:sp>
        <p:nvSpPr>
          <p:cNvPr id="4" name="Titre 1"/>
          <p:cNvSpPr txBox="1">
            <a:spLocks/>
          </p:cNvSpPr>
          <p:nvPr/>
        </p:nvSpPr>
        <p:spPr>
          <a:xfrm>
            <a:off x="3077056" y="1386769"/>
            <a:ext cx="5988196" cy="751286"/>
          </a:xfrm>
          <a:prstGeom prst="rect">
            <a:avLst/>
          </a:prstGeom>
          <a:noFill/>
        </p:spPr>
        <p:txBody>
          <a:bodyPr lIns="68574" tIns="34289" rIns="68574" bIns="34289"/>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fr-FR" sz="2400" b="0" i="0" u="none" strike="noStrike" kern="1200" cap="none" spc="0" normalizeH="0" baseline="0" noProof="0" dirty="0">
              <a:ln>
                <a:noFill/>
              </a:ln>
              <a:solidFill>
                <a:srgbClr val="444492">
                  <a:lumMod val="75000"/>
                </a:srgbClr>
              </a:solidFill>
              <a:effectLst/>
              <a:uLnTx/>
              <a:uFillTx/>
              <a:latin typeface="Calibri" panose="020F0502020204030204" pitchFamily="34" charset="0"/>
              <a:ea typeface="+mj-ea"/>
              <a:cs typeface="Calibri" panose="020F0502020204030204" pitchFamily="34" charset="0"/>
            </a:endParaRPr>
          </a:p>
        </p:txBody>
      </p:sp>
      <p:pic>
        <p:nvPicPr>
          <p:cNvPr id="5" name="Picture 5" descr="https://encrypted-tbn1.gstatic.com/images?q=tbn:ANd9GcSsG1w0xUT6G_U0necyloXabO-mMXX1QV2OKC8zqAK1S4h-Hna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02305" y="4545656"/>
            <a:ext cx="404664" cy="349967"/>
          </a:xfrm>
          <a:prstGeom prst="rect">
            <a:avLst/>
          </a:prstGeom>
          <a:noFill/>
        </p:spPr>
      </p:pic>
      <p:cxnSp>
        <p:nvCxnSpPr>
          <p:cNvPr id="6" name="Connecteur droit avec flèche 5"/>
          <p:cNvCxnSpPr/>
          <p:nvPr/>
        </p:nvCxnSpPr>
        <p:spPr>
          <a:xfrm flipV="1">
            <a:off x="3163056" y="4207044"/>
            <a:ext cx="1" cy="2835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2565149" y="4937106"/>
            <a:ext cx="2632086" cy="242372"/>
          </a:xfrm>
          <a:prstGeom prst="rect">
            <a:avLst/>
          </a:prstGeom>
          <a:noFill/>
        </p:spPr>
        <p:txBody>
          <a:bodyPr wrap="square" lIns="68574" tIns="34289" rIns="68574" bIns="34289" rtlCol="0">
            <a:spAutoFit/>
          </a:bodyPr>
          <a:lstStyle/>
          <a:p>
            <a:pPr marL="0" marR="0" lvl="0" indent="0" algn="ctr" defTabSz="342866" rtl="0" eaLnBrk="1" fontAlgn="auto" latinLnBrk="0" hangingPunct="1">
              <a:lnSpc>
                <a:spcPct val="100000"/>
              </a:lnSpc>
              <a:spcBef>
                <a:spcPts val="0"/>
              </a:spcBef>
              <a:spcAft>
                <a:spcPts val="0"/>
              </a:spcAft>
              <a:buClrTx/>
              <a:buSzTx/>
              <a:buFontTx/>
              <a:buNone/>
              <a:tabLst/>
              <a:defRPr/>
            </a:pPr>
            <a:r>
              <a:rPr kumimoji="0" lang="fr-FR" sz="1125"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Thrombotic risk &gt; Bleeding risk</a:t>
            </a:r>
          </a:p>
        </p:txBody>
      </p:sp>
      <p:grpSp>
        <p:nvGrpSpPr>
          <p:cNvPr id="8" name="Groupe 40"/>
          <p:cNvGrpSpPr/>
          <p:nvPr/>
        </p:nvGrpSpPr>
        <p:grpSpPr>
          <a:xfrm>
            <a:off x="4873520" y="4207034"/>
            <a:ext cx="972108" cy="647419"/>
            <a:chOff x="3137116" y="4293096"/>
            <a:chExt cx="1296144" cy="1150964"/>
          </a:xfrm>
        </p:grpSpPr>
        <p:sp>
          <p:nvSpPr>
            <p:cNvPr id="9" name="ZoneTexte 8"/>
            <p:cNvSpPr txBox="1"/>
            <p:nvPr/>
          </p:nvSpPr>
          <p:spPr>
            <a:xfrm>
              <a:off x="3137116" y="5013174"/>
              <a:ext cx="1296144" cy="430886"/>
            </a:xfrm>
            <a:prstGeom prst="rect">
              <a:avLst/>
            </a:prstGeom>
            <a:noFill/>
          </p:spPr>
          <p:txBody>
            <a:bodyPr wrap="square" rtlCol="0">
              <a:spAutoFit/>
            </a:bodyPr>
            <a:lstStyle/>
            <a:p>
              <a:pPr marL="0" marR="0" lvl="0" indent="0" algn="l" defTabSz="342866" rtl="0" eaLnBrk="1" fontAlgn="auto" latinLnBrk="0" hangingPunct="1">
                <a:lnSpc>
                  <a:spcPct val="100000"/>
                </a:lnSpc>
                <a:spcBef>
                  <a:spcPts val="0"/>
                </a:spcBef>
                <a:spcAft>
                  <a:spcPts val="0"/>
                </a:spcAft>
                <a:buClrTx/>
                <a:buSzTx/>
                <a:buFontTx/>
                <a:buNone/>
                <a:tabLst/>
                <a:defRPr/>
              </a:pPr>
              <a:r>
                <a:rPr kumimoji="0" lang="fr-FR" sz="975"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M1</a:t>
              </a:r>
            </a:p>
          </p:txBody>
        </p:sp>
        <p:cxnSp>
          <p:nvCxnSpPr>
            <p:cNvPr id="10" name="Connecteur droit avec flèche 9"/>
            <p:cNvCxnSpPr/>
            <p:nvPr/>
          </p:nvCxnSpPr>
          <p:spPr>
            <a:xfrm flipV="1">
              <a:off x="3275856" y="4293096"/>
              <a:ext cx="1" cy="5040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1" name="Connecteur droit avec flèche 10"/>
          <p:cNvCxnSpPr/>
          <p:nvPr/>
        </p:nvCxnSpPr>
        <p:spPr>
          <a:xfrm flipV="1">
            <a:off x="9082043" y="4207044"/>
            <a:ext cx="1" cy="2835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2763329" y="4490569"/>
            <a:ext cx="6426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e 38"/>
          <p:cNvGrpSpPr/>
          <p:nvPr/>
        </p:nvGrpSpPr>
        <p:grpSpPr>
          <a:xfrm>
            <a:off x="3087369" y="2849460"/>
            <a:ext cx="6356350" cy="1464469"/>
            <a:chOff x="755576" y="1879600"/>
            <a:chExt cx="8475133" cy="2603500"/>
          </a:xfrm>
        </p:grpSpPr>
        <p:pic>
          <p:nvPicPr>
            <p:cNvPr id="14" name="Picture 4" descr="C:\Documents and Settings\Guillaume\Mes documents\Mes images\Clot7_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56184" y="2799064"/>
              <a:ext cx="827584" cy="701944"/>
            </a:xfrm>
            <a:prstGeom prst="rect">
              <a:avLst/>
            </a:prstGeom>
            <a:ln>
              <a:noFill/>
            </a:ln>
            <a:effectLst>
              <a:softEdge rad="112500"/>
            </a:effectLst>
          </p:spPr>
        </p:pic>
        <p:sp>
          <p:nvSpPr>
            <p:cNvPr id="15" name="ZoneTexte 14"/>
            <p:cNvSpPr txBox="1"/>
            <p:nvPr/>
          </p:nvSpPr>
          <p:spPr>
            <a:xfrm>
              <a:off x="2123728" y="3419708"/>
              <a:ext cx="2520280" cy="430887"/>
            </a:xfrm>
            <a:prstGeom prst="rect">
              <a:avLst/>
            </a:prstGeom>
            <a:noFill/>
          </p:spPr>
          <p:txBody>
            <a:bodyPr wrap="square" rtlCol="0">
              <a:spAutoFit/>
            </a:bodyPr>
            <a:lstStyle/>
            <a:p>
              <a:pPr marL="0" marR="0" lvl="0" indent="0" algn="l" defTabSz="342866" rtl="0" eaLnBrk="1" fontAlgn="auto" latinLnBrk="0" hangingPunct="1">
                <a:lnSpc>
                  <a:spcPct val="100000"/>
                </a:lnSpc>
                <a:spcBef>
                  <a:spcPts val="0"/>
                </a:spcBef>
                <a:spcAft>
                  <a:spcPts val="0"/>
                </a:spcAft>
                <a:buClrTx/>
                <a:buSzTx/>
                <a:buFontTx/>
                <a:buNone/>
                <a:tabLst/>
                <a:defRPr/>
              </a:pPr>
              <a:r>
                <a:rPr kumimoji="0" lang="fr-FR" sz="975"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Thrombosis</a:t>
              </a:r>
            </a:p>
          </p:txBody>
        </p:sp>
        <p:sp>
          <p:nvSpPr>
            <p:cNvPr id="16" name="Forme libre 15"/>
            <p:cNvSpPr/>
            <p:nvPr/>
          </p:nvSpPr>
          <p:spPr>
            <a:xfrm>
              <a:off x="755576" y="1879600"/>
              <a:ext cx="8475133" cy="2603500"/>
            </a:xfrm>
            <a:custGeom>
              <a:avLst/>
              <a:gdLst>
                <a:gd name="connsiteX0" fmla="*/ 0 w 8475133"/>
                <a:gd name="connsiteY0" fmla="*/ 0 h 2603500"/>
                <a:gd name="connsiteX1" fmla="*/ 774700 w 8475133"/>
                <a:gd name="connsiteY1" fmla="*/ 1384300 h 2603500"/>
                <a:gd name="connsiteX2" fmla="*/ 1930400 w 8475133"/>
                <a:gd name="connsiteY2" fmla="*/ 2133600 h 2603500"/>
                <a:gd name="connsiteX3" fmla="*/ 3022600 w 8475133"/>
                <a:gd name="connsiteY3" fmla="*/ 2514600 h 2603500"/>
                <a:gd name="connsiteX4" fmla="*/ 4737100 w 8475133"/>
                <a:gd name="connsiteY4" fmla="*/ 2603500 h 2603500"/>
                <a:gd name="connsiteX5" fmla="*/ 7950200 w 8475133"/>
                <a:gd name="connsiteY5" fmla="*/ 2552700 h 2603500"/>
                <a:gd name="connsiteX6" fmla="*/ 7886700 w 8475133"/>
                <a:gd name="connsiteY6" fmla="*/ 2552700 h 260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5133" h="2603500">
                  <a:moveTo>
                    <a:pt x="0" y="0"/>
                  </a:moveTo>
                  <a:cubicBezTo>
                    <a:pt x="226483" y="514350"/>
                    <a:pt x="452967" y="1028700"/>
                    <a:pt x="774700" y="1384300"/>
                  </a:cubicBezTo>
                  <a:cubicBezTo>
                    <a:pt x="1096433" y="1739900"/>
                    <a:pt x="1555750" y="1945217"/>
                    <a:pt x="1930400" y="2133600"/>
                  </a:cubicBezTo>
                  <a:cubicBezTo>
                    <a:pt x="2305050" y="2321983"/>
                    <a:pt x="2554817" y="2436283"/>
                    <a:pt x="3022600" y="2514600"/>
                  </a:cubicBezTo>
                  <a:cubicBezTo>
                    <a:pt x="3490383" y="2592917"/>
                    <a:pt x="4737100" y="2603500"/>
                    <a:pt x="4737100" y="2603500"/>
                  </a:cubicBezTo>
                  <a:lnTo>
                    <a:pt x="7950200" y="2552700"/>
                  </a:lnTo>
                  <a:cubicBezTo>
                    <a:pt x="8475133" y="2544233"/>
                    <a:pt x="8180916" y="2548466"/>
                    <a:pt x="7886700" y="2552700"/>
                  </a:cubicBezTo>
                </a:path>
              </a:pathLst>
            </a:cu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342866" rtl="0" eaLnBrk="1" fontAlgn="auto" latinLnBrk="0" hangingPunct="1">
                <a:lnSpc>
                  <a:spcPct val="100000"/>
                </a:lnSpc>
                <a:spcBef>
                  <a:spcPts val="0"/>
                </a:spcBef>
                <a:spcAft>
                  <a:spcPts val="0"/>
                </a:spcAft>
                <a:buClrTx/>
                <a:buSzTx/>
                <a:buFontTx/>
                <a:buNone/>
                <a:tabLst/>
                <a:defRPr/>
              </a:pPr>
              <a:endParaRPr kumimoji="0" lang="fr-FR" sz="975"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17" name="Groupe 39"/>
          <p:cNvGrpSpPr/>
          <p:nvPr/>
        </p:nvGrpSpPr>
        <p:grpSpPr>
          <a:xfrm>
            <a:off x="3168384" y="3053515"/>
            <a:ext cx="6067425" cy="1135880"/>
            <a:chOff x="863600" y="2946400"/>
            <a:chExt cx="8089900" cy="1291167"/>
          </a:xfrm>
        </p:grpSpPr>
        <p:pic>
          <p:nvPicPr>
            <p:cNvPr id="1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20272" y="3350548"/>
              <a:ext cx="1224136" cy="798531"/>
            </a:xfrm>
            <a:prstGeom prst="rect">
              <a:avLst/>
            </a:prstGeom>
            <a:noFill/>
            <a:ln w="9525">
              <a:noFill/>
              <a:miter lim="800000"/>
              <a:headEnd/>
              <a:tailEnd/>
            </a:ln>
            <a:effectLst/>
          </p:spPr>
        </p:pic>
        <p:sp>
          <p:nvSpPr>
            <p:cNvPr id="19" name="ZoneTexte 18"/>
            <p:cNvSpPr txBox="1"/>
            <p:nvPr/>
          </p:nvSpPr>
          <p:spPr>
            <a:xfrm>
              <a:off x="5292080" y="3532944"/>
              <a:ext cx="2160240" cy="301748"/>
            </a:xfrm>
            <a:prstGeom prst="rect">
              <a:avLst/>
            </a:prstGeom>
            <a:noFill/>
          </p:spPr>
          <p:txBody>
            <a:bodyPr wrap="square" rtlCol="0">
              <a:spAutoFit/>
            </a:bodyPr>
            <a:lstStyle/>
            <a:p>
              <a:pPr marL="0" marR="0" lvl="0" indent="0" algn="ctr" defTabSz="342866" rtl="0" eaLnBrk="1" fontAlgn="auto" latinLnBrk="0" hangingPunct="1">
                <a:lnSpc>
                  <a:spcPct val="100000"/>
                </a:lnSpc>
                <a:spcBef>
                  <a:spcPts val="0"/>
                </a:spcBef>
                <a:spcAft>
                  <a:spcPts val="0"/>
                </a:spcAft>
                <a:buClrTx/>
                <a:buSzTx/>
                <a:buFontTx/>
                <a:buNone/>
                <a:tabLst/>
                <a:defRPr/>
              </a:pPr>
              <a:r>
                <a:rPr kumimoji="0" lang="fr-FR" sz="1125"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Bleeding</a:t>
              </a:r>
            </a:p>
          </p:txBody>
        </p:sp>
        <p:sp>
          <p:nvSpPr>
            <p:cNvPr id="20" name="Forme libre 19"/>
            <p:cNvSpPr/>
            <p:nvPr/>
          </p:nvSpPr>
          <p:spPr>
            <a:xfrm>
              <a:off x="863600" y="2946400"/>
              <a:ext cx="8089900" cy="1291167"/>
            </a:xfrm>
            <a:custGeom>
              <a:avLst/>
              <a:gdLst>
                <a:gd name="connsiteX0" fmla="*/ 0 w 8089900"/>
                <a:gd name="connsiteY0" fmla="*/ 0 h 1291167"/>
                <a:gd name="connsiteX1" fmla="*/ 419100 w 8089900"/>
                <a:gd name="connsiteY1" fmla="*/ 673100 h 1291167"/>
                <a:gd name="connsiteX2" fmla="*/ 1371600 w 8089900"/>
                <a:gd name="connsiteY2" fmla="*/ 1193800 h 1291167"/>
                <a:gd name="connsiteX3" fmla="*/ 3238500 w 8089900"/>
                <a:gd name="connsiteY3" fmla="*/ 1257300 h 1291167"/>
                <a:gd name="connsiteX4" fmla="*/ 8089900 w 8089900"/>
                <a:gd name="connsiteY4" fmla="*/ 1219200 h 1291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9900" h="1291167">
                  <a:moveTo>
                    <a:pt x="0" y="0"/>
                  </a:moveTo>
                  <a:cubicBezTo>
                    <a:pt x="95250" y="237066"/>
                    <a:pt x="190500" y="474133"/>
                    <a:pt x="419100" y="673100"/>
                  </a:cubicBezTo>
                  <a:cubicBezTo>
                    <a:pt x="647700" y="872067"/>
                    <a:pt x="901700" y="1096433"/>
                    <a:pt x="1371600" y="1193800"/>
                  </a:cubicBezTo>
                  <a:cubicBezTo>
                    <a:pt x="1841500" y="1291167"/>
                    <a:pt x="3238500" y="1257300"/>
                    <a:pt x="3238500" y="1257300"/>
                  </a:cubicBezTo>
                  <a:lnTo>
                    <a:pt x="8089900" y="1219200"/>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342866" rtl="0" eaLnBrk="1" fontAlgn="auto" latinLnBrk="0" hangingPunct="1">
                <a:lnSpc>
                  <a:spcPct val="100000"/>
                </a:lnSpc>
                <a:spcBef>
                  <a:spcPts val="0"/>
                </a:spcBef>
                <a:spcAft>
                  <a:spcPts val="0"/>
                </a:spcAft>
                <a:buClrTx/>
                <a:buSzTx/>
                <a:buFontTx/>
                <a:buNone/>
                <a:tabLst/>
                <a:defRPr/>
              </a:pPr>
              <a:endParaRPr kumimoji="0" lang="fr-FR" sz="975"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21" name="Forme libre 20"/>
          <p:cNvSpPr/>
          <p:nvPr/>
        </p:nvSpPr>
        <p:spPr>
          <a:xfrm>
            <a:off x="3077056" y="2881957"/>
            <a:ext cx="1663100" cy="1278731"/>
          </a:xfrm>
          <a:custGeom>
            <a:avLst/>
            <a:gdLst>
              <a:gd name="connsiteX0" fmla="*/ 0 w 2209800"/>
              <a:gd name="connsiteY0" fmla="*/ 63500 h 2286000"/>
              <a:gd name="connsiteX1" fmla="*/ 152400 w 2209800"/>
              <a:gd name="connsiteY1" fmla="*/ 1016000 h 2286000"/>
              <a:gd name="connsiteX2" fmla="*/ 469900 w 2209800"/>
              <a:gd name="connsiteY2" fmla="*/ 1587500 h 2286000"/>
              <a:gd name="connsiteX3" fmla="*/ 952500 w 2209800"/>
              <a:gd name="connsiteY3" fmla="*/ 1993900 h 2286000"/>
              <a:gd name="connsiteX4" fmla="*/ 1498600 w 2209800"/>
              <a:gd name="connsiteY4" fmla="*/ 2222500 h 2286000"/>
              <a:gd name="connsiteX5" fmla="*/ 2019300 w 2209800"/>
              <a:gd name="connsiteY5" fmla="*/ 2273300 h 2286000"/>
              <a:gd name="connsiteX6" fmla="*/ 2209800 w 2209800"/>
              <a:gd name="connsiteY6" fmla="*/ 2286000 h 2286000"/>
              <a:gd name="connsiteX7" fmla="*/ 1473200 w 2209800"/>
              <a:gd name="connsiteY7" fmla="*/ 1917700 h 2286000"/>
              <a:gd name="connsiteX8" fmla="*/ 1003300 w 2209800"/>
              <a:gd name="connsiteY8" fmla="*/ 1638300 h 2286000"/>
              <a:gd name="connsiteX9" fmla="*/ 825500 w 2209800"/>
              <a:gd name="connsiteY9" fmla="*/ 1435100 h 2286000"/>
              <a:gd name="connsiteX10" fmla="*/ 571500 w 2209800"/>
              <a:gd name="connsiteY10" fmla="*/ 1155700 h 2286000"/>
              <a:gd name="connsiteX11" fmla="*/ 406400 w 2209800"/>
              <a:gd name="connsiteY11" fmla="*/ 825500 h 2286000"/>
              <a:gd name="connsiteX12" fmla="*/ 25400 w 2209800"/>
              <a:gd name="connsiteY12" fmla="*/ 0 h 2286000"/>
              <a:gd name="connsiteX0" fmla="*/ 0 w 2209800"/>
              <a:gd name="connsiteY0" fmla="*/ 63500 h 2286000"/>
              <a:gd name="connsiteX1" fmla="*/ 152400 w 2209800"/>
              <a:gd name="connsiteY1" fmla="*/ 1016000 h 2286000"/>
              <a:gd name="connsiteX2" fmla="*/ 469900 w 2209800"/>
              <a:gd name="connsiteY2" fmla="*/ 1587500 h 2286000"/>
              <a:gd name="connsiteX3" fmla="*/ 952500 w 2209800"/>
              <a:gd name="connsiteY3" fmla="*/ 1993900 h 2286000"/>
              <a:gd name="connsiteX4" fmla="*/ 1498600 w 2209800"/>
              <a:gd name="connsiteY4" fmla="*/ 2222500 h 2286000"/>
              <a:gd name="connsiteX5" fmla="*/ 2019300 w 2209800"/>
              <a:gd name="connsiteY5" fmla="*/ 2273300 h 2286000"/>
              <a:gd name="connsiteX6" fmla="*/ 2209800 w 2209800"/>
              <a:gd name="connsiteY6" fmla="*/ 2286000 h 2286000"/>
              <a:gd name="connsiteX7" fmla="*/ 1473200 w 2209800"/>
              <a:gd name="connsiteY7" fmla="*/ 1917700 h 2286000"/>
              <a:gd name="connsiteX8" fmla="*/ 1113163 w 2209800"/>
              <a:gd name="connsiteY8" fmla="*/ 1615246 h 2286000"/>
              <a:gd name="connsiteX9" fmla="*/ 825500 w 2209800"/>
              <a:gd name="connsiteY9" fmla="*/ 1435100 h 2286000"/>
              <a:gd name="connsiteX10" fmla="*/ 571500 w 2209800"/>
              <a:gd name="connsiteY10" fmla="*/ 1155700 h 2286000"/>
              <a:gd name="connsiteX11" fmla="*/ 406400 w 2209800"/>
              <a:gd name="connsiteY11" fmla="*/ 825500 h 2286000"/>
              <a:gd name="connsiteX12" fmla="*/ 25400 w 2209800"/>
              <a:gd name="connsiteY12" fmla="*/ 0 h 2286000"/>
              <a:gd name="connsiteX0" fmla="*/ 0 w 2209800"/>
              <a:gd name="connsiteY0" fmla="*/ 63500 h 2286000"/>
              <a:gd name="connsiteX1" fmla="*/ 152400 w 2209800"/>
              <a:gd name="connsiteY1" fmla="*/ 1016000 h 2286000"/>
              <a:gd name="connsiteX2" fmla="*/ 469900 w 2209800"/>
              <a:gd name="connsiteY2" fmla="*/ 1587500 h 2286000"/>
              <a:gd name="connsiteX3" fmla="*/ 952500 w 2209800"/>
              <a:gd name="connsiteY3" fmla="*/ 1993900 h 2286000"/>
              <a:gd name="connsiteX4" fmla="*/ 1498600 w 2209800"/>
              <a:gd name="connsiteY4" fmla="*/ 2222500 h 2286000"/>
              <a:gd name="connsiteX5" fmla="*/ 2019300 w 2209800"/>
              <a:gd name="connsiteY5" fmla="*/ 2273300 h 2286000"/>
              <a:gd name="connsiteX6" fmla="*/ 2209800 w 2209800"/>
              <a:gd name="connsiteY6" fmla="*/ 2286000 h 2286000"/>
              <a:gd name="connsiteX7" fmla="*/ 1635472 w 2209800"/>
              <a:gd name="connsiteY7" fmla="*/ 2015356 h 2286000"/>
              <a:gd name="connsiteX8" fmla="*/ 1113163 w 2209800"/>
              <a:gd name="connsiteY8" fmla="*/ 1615246 h 2286000"/>
              <a:gd name="connsiteX9" fmla="*/ 825500 w 2209800"/>
              <a:gd name="connsiteY9" fmla="*/ 1435100 h 2286000"/>
              <a:gd name="connsiteX10" fmla="*/ 571500 w 2209800"/>
              <a:gd name="connsiteY10" fmla="*/ 1155700 h 2286000"/>
              <a:gd name="connsiteX11" fmla="*/ 406400 w 2209800"/>
              <a:gd name="connsiteY11" fmla="*/ 825500 h 2286000"/>
              <a:gd name="connsiteX12" fmla="*/ 25400 w 2209800"/>
              <a:gd name="connsiteY12" fmla="*/ 0 h 2286000"/>
              <a:gd name="connsiteX0" fmla="*/ 0 w 2209800"/>
              <a:gd name="connsiteY0" fmla="*/ 63500 h 2286000"/>
              <a:gd name="connsiteX1" fmla="*/ 152400 w 2209800"/>
              <a:gd name="connsiteY1" fmla="*/ 1016000 h 2286000"/>
              <a:gd name="connsiteX2" fmla="*/ 469900 w 2209800"/>
              <a:gd name="connsiteY2" fmla="*/ 1587500 h 2286000"/>
              <a:gd name="connsiteX3" fmla="*/ 952500 w 2209800"/>
              <a:gd name="connsiteY3" fmla="*/ 1993900 h 2286000"/>
              <a:gd name="connsiteX4" fmla="*/ 1498600 w 2209800"/>
              <a:gd name="connsiteY4" fmla="*/ 2222500 h 2286000"/>
              <a:gd name="connsiteX5" fmla="*/ 2019300 w 2209800"/>
              <a:gd name="connsiteY5" fmla="*/ 2273300 h 2286000"/>
              <a:gd name="connsiteX6" fmla="*/ 2209800 w 2209800"/>
              <a:gd name="connsiteY6" fmla="*/ 2286000 h 2286000"/>
              <a:gd name="connsiteX7" fmla="*/ 1635472 w 2209800"/>
              <a:gd name="connsiteY7" fmla="*/ 2015356 h 2286000"/>
              <a:gd name="connsiteX8" fmla="*/ 1113163 w 2209800"/>
              <a:gd name="connsiteY8" fmla="*/ 1615246 h 2286000"/>
              <a:gd name="connsiteX9" fmla="*/ 825500 w 2209800"/>
              <a:gd name="connsiteY9" fmla="*/ 1435100 h 2286000"/>
              <a:gd name="connsiteX10" fmla="*/ 571500 w 2209800"/>
              <a:gd name="connsiteY10" fmla="*/ 1155700 h 2286000"/>
              <a:gd name="connsiteX11" fmla="*/ 406400 w 2209800"/>
              <a:gd name="connsiteY11" fmla="*/ 825500 h 2286000"/>
              <a:gd name="connsiteX12" fmla="*/ 25400 w 2209800"/>
              <a:gd name="connsiteY12" fmla="*/ 0 h 2286000"/>
              <a:gd name="connsiteX0" fmla="*/ 0 w 2209800"/>
              <a:gd name="connsiteY0" fmla="*/ 63500 h 2286000"/>
              <a:gd name="connsiteX1" fmla="*/ 152400 w 2209800"/>
              <a:gd name="connsiteY1" fmla="*/ 1016000 h 2286000"/>
              <a:gd name="connsiteX2" fmla="*/ 469900 w 2209800"/>
              <a:gd name="connsiteY2" fmla="*/ 1587500 h 2286000"/>
              <a:gd name="connsiteX3" fmla="*/ 952500 w 2209800"/>
              <a:gd name="connsiteY3" fmla="*/ 1993900 h 2286000"/>
              <a:gd name="connsiteX4" fmla="*/ 1498600 w 2209800"/>
              <a:gd name="connsiteY4" fmla="*/ 2222500 h 2286000"/>
              <a:gd name="connsiteX5" fmla="*/ 2019300 w 2209800"/>
              <a:gd name="connsiteY5" fmla="*/ 2273300 h 2286000"/>
              <a:gd name="connsiteX6" fmla="*/ 2209800 w 2209800"/>
              <a:gd name="connsiteY6" fmla="*/ 2286000 h 2286000"/>
              <a:gd name="connsiteX7" fmla="*/ 1759868 w 2209800"/>
              <a:gd name="connsiteY7" fmla="*/ 2015356 h 2286000"/>
              <a:gd name="connsiteX8" fmla="*/ 1113163 w 2209800"/>
              <a:gd name="connsiteY8" fmla="*/ 1615246 h 2286000"/>
              <a:gd name="connsiteX9" fmla="*/ 825500 w 2209800"/>
              <a:gd name="connsiteY9" fmla="*/ 1435100 h 2286000"/>
              <a:gd name="connsiteX10" fmla="*/ 571500 w 2209800"/>
              <a:gd name="connsiteY10" fmla="*/ 1155700 h 2286000"/>
              <a:gd name="connsiteX11" fmla="*/ 406400 w 2209800"/>
              <a:gd name="connsiteY11" fmla="*/ 825500 h 2286000"/>
              <a:gd name="connsiteX12" fmla="*/ 25400 w 2209800"/>
              <a:gd name="connsiteY12" fmla="*/ 0 h 2286000"/>
              <a:gd name="connsiteX0" fmla="*/ 0 w 2217466"/>
              <a:gd name="connsiteY0" fmla="*/ 63500 h 2286000"/>
              <a:gd name="connsiteX1" fmla="*/ 152400 w 2217466"/>
              <a:gd name="connsiteY1" fmla="*/ 1016000 h 2286000"/>
              <a:gd name="connsiteX2" fmla="*/ 469900 w 2217466"/>
              <a:gd name="connsiteY2" fmla="*/ 1587500 h 2286000"/>
              <a:gd name="connsiteX3" fmla="*/ 952500 w 2217466"/>
              <a:gd name="connsiteY3" fmla="*/ 1993900 h 2286000"/>
              <a:gd name="connsiteX4" fmla="*/ 1498600 w 2217466"/>
              <a:gd name="connsiteY4" fmla="*/ 2222500 h 2286000"/>
              <a:gd name="connsiteX5" fmla="*/ 2019300 w 2217466"/>
              <a:gd name="connsiteY5" fmla="*/ 2273300 h 2286000"/>
              <a:gd name="connsiteX6" fmla="*/ 2209800 w 2217466"/>
              <a:gd name="connsiteY6" fmla="*/ 2286000 h 2286000"/>
              <a:gd name="connsiteX7" fmla="*/ 1759868 w 2217466"/>
              <a:gd name="connsiteY7" fmla="*/ 2015356 h 2286000"/>
              <a:gd name="connsiteX8" fmla="*/ 1113163 w 2217466"/>
              <a:gd name="connsiteY8" fmla="*/ 1615246 h 2286000"/>
              <a:gd name="connsiteX9" fmla="*/ 825500 w 2217466"/>
              <a:gd name="connsiteY9" fmla="*/ 1435100 h 2286000"/>
              <a:gd name="connsiteX10" fmla="*/ 571500 w 2217466"/>
              <a:gd name="connsiteY10" fmla="*/ 1155700 h 2286000"/>
              <a:gd name="connsiteX11" fmla="*/ 406400 w 2217466"/>
              <a:gd name="connsiteY11" fmla="*/ 825500 h 2286000"/>
              <a:gd name="connsiteX12" fmla="*/ 25400 w 2217466"/>
              <a:gd name="connsiteY12" fmla="*/ 0 h 2286000"/>
              <a:gd name="connsiteX0" fmla="*/ 0 w 2217466"/>
              <a:gd name="connsiteY0" fmla="*/ 63500 h 2273300"/>
              <a:gd name="connsiteX1" fmla="*/ 152400 w 2217466"/>
              <a:gd name="connsiteY1" fmla="*/ 1016000 h 2273300"/>
              <a:gd name="connsiteX2" fmla="*/ 469900 w 2217466"/>
              <a:gd name="connsiteY2" fmla="*/ 1587500 h 2273300"/>
              <a:gd name="connsiteX3" fmla="*/ 952500 w 2217466"/>
              <a:gd name="connsiteY3" fmla="*/ 1993900 h 2273300"/>
              <a:gd name="connsiteX4" fmla="*/ 1498600 w 2217466"/>
              <a:gd name="connsiteY4" fmla="*/ 2222500 h 2273300"/>
              <a:gd name="connsiteX5" fmla="*/ 2019300 w 2217466"/>
              <a:gd name="connsiteY5" fmla="*/ 2273300 h 2273300"/>
              <a:gd name="connsiteX6" fmla="*/ 2217466 w 2217466"/>
              <a:gd name="connsiteY6" fmla="*/ 2231379 h 2273300"/>
              <a:gd name="connsiteX7" fmla="*/ 1759868 w 2217466"/>
              <a:gd name="connsiteY7" fmla="*/ 2015356 h 2273300"/>
              <a:gd name="connsiteX8" fmla="*/ 1113163 w 2217466"/>
              <a:gd name="connsiteY8" fmla="*/ 1615246 h 2273300"/>
              <a:gd name="connsiteX9" fmla="*/ 825500 w 2217466"/>
              <a:gd name="connsiteY9" fmla="*/ 1435100 h 2273300"/>
              <a:gd name="connsiteX10" fmla="*/ 571500 w 2217466"/>
              <a:gd name="connsiteY10" fmla="*/ 1155700 h 2273300"/>
              <a:gd name="connsiteX11" fmla="*/ 406400 w 2217466"/>
              <a:gd name="connsiteY11" fmla="*/ 825500 h 2273300"/>
              <a:gd name="connsiteX12" fmla="*/ 25400 w 2217466"/>
              <a:gd name="connsiteY12" fmla="*/ 0 h 2273300"/>
              <a:gd name="connsiteX0" fmla="*/ 0 w 2217466"/>
              <a:gd name="connsiteY0" fmla="*/ 63500 h 2273300"/>
              <a:gd name="connsiteX1" fmla="*/ 152400 w 2217466"/>
              <a:gd name="connsiteY1" fmla="*/ 1016000 h 2273300"/>
              <a:gd name="connsiteX2" fmla="*/ 469900 w 2217466"/>
              <a:gd name="connsiteY2" fmla="*/ 1587500 h 2273300"/>
              <a:gd name="connsiteX3" fmla="*/ 952500 w 2217466"/>
              <a:gd name="connsiteY3" fmla="*/ 1993900 h 2273300"/>
              <a:gd name="connsiteX4" fmla="*/ 1498600 w 2217466"/>
              <a:gd name="connsiteY4" fmla="*/ 2222500 h 2273300"/>
              <a:gd name="connsiteX5" fmla="*/ 2019300 w 2217466"/>
              <a:gd name="connsiteY5" fmla="*/ 2273300 h 2273300"/>
              <a:gd name="connsiteX6" fmla="*/ 2217466 w 2217466"/>
              <a:gd name="connsiteY6" fmla="*/ 2231379 h 2273300"/>
              <a:gd name="connsiteX7" fmla="*/ 1759868 w 2217466"/>
              <a:gd name="connsiteY7" fmla="*/ 2015356 h 2273300"/>
              <a:gd name="connsiteX8" fmla="*/ 1113163 w 2217466"/>
              <a:gd name="connsiteY8" fmla="*/ 1615246 h 2273300"/>
              <a:gd name="connsiteX9" fmla="*/ 825500 w 2217466"/>
              <a:gd name="connsiteY9" fmla="*/ 1435100 h 2273300"/>
              <a:gd name="connsiteX10" fmla="*/ 598394 w 2217466"/>
              <a:gd name="connsiteY10" fmla="*/ 1028700 h 2273300"/>
              <a:gd name="connsiteX11" fmla="*/ 406400 w 2217466"/>
              <a:gd name="connsiteY11" fmla="*/ 825500 h 2273300"/>
              <a:gd name="connsiteX12" fmla="*/ 25400 w 2217466"/>
              <a:gd name="connsiteY12" fmla="*/ 0 h 2273300"/>
              <a:gd name="connsiteX0" fmla="*/ 0 w 2217466"/>
              <a:gd name="connsiteY0" fmla="*/ 63500 h 2273300"/>
              <a:gd name="connsiteX1" fmla="*/ 152400 w 2217466"/>
              <a:gd name="connsiteY1" fmla="*/ 1016000 h 2273300"/>
              <a:gd name="connsiteX2" fmla="*/ 469900 w 2217466"/>
              <a:gd name="connsiteY2" fmla="*/ 1587500 h 2273300"/>
              <a:gd name="connsiteX3" fmla="*/ 952500 w 2217466"/>
              <a:gd name="connsiteY3" fmla="*/ 1993900 h 2273300"/>
              <a:gd name="connsiteX4" fmla="*/ 1498600 w 2217466"/>
              <a:gd name="connsiteY4" fmla="*/ 2222500 h 2273300"/>
              <a:gd name="connsiteX5" fmla="*/ 2019300 w 2217466"/>
              <a:gd name="connsiteY5" fmla="*/ 2273300 h 2273300"/>
              <a:gd name="connsiteX6" fmla="*/ 2217466 w 2217466"/>
              <a:gd name="connsiteY6" fmla="*/ 2231379 h 2273300"/>
              <a:gd name="connsiteX7" fmla="*/ 1759868 w 2217466"/>
              <a:gd name="connsiteY7" fmla="*/ 2015356 h 2273300"/>
              <a:gd name="connsiteX8" fmla="*/ 1113163 w 2217466"/>
              <a:gd name="connsiteY8" fmla="*/ 1615246 h 2273300"/>
              <a:gd name="connsiteX9" fmla="*/ 765034 w 2217466"/>
              <a:gd name="connsiteY9" fmla="*/ 1432848 h 2273300"/>
              <a:gd name="connsiteX10" fmla="*/ 598394 w 2217466"/>
              <a:gd name="connsiteY10" fmla="*/ 1028700 h 2273300"/>
              <a:gd name="connsiteX11" fmla="*/ 406400 w 2217466"/>
              <a:gd name="connsiteY11" fmla="*/ 825500 h 2273300"/>
              <a:gd name="connsiteX12" fmla="*/ 25400 w 2217466"/>
              <a:gd name="connsiteY12" fmla="*/ 0 h 2273300"/>
              <a:gd name="connsiteX0" fmla="*/ 0 w 2217466"/>
              <a:gd name="connsiteY0" fmla="*/ 63500 h 2273300"/>
              <a:gd name="connsiteX1" fmla="*/ 152400 w 2217466"/>
              <a:gd name="connsiteY1" fmla="*/ 1016000 h 2273300"/>
              <a:gd name="connsiteX2" fmla="*/ 469900 w 2217466"/>
              <a:gd name="connsiteY2" fmla="*/ 1587500 h 2273300"/>
              <a:gd name="connsiteX3" fmla="*/ 952500 w 2217466"/>
              <a:gd name="connsiteY3" fmla="*/ 1993900 h 2273300"/>
              <a:gd name="connsiteX4" fmla="*/ 1498600 w 2217466"/>
              <a:gd name="connsiteY4" fmla="*/ 2222500 h 2273300"/>
              <a:gd name="connsiteX5" fmla="*/ 2019300 w 2217466"/>
              <a:gd name="connsiteY5" fmla="*/ 2273300 h 2273300"/>
              <a:gd name="connsiteX6" fmla="*/ 2217466 w 2217466"/>
              <a:gd name="connsiteY6" fmla="*/ 2231379 h 2273300"/>
              <a:gd name="connsiteX7" fmla="*/ 1759868 w 2217466"/>
              <a:gd name="connsiteY7" fmla="*/ 2015356 h 2273300"/>
              <a:gd name="connsiteX8" fmla="*/ 1113163 w 2217466"/>
              <a:gd name="connsiteY8" fmla="*/ 1615246 h 2273300"/>
              <a:gd name="connsiteX9" fmla="*/ 809857 w 2217466"/>
              <a:gd name="connsiteY9" fmla="*/ 1432848 h 2273300"/>
              <a:gd name="connsiteX10" fmla="*/ 598394 w 2217466"/>
              <a:gd name="connsiteY10" fmla="*/ 1028700 h 2273300"/>
              <a:gd name="connsiteX11" fmla="*/ 406400 w 2217466"/>
              <a:gd name="connsiteY11" fmla="*/ 825500 h 2273300"/>
              <a:gd name="connsiteX12" fmla="*/ 25400 w 2217466"/>
              <a:gd name="connsiteY12" fmla="*/ 0 h 2273300"/>
              <a:gd name="connsiteX0" fmla="*/ 0 w 2217466"/>
              <a:gd name="connsiteY0" fmla="*/ 63500 h 2273300"/>
              <a:gd name="connsiteX1" fmla="*/ 152400 w 2217466"/>
              <a:gd name="connsiteY1" fmla="*/ 1016000 h 2273300"/>
              <a:gd name="connsiteX2" fmla="*/ 469900 w 2217466"/>
              <a:gd name="connsiteY2" fmla="*/ 1587500 h 2273300"/>
              <a:gd name="connsiteX3" fmla="*/ 952500 w 2217466"/>
              <a:gd name="connsiteY3" fmla="*/ 1993900 h 2273300"/>
              <a:gd name="connsiteX4" fmla="*/ 1498600 w 2217466"/>
              <a:gd name="connsiteY4" fmla="*/ 2222500 h 2273300"/>
              <a:gd name="connsiteX5" fmla="*/ 2019300 w 2217466"/>
              <a:gd name="connsiteY5" fmla="*/ 2273300 h 2273300"/>
              <a:gd name="connsiteX6" fmla="*/ 2217466 w 2217466"/>
              <a:gd name="connsiteY6" fmla="*/ 2231379 h 2273300"/>
              <a:gd name="connsiteX7" fmla="*/ 1759868 w 2217466"/>
              <a:gd name="connsiteY7" fmla="*/ 2015356 h 2273300"/>
              <a:gd name="connsiteX8" fmla="*/ 1113163 w 2217466"/>
              <a:gd name="connsiteY8" fmla="*/ 1615246 h 2273300"/>
              <a:gd name="connsiteX9" fmla="*/ 932284 w 2217466"/>
              <a:gd name="connsiteY9" fmla="*/ 1432848 h 2273300"/>
              <a:gd name="connsiteX10" fmla="*/ 598394 w 2217466"/>
              <a:gd name="connsiteY10" fmla="*/ 1028700 h 2273300"/>
              <a:gd name="connsiteX11" fmla="*/ 406400 w 2217466"/>
              <a:gd name="connsiteY11" fmla="*/ 825500 h 2273300"/>
              <a:gd name="connsiteX12" fmla="*/ 25400 w 2217466"/>
              <a:gd name="connsiteY12" fmla="*/ 0 h 2273300"/>
              <a:gd name="connsiteX0" fmla="*/ 0 w 2217466"/>
              <a:gd name="connsiteY0" fmla="*/ 63500 h 2273300"/>
              <a:gd name="connsiteX1" fmla="*/ 152400 w 2217466"/>
              <a:gd name="connsiteY1" fmla="*/ 1016000 h 2273300"/>
              <a:gd name="connsiteX2" fmla="*/ 265187 w 2217466"/>
              <a:gd name="connsiteY2" fmla="*/ 1300629 h 2273300"/>
              <a:gd name="connsiteX3" fmla="*/ 469900 w 2217466"/>
              <a:gd name="connsiteY3" fmla="*/ 1587500 h 2273300"/>
              <a:gd name="connsiteX4" fmla="*/ 952500 w 2217466"/>
              <a:gd name="connsiteY4" fmla="*/ 1993900 h 2273300"/>
              <a:gd name="connsiteX5" fmla="*/ 1498600 w 2217466"/>
              <a:gd name="connsiteY5" fmla="*/ 2222500 h 2273300"/>
              <a:gd name="connsiteX6" fmla="*/ 2019300 w 2217466"/>
              <a:gd name="connsiteY6" fmla="*/ 2273300 h 2273300"/>
              <a:gd name="connsiteX7" fmla="*/ 2217466 w 2217466"/>
              <a:gd name="connsiteY7" fmla="*/ 2231379 h 2273300"/>
              <a:gd name="connsiteX8" fmla="*/ 1759868 w 2217466"/>
              <a:gd name="connsiteY8" fmla="*/ 2015356 h 2273300"/>
              <a:gd name="connsiteX9" fmla="*/ 1113163 w 2217466"/>
              <a:gd name="connsiteY9" fmla="*/ 1615246 h 2273300"/>
              <a:gd name="connsiteX10" fmla="*/ 932284 w 2217466"/>
              <a:gd name="connsiteY10" fmla="*/ 1432848 h 2273300"/>
              <a:gd name="connsiteX11" fmla="*/ 598394 w 2217466"/>
              <a:gd name="connsiteY11" fmla="*/ 1028700 h 2273300"/>
              <a:gd name="connsiteX12" fmla="*/ 406400 w 2217466"/>
              <a:gd name="connsiteY12" fmla="*/ 825500 h 2273300"/>
              <a:gd name="connsiteX13" fmla="*/ 25400 w 2217466"/>
              <a:gd name="connsiteY13" fmla="*/ 0 h 2273300"/>
              <a:gd name="connsiteX0" fmla="*/ 0 w 2217466"/>
              <a:gd name="connsiteY0" fmla="*/ 63500 h 2273300"/>
              <a:gd name="connsiteX1" fmla="*/ 152400 w 2217466"/>
              <a:gd name="connsiteY1" fmla="*/ 1016000 h 2273300"/>
              <a:gd name="connsiteX2" fmla="*/ 265187 w 2217466"/>
              <a:gd name="connsiteY2" fmla="*/ 1300629 h 2273300"/>
              <a:gd name="connsiteX3" fmla="*/ 714916 w 2217466"/>
              <a:gd name="connsiteY3" fmla="*/ 1871340 h 2273300"/>
              <a:gd name="connsiteX4" fmla="*/ 952500 w 2217466"/>
              <a:gd name="connsiteY4" fmla="*/ 1993900 h 2273300"/>
              <a:gd name="connsiteX5" fmla="*/ 1498600 w 2217466"/>
              <a:gd name="connsiteY5" fmla="*/ 2222500 h 2273300"/>
              <a:gd name="connsiteX6" fmla="*/ 2019300 w 2217466"/>
              <a:gd name="connsiteY6" fmla="*/ 2273300 h 2273300"/>
              <a:gd name="connsiteX7" fmla="*/ 2217466 w 2217466"/>
              <a:gd name="connsiteY7" fmla="*/ 2231379 h 2273300"/>
              <a:gd name="connsiteX8" fmla="*/ 1759868 w 2217466"/>
              <a:gd name="connsiteY8" fmla="*/ 2015356 h 2273300"/>
              <a:gd name="connsiteX9" fmla="*/ 1113163 w 2217466"/>
              <a:gd name="connsiteY9" fmla="*/ 1615246 h 2273300"/>
              <a:gd name="connsiteX10" fmla="*/ 932284 w 2217466"/>
              <a:gd name="connsiteY10" fmla="*/ 1432848 h 2273300"/>
              <a:gd name="connsiteX11" fmla="*/ 598394 w 2217466"/>
              <a:gd name="connsiteY11" fmla="*/ 1028700 h 2273300"/>
              <a:gd name="connsiteX12" fmla="*/ 406400 w 2217466"/>
              <a:gd name="connsiteY12" fmla="*/ 825500 h 2273300"/>
              <a:gd name="connsiteX13" fmla="*/ 25400 w 2217466"/>
              <a:gd name="connsiteY13" fmla="*/ 0 h 2273300"/>
              <a:gd name="connsiteX0" fmla="*/ 0 w 2217466"/>
              <a:gd name="connsiteY0" fmla="*/ 63500 h 2273300"/>
              <a:gd name="connsiteX1" fmla="*/ 152400 w 2217466"/>
              <a:gd name="connsiteY1" fmla="*/ 1016000 h 2273300"/>
              <a:gd name="connsiteX2" fmla="*/ 265187 w 2217466"/>
              <a:gd name="connsiteY2" fmla="*/ 1300629 h 2273300"/>
              <a:gd name="connsiteX3" fmla="*/ 402683 w 2217466"/>
              <a:gd name="connsiteY3" fmla="*/ 1482336 h 2273300"/>
              <a:gd name="connsiteX4" fmla="*/ 714916 w 2217466"/>
              <a:gd name="connsiteY4" fmla="*/ 1871340 h 2273300"/>
              <a:gd name="connsiteX5" fmla="*/ 952500 w 2217466"/>
              <a:gd name="connsiteY5" fmla="*/ 1993900 h 2273300"/>
              <a:gd name="connsiteX6" fmla="*/ 1498600 w 2217466"/>
              <a:gd name="connsiteY6" fmla="*/ 2222500 h 2273300"/>
              <a:gd name="connsiteX7" fmla="*/ 2019300 w 2217466"/>
              <a:gd name="connsiteY7" fmla="*/ 2273300 h 2273300"/>
              <a:gd name="connsiteX8" fmla="*/ 2217466 w 2217466"/>
              <a:gd name="connsiteY8" fmla="*/ 2231379 h 2273300"/>
              <a:gd name="connsiteX9" fmla="*/ 1759868 w 2217466"/>
              <a:gd name="connsiteY9" fmla="*/ 2015356 h 2273300"/>
              <a:gd name="connsiteX10" fmla="*/ 1113163 w 2217466"/>
              <a:gd name="connsiteY10" fmla="*/ 1615246 h 2273300"/>
              <a:gd name="connsiteX11" fmla="*/ 932284 w 2217466"/>
              <a:gd name="connsiteY11" fmla="*/ 1432848 h 2273300"/>
              <a:gd name="connsiteX12" fmla="*/ 598394 w 2217466"/>
              <a:gd name="connsiteY12" fmla="*/ 1028700 h 2273300"/>
              <a:gd name="connsiteX13" fmla="*/ 406400 w 2217466"/>
              <a:gd name="connsiteY13" fmla="*/ 825500 h 2273300"/>
              <a:gd name="connsiteX14" fmla="*/ 25400 w 2217466"/>
              <a:gd name="connsiteY14" fmla="*/ 0 h 2273300"/>
              <a:gd name="connsiteX0" fmla="*/ 0 w 2217466"/>
              <a:gd name="connsiteY0" fmla="*/ 63500 h 2273300"/>
              <a:gd name="connsiteX1" fmla="*/ 152400 w 2217466"/>
              <a:gd name="connsiteY1" fmla="*/ 1016000 h 2273300"/>
              <a:gd name="connsiteX2" fmla="*/ 265187 w 2217466"/>
              <a:gd name="connsiteY2" fmla="*/ 1300629 h 2273300"/>
              <a:gd name="connsiteX3" fmla="*/ 402683 w 2217466"/>
              <a:gd name="connsiteY3" fmla="*/ 1482336 h 2273300"/>
              <a:gd name="connsiteX4" fmla="*/ 768704 w 2217466"/>
              <a:gd name="connsiteY4" fmla="*/ 1851668 h 2273300"/>
              <a:gd name="connsiteX5" fmla="*/ 952500 w 2217466"/>
              <a:gd name="connsiteY5" fmla="*/ 1993900 h 2273300"/>
              <a:gd name="connsiteX6" fmla="*/ 1498600 w 2217466"/>
              <a:gd name="connsiteY6" fmla="*/ 2222500 h 2273300"/>
              <a:gd name="connsiteX7" fmla="*/ 2019300 w 2217466"/>
              <a:gd name="connsiteY7" fmla="*/ 2273300 h 2273300"/>
              <a:gd name="connsiteX8" fmla="*/ 2217466 w 2217466"/>
              <a:gd name="connsiteY8" fmla="*/ 2231379 h 2273300"/>
              <a:gd name="connsiteX9" fmla="*/ 1759868 w 2217466"/>
              <a:gd name="connsiteY9" fmla="*/ 2015356 h 2273300"/>
              <a:gd name="connsiteX10" fmla="*/ 1113163 w 2217466"/>
              <a:gd name="connsiteY10" fmla="*/ 1615246 h 2273300"/>
              <a:gd name="connsiteX11" fmla="*/ 932284 w 2217466"/>
              <a:gd name="connsiteY11" fmla="*/ 1432848 h 2273300"/>
              <a:gd name="connsiteX12" fmla="*/ 598394 w 2217466"/>
              <a:gd name="connsiteY12" fmla="*/ 1028700 h 2273300"/>
              <a:gd name="connsiteX13" fmla="*/ 406400 w 2217466"/>
              <a:gd name="connsiteY13" fmla="*/ 825500 h 2273300"/>
              <a:gd name="connsiteX14" fmla="*/ 25400 w 2217466"/>
              <a:gd name="connsiteY14" fmla="*/ 0 h 22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7466" h="2273300">
                <a:moveTo>
                  <a:pt x="0" y="63500"/>
                </a:moveTo>
                <a:lnTo>
                  <a:pt x="152400" y="1016000"/>
                </a:lnTo>
                <a:lnTo>
                  <a:pt x="265187" y="1300629"/>
                </a:lnTo>
                <a:lnTo>
                  <a:pt x="402683" y="1482336"/>
                </a:lnTo>
                <a:lnTo>
                  <a:pt x="768704" y="1851668"/>
                </a:lnTo>
                <a:lnTo>
                  <a:pt x="952500" y="1993900"/>
                </a:lnTo>
                <a:lnTo>
                  <a:pt x="1498600" y="2222500"/>
                </a:lnTo>
                <a:lnTo>
                  <a:pt x="2019300" y="2273300"/>
                </a:lnTo>
                <a:lnTo>
                  <a:pt x="2217466" y="2231379"/>
                </a:lnTo>
                <a:cubicBezTo>
                  <a:pt x="2026023" y="2141164"/>
                  <a:pt x="2217466" y="2235106"/>
                  <a:pt x="1759868" y="2015356"/>
                </a:cubicBezTo>
                <a:lnTo>
                  <a:pt x="1113163" y="1615246"/>
                </a:lnTo>
                <a:lnTo>
                  <a:pt x="932284" y="1432848"/>
                </a:lnTo>
                <a:lnTo>
                  <a:pt x="598394" y="1028700"/>
                </a:lnTo>
                <a:lnTo>
                  <a:pt x="406400" y="825500"/>
                </a:lnTo>
                <a:lnTo>
                  <a:pt x="25400" y="0"/>
                </a:lnTo>
              </a:path>
            </a:pathLst>
          </a:custGeom>
          <a:solidFill>
            <a:srgbClr val="002060"/>
          </a:solidFill>
          <a:ln w="57150">
            <a:solidFill>
              <a:srgbClr val="002060"/>
            </a:solidFill>
          </a:ln>
        </p:spPr>
        <p:style>
          <a:lnRef idx="1">
            <a:schemeClr val="accent1"/>
          </a:lnRef>
          <a:fillRef idx="0">
            <a:schemeClr val="accent1"/>
          </a:fillRef>
          <a:effectRef idx="0">
            <a:schemeClr val="accent1"/>
          </a:effectRef>
          <a:fontRef idx="minor">
            <a:schemeClr val="tx1"/>
          </a:fontRef>
        </p:style>
        <p:txBody>
          <a:bodyPr lIns="68574" tIns="34289" rIns="68574" bIns="34289" rtlCol="0" anchor="ctr"/>
          <a:lstStyle/>
          <a:p>
            <a:pPr marL="0" marR="0" lvl="0" indent="0" algn="ctr" defTabSz="342866" rtl="0" eaLnBrk="1" fontAlgn="auto" latinLnBrk="0" hangingPunct="1">
              <a:lnSpc>
                <a:spcPct val="100000"/>
              </a:lnSpc>
              <a:spcBef>
                <a:spcPts val="0"/>
              </a:spcBef>
              <a:spcAft>
                <a:spcPts val="0"/>
              </a:spcAft>
              <a:buClrTx/>
              <a:buSzTx/>
              <a:buFontTx/>
              <a:buNone/>
              <a:tabLst/>
              <a:defRPr/>
            </a:pPr>
            <a:endParaRPr kumimoji="0" lang="fr-FR" sz="975"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2" name="Forme libre 21"/>
          <p:cNvSpPr/>
          <p:nvPr/>
        </p:nvSpPr>
        <p:spPr>
          <a:xfrm>
            <a:off x="5044203" y="4160688"/>
            <a:ext cx="4145842" cy="125167"/>
          </a:xfrm>
          <a:custGeom>
            <a:avLst/>
            <a:gdLst>
              <a:gd name="connsiteX0" fmla="*/ 0 w 5676900"/>
              <a:gd name="connsiteY0" fmla="*/ 38100 h 254000"/>
              <a:gd name="connsiteX1" fmla="*/ 431800 w 5676900"/>
              <a:gd name="connsiteY1" fmla="*/ 177800 h 254000"/>
              <a:gd name="connsiteX2" fmla="*/ 1803400 w 5676900"/>
              <a:gd name="connsiteY2" fmla="*/ 241300 h 254000"/>
              <a:gd name="connsiteX3" fmla="*/ 4000500 w 5676900"/>
              <a:gd name="connsiteY3" fmla="*/ 254000 h 254000"/>
              <a:gd name="connsiteX4" fmla="*/ 5664200 w 5676900"/>
              <a:gd name="connsiteY4" fmla="*/ 215900 h 254000"/>
              <a:gd name="connsiteX5" fmla="*/ 5676900 w 5676900"/>
              <a:gd name="connsiteY5" fmla="*/ 0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6900" h="254000">
                <a:moveTo>
                  <a:pt x="0" y="38100"/>
                </a:moveTo>
                <a:lnTo>
                  <a:pt x="431800" y="177800"/>
                </a:lnTo>
                <a:lnTo>
                  <a:pt x="1803400" y="241300"/>
                </a:lnTo>
                <a:lnTo>
                  <a:pt x="4000500" y="254000"/>
                </a:lnTo>
                <a:lnTo>
                  <a:pt x="5664200" y="215900"/>
                </a:lnTo>
                <a:lnTo>
                  <a:pt x="5676900" y="0"/>
                </a:lnTo>
              </a:path>
            </a:pathLst>
          </a:custGeom>
          <a:solidFill>
            <a:srgbClr val="FF0000"/>
          </a:solidFill>
          <a:ln w="76200">
            <a:solidFill>
              <a:srgbClr val="FF0000"/>
            </a:solidFill>
          </a:ln>
        </p:spPr>
        <p:style>
          <a:lnRef idx="1">
            <a:schemeClr val="accent1"/>
          </a:lnRef>
          <a:fillRef idx="0">
            <a:schemeClr val="accent1"/>
          </a:fillRef>
          <a:effectRef idx="0">
            <a:schemeClr val="accent1"/>
          </a:effectRef>
          <a:fontRef idx="minor">
            <a:schemeClr val="tx1"/>
          </a:fontRef>
        </p:style>
        <p:txBody>
          <a:bodyPr lIns="68574" tIns="34289" rIns="68574" bIns="34289" rtlCol="0" anchor="ctr"/>
          <a:lstStyle/>
          <a:p>
            <a:pPr marL="0" marR="0" lvl="0" indent="0" algn="ctr" defTabSz="342866" rtl="0" eaLnBrk="1" fontAlgn="auto" latinLnBrk="0" hangingPunct="1">
              <a:lnSpc>
                <a:spcPct val="100000"/>
              </a:lnSpc>
              <a:spcBef>
                <a:spcPts val="0"/>
              </a:spcBef>
              <a:spcAft>
                <a:spcPts val="0"/>
              </a:spcAft>
              <a:buClrTx/>
              <a:buSzTx/>
              <a:buFontTx/>
              <a:buNone/>
              <a:tabLst/>
              <a:defRPr/>
            </a:pPr>
            <a:endParaRPr kumimoji="0" lang="fr-FR" sz="975"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3" name="ZoneTexte 22"/>
          <p:cNvSpPr txBox="1"/>
          <p:nvPr/>
        </p:nvSpPr>
        <p:spPr>
          <a:xfrm>
            <a:off x="5670643" y="4944555"/>
            <a:ext cx="3229913" cy="242372"/>
          </a:xfrm>
          <a:prstGeom prst="rect">
            <a:avLst/>
          </a:prstGeom>
          <a:noFill/>
        </p:spPr>
        <p:txBody>
          <a:bodyPr wrap="square" lIns="68574" tIns="34289" rIns="68574" bIns="34289" rtlCol="0">
            <a:spAutoFit/>
          </a:bodyPr>
          <a:lstStyle/>
          <a:p>
            <a:pPr marL="0" marR="0" lvl="0" indent="0" algn="ctr" defTabSz="342866" rtl="0" eaLnBrk="1" fontAlgn="auto" latinLnBrk="0" hangingPunct="1">
              <a:lnSpc>
                <a:spcPct val="100000"/>
              </a:lnSpc>
              <a:spcBef>
                <a:spcPts val="0"/>
              </a:spcBef>
              <a:spcAft>
                <a:spcPts val="0"/>
              </a:spcAft>
              <a:buClrTx/>
              <a:buSzTx/>
              <a:buFontTx/>
              <a:buNone/>
              <a:tabLst/>
              <a:defRPr/>
            </a:pPr>
            <a:r>
              <a:rPr kumimoji="0" lang="fr-FR" sz="1125"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Bleeding risk &gt; Thrombotic risk</a:t>
            </a:r>
          </a:p>
        </p:txBody>
      </p:sp>
      <p:sp>
        <p:nvSpPr>
          <p:cNvPr id="26" name="TextBox 25">
            <a:extLst>
              <a:ext uri="{FF2B5EF4-FFF2-40B4-BE49-F238E27FC236}">
                <a16:creationId xmlns:a16="http://schemas.microsoft.com/office/drawing/2014/main" id="{9B24EB15-30A2-43AA-83E1-80FA392F2BFF}"/>
              </a:ext>
            </a:extLst>
          </p:cNvPr>
          <p:cNvSpPr txBox="1"/>
          <p:nvPr/>
        </p:nvSpPr>
        <p:spPr>
          <a:xfrm>
            <a:off x="814917" y="5859779"/>
            <a:ext cx="331372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Calibri" panose="020F0502020204030204" pitchFamily="34" charset="0"/>
              </a:rPr>
              <a:t>Cuisset T, </a:t>
            </a:r>
            <a:r>
              <a:rPr kumimoji="0" lang="en-US" sz="1000" b="0" i="1" u="none" strike="noStrike" kern="1200" cap="none" spc="0" normalizeH="0" baseline="0" noProof="0" dirty="0">
                <a:ln>
                  <a:noFill/>
                </a:ln>
                <a:solidFill>
                  <a:srgbClr val="444492"/>
                </a:solidFill>
                <a:effectLst/>
                <a:uLnTx/>
                <a:uFillTx/>
                <a:latin typeface="Calibri" panose="020F0502020204030204" pitchFamily="34" charset="0"/>
                <a:ea typeface="+mn-ea"/>
                <a:cs typeface="Calibri" panose="020F0502020204030204" pitchFamily="34" charset="0"/>
              </a:rPr>
              <a:t>et al</a:t>
            </a:r>
            <a:r>
              <a:rPr kumimoji="0" lang="en-US"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Calibri" panose="020F0502020204030204" pitchFamily="34" charset="0"/>
              </a:rPr>
              <a:t>. </a:t>
            </a:r>
            <a:r>
              <a:rPr kumimoji="0" lang="en-US" sz="1000" b="0" i="1" u="none" strike="noStrike" kern="1200" cap="none" spc="0" normalizeH="0" baseline="0" noProof="0" dirty="0">
                <a:ln>
                  <a:noFill/>
                </a:ln>
                <a:solidFill>
                  <a:srgbClr val="444492"/>
                </a:solidFill>
                <a:effectLst/>
                <a:uLnTx/>
                <a:uFillTx/>
                <a:latin typeface="Calibri" panose="020F0502020204030204" pitchFamily="34" charset="0"/>
                <a:ea typeface="+mn-ea"/>
                <a:cs typeface="Calibri" panose="020F0502020204030204" pitchFamily="34" charset="0"/>
              </a:rPr>
              <a:t>Eur Heart Journal</a:t>
            </a:r>
            <a:r>
              <a:rPr kumimoji="0" lang="en-US"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Calibri" panose="020F0502020204030204" pitchFamily="34" charset="0"/>
              </a:rPr>
              <a:t>. 2017;38(41):3070-3078. </a:t>
            </a:r>
          </a:p>
        </p:txBody>
      </p:sp>
      <p:sp>
        <p:nvSpPr>
          <p:cNvPr id="28" name="Rectangle 27">
            <a:extLst>
              <a:ext uri="{FF2B5EF4-FFF2-40B4-BE49-F238E27FC236}">
                <a16:creationId xmlns:a16="http://schemas.microsoft.com/office/drawing/2014/main" id="{55413D38-B446-409A-AE74-64857A6FAA13}"/>
              </a:ext>
            </a:extLst>
          </p:cNvPr>
          <p:cNvSpPr/>
          <p:nvPr/>
        </p:nvSpPr>
        <p:spPr>
          <a:xfrm>
            <a:off x="8109924" y="5857872"/>
            <a:ext cx="255230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44492"/>
                </a:solidFill>
                <a:effectLst/>
                <a:uLnTx/>
                <a:uFillTx/>
                <a:latin typeface="Calibri" pitchFamily="34" charset="0"/>
                <a:ea typeface="+mn-ea"/>
                <a:cs typeface="Calibri" pitchFamily="34" charset="0"/>
              </a:rPr>
              <a:t>ACS: acute coronary syndrome M1: 1 month. </a:t>
            </a:r>
          </a:p>
        </p:txBody>
      </p:sp>
      <p:sp>
        <p:nvSpPr>
          <p:cNvPr id="31" name="Espace réservé du numéro de diapositive 30"/>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US" altLang="en-US" sz="900" b="0" i="0" u="none" strike="noStrike" kern="1200" cap="none" spc="0" normalizeH="0" baseline="16000" noProof="0" smtClean="0">
                <a:ln>
                  <a:noFill/>
                </a:ln>
                <a:solidFill>
                  <a:srgbClr val="000000"/>
                </a:solidFill>
                <a:effectLst/>
                <a:uLnTx/>
                <a:uFillTx/>
                <a:latin typeface="Calibri" panose="020F0502020204030204" pitchFamily="34" charset="0"/>
                <a:ea typeface="+mn-ea"/>
                <a:cs typeface="Calibri" panose="020F0502020204030204" pitchFamily="34" charset="0"/>
              </a:rPr>
              <a:t>         </a:t>
            </a:r>
            <a:fld id="{A2AB0FFF-949E-4AFB-BF98-7C23E89F2E92}" type="slidenum">
              <a:rPr kumimoji="0" lang="en-US" alt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4" name="ZoneTexte 33"/>
          <p:cNvSpPr txBox="1"/>
          <p:nvPr/>
        </p:nvSpPr>
        <p:spPr>
          <a:xfrm>
            <a:off x="2436712" y="6306472"/>
            <a:ext cx="7982857" cy="400110"/>
          </a:xfrm>
          <a:prstGeom prst="rect">
            <a:avLst/>
          </a:prstGeom>
          <a:noFill/>
        </p:spPr>
        <p:txBody>
          <a:bodyPr wrap="square" rtlCol="0">
            <a:spAutoFit/>
          </a:bodyPr>
          <a:lstStyle>
            <a:defPPr>
              <a:defRPr lang="en-US"/>
            </a:defPPr>
            <a:lvl1pPr algn="ctr">
              <a:defRPr sz="10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44492"/>
                </a:solidFill>
                <a:effectLst/>
                <a:uLnTx/>
                <a:uFillTx/>
                <a:latin typeface="Arial"/>
                <a:ea typeface="+mn-ea"/>
                <a:cs typeface="Arial"/>
              </a:rPr>
              <a:t>Zinc code : </a:t>
            </a:r>
            <a:r>
              <a:rPr kumimoji="0" lang="en-US" sz="1000" b="0" i="0" u="none" strike="noStrike" kern="1200" cap="none" spc="0" normalizeH="0" baseline="0" noProof="0" dirty="0" smtClean="0">
                <a:ln>
                  <a:noFill/>
                </a:ln>
                <a:solidFill>
                  <a:srgbClr val="444492"/>
                </a:solidFill>
                <a:effectLst/>
                <a:uLnTx/>
                <a:uFillTx/>
                <a:latin typeface="Arial"/>
                <a:ea typeface="+mn-ea"/>
                <a:cs typeface="Arial"/>
              </a:rPr>
              <a:t>SAGLB.CLO.18.01.0071b Date </a:t>
            </a:r>
            <a:r>
              <a:rPr kumimoji="0" lang="en-US" sz="1000" b="0" i="0" u="none" strike="noStrike" kern="1200" cap="none" spc="0" normalizeH="0" baseline="0" noProof="0" dirty="0">
                <a:ln>
                  <a:noFill/>
                </a:ln>
                <a:solidFill>
                  <a:srgbClr val="444492"/>
                </a:solidFill>
                <a:effectLst/>
                <a:uLnTx/>
                <a:uFillTx/>
                <a:latin typeface="Arial"/>
                <a:ea typeface="+mn-ea"/>
                <a:cs typeface="Arial"/>
              </a:rPr>
              <a:t>of approval : 20 May 2019    </a:t>
            </a:r>
            <a:endParaRPr kumimoji="0" lang="en-US" sz="1000" b="0" i="0" u="none" strike="noStrike" kern="1200" cap="none" spc="0" normalizeH="0" baseline="0" noProof="0" dirty="0" smtClean="0">
              <a:ln>
                <a:noFill/>
              </a:ln>
              <a:solidFill>
                <a:srgbClr val="444492"/>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444492"/>
                </a:solidFill>
                <a:effectLst/>
                <a:uLnTx/>
                <a:uFillTx/>
                <a:latin typeface="Arial"/>
                <a:ea typeface="+mn-ea"/>
                <a:cs typeface="Arial"/>
              </a:rPr>
              <a:t>This </a:t>
            </a:r>
            <a:r>
              <a:rPr kumimoji="0" lang="en-US" sz="1000" b="0" i="0" u="none" strike="noStrike" kern="1200" cap="none" spc="0" normalizeH="0" baseline="0" noProof="0" dirty="0">
                <a:ln>
                  <a:noFill/>
                </a:ln>
                <a:solidFill>
                  <a:srgbClr val="444492"/>
                </a:solidFill>
                <a:effectLst/>
                <a:uLnTx/>
                <a:uFillTx/>
                <a:latin typeface="Arial"/>
                <a:ea typeface="+mn-ea"/>
                <a:cs typeface="Arial"/>
              </a:rPr>
              <a:t>is for internal use only and </a:t>
            </a:r>
            <a:r>
              <a:rPr kumimoji="0" lang="en-US" sz="1000" b="0" i="0" u="none" strike="noStrike" kern="1200" cap="none" spc="0" normalizeH="0" baseline="0" noProof="0" dirty="0" smtClean="0">
                <a:ln>
                  <a:noFill/>
                </a:ln>
                <a:solidFill>
                  <a:srgbClr val="444492"/>
                </a:solidFill>
                <a:effectLst/>
                <a:uLnTx/>
                <a:uFillTx/>
                <a:latin typeface="Arial"/>
                <a:ea typeface="+mn-ea"/>
                <a:cs typeface="Arial"/>
              </a:rPr>
              <a:t>subsequent </a:t>
            </a:r>
            <a:r>
              <a:rPr kumimoji="0" lang="en-US" sz="1000" b="0" i="0" u="none" strike="noStrike" kern="1200" cap="none" spc="0" normalizeH="0" baseline="0" noProof="0" dirty="0">
                <a:ln>
                  <a:noFill/>
                </a:ln>
                <a:solidFill>
                  <a:srgbClr val="444492"/>
                </a:solidFill>
                <a:effectLst/>
                <a:uLnTx/>
                <a:uFillTx/>
                <a:latin typeface="Arial"/>
                <a:ea typeface="+mn-ea"/>
                <a:cs typeface="Arial"/>
              </a:rPr>
              <a:t>use in the affiliates is subject to local review and approval.</a:t>
            </a:r>
            <a:endParaRPr kumimoji="0" lang="fr-FR" sz="1000" b="0" i="0" u="none" strike="noStrike" kern="1200" cap="none" spc="0" normalizeH="0" baseline="0" noProof="0" dirty="0">
              <a:ln>
                <a:noFill/>
              </a:ln>
              <a:solidFill>
                <a:srgbClr val="444492"/>
              </a:solidFill>
              <a:effectLst/>
              <a:uLnTx/>
              <a:uFillTx/>
              <a:latin typeface="Arial"/>
              <a:ea typeface="+mn-ea"/>
              <a:cs typeface="Arial"/>
            </a:endParaRPr>
          </a:p>
        </p:txBody>
      </p:sp>
    </p:spTree>
    <p:extLst>
      <p:ext uri="{BB962C8B-B14F-4D97-AF65-F5344CB8AC3E}">
        <p14:creationId xmlns:p14="http://schemas.microsoft.com/office/powerpoint/2010/main" val="19087422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In </a:t>
            </a:r>
            <a:r>
              <a:rPr lang="en-US" dirty="0" smtClean="0"/>
              <a:t>addition, the ESGE guideline </a:t>
            </a:r>
            <a:r>
              <a:rPr lang="en-US" dirty="0"/>
              <a:t>recommends in patients with upper </a:t>
            </a:r>
            <a:r>
              <a:rPr lang="en-US" dirty="0" smtClean="0"/>
              <a:t>gastrointestinal bleeding</a:t>
            </a:r>
            <a:r>
              <a:rPr lang="en-US" dirty="0"/>
              <a:t>, immediate initiation of </a:t>
            </a:r>
            <a:r>
              <a:rPr lang="en-US" dirty="0">
                <a:solidFill>
                  <a:srgbClr val="FF0000"/>
                </a:solidFill>
              </a:rPr>
              <a:t>high-dose </a:t>
            </a:r>
            <a:r>
              <a:rPr lang="en-US" dirty="0" smtClean="0">
                <a:solidFill>
                  <a:srgbClr val="FF0000"/>
                </a:solidFill>
              </a:rPr>
              <a:t>intravenous </a:t>
            </a:r>
            <a:r>
              <a:rPr lang="en-US" dirty="0" smtClean="0"/>
              <a:t>proton </a:t>
            </a:r>
            <a:r>
              <a:rPr lang="en-US" dirty="0"/>
              <a:t>pump inhibitors (</a:t>
            </a:r>
            <a:r>
              <a:rPr lang="en-US" dirty="0">
                <a:solidFill>
                  <a:srgbClr val="FF0000"/>
                </a:solidFill>
              </a:rPr>
              <a:t>PPI</a:t>
            </a:r>
            <a:r>
              <a:rPr lang="en-US" dirty="0"/>
              <a:t>s) (strong </a:t>
            </a:r>
            <a:r>
              <a:rPr lang="en-US" dirty="0" smtClean="0"/>
              <a:t>recommendation, high </a:t>
            </a:r>
            <a:r>
              <a:rPr lang="en-US" dirty="0"/>
              <a:t>quality evidence</a:t>
            </a:r>
            <a:r>
              <a:rPr lang="en-US" dirty="0" smtClean="0"/>
              <a:t>) </a:t>
            </a:r>
            <a:r>
              <a:rPr lang="en-US" dirty="0"/>
              <a:t>and to </a:t>
            </a:r>
            <a:r>
              <a:rPr lang="en-US" dirty="0">
                <a:solidFill>
                  <a:srgbClr val="FF0000"/>
                </a:solidFill>
              </a:rPr>
              <a:t>continue </a:t>
            </a:r>
            <a:r>
              <a:rPr lang="en-US" dirty="0" smtClean="0">
                <a:solidFill>
                  <a:srgbClr val="FF0000"/>
                </a:solidFill>
              </a:rPr>
              <a:t>infusion until </a:t>
            </a:r>
            <a:r>
              <a:rPr lang="en-US" dirty="0">
                <a:solidFill>
                  <a:srgbClr val="FF0000"/>
                </a:solidFill>
              </a:rPr>
              <a:t>72 hours post endoscopy </a:t>
            </a:r>
          </a:p>
          <a:p>
            <a:r>
              <a:rPr lang="en-US" dirty="0"/>
              <a:t>C</a:t>
            </a:r>
            <a:r>
              <a:rPr lang="en-US" dirty="0" smtClean="0"/>
              <a:t>ontinue </a:t>
            </a:r>
            <a:r>
              <a:rPr lang="en-US" dirty="0"/>
              <a:t>treatment with </a:t>
            </a:r>
            <a:r>
              <a:rPr lang="en-US" dirty="0">
                <a:solidFill>
                  <a:srgbClr val="FF0000"/>
                </a:solidFill>
              </a:rPr>
              <a:t>oral PPIs </a:t>
            </a:r>
            <a:r>
              <a:rPr lang="en-US" dirty="0"/>
              <a:t>after discharge </a:t>
            </a:r>
            <a:r>
              <a:rPr lang="en-US" dirty="0" smtClean="0"/>
              <a:t>when antiplatelet </a:t>
            </a:r>
            <a:r>
              <a:rPr lang="en-US" dirty="0"/>
              <a:t>therapy is </a:t>
            </a:r>
            <a:r>
              <a:rPr lang="en-US" dirty="0" smtClean="0"/>
              <a:t>reinitiated</a:t>
            </a:r>
            <a:endParaRPr lang="en-US" dirty="0"/>
          </a:p>
        </p:txBody>
      </p:sp>
    </p:spTree>
    <p:extLst>
      <p:ext uri="{BB962C8B-B14F-4D97-AF65-F5344CB8AC3E}">
        <p14:creationId xmlns:p14="http://schemas.microsoft.com/office/powerpoint/2010/main" val="723132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Lower GI bleeding</a:t>
            </a:r>
            <a:endParaRPr lang="en-US" dirty="0"/>
          </a:p>
        </p:txBody>
      </p:sp>
      <p:sp>
        <p:nvSpPr>
          <p:cNvPr id="3" name="Content Placeholder 2"/>
          <p:cNvSpPr>
            <a:spLocks noGrp="1"/>
          </p:cNvSpPr>
          <p:nvPr>
            <p:ph idx="1"/>
          </p:nvPr>
        </p:nvSpPr>
        <p:spPr/>
        <p:txBody>
          <a:bodyPr/>
          <a:lstStyle/>
          <a:p>
            <a:r>
              <a:rPr lang="en-US" dirty="0"/>
              <a:t>T</a:t>
            </a:r>
            <a:r>
              <a:rPr lang="en-US" dirty="0" smtClean="0"/>
              <a:t>he </a:t>
            </a:r>
            <a:r>
              <a:rPr lang="en-US" dirty="0"/>
              <a:t>American College of Gastroenterology guideline regarding </a:t>
            </a:r>
            <a:r>
              <a:rPr lang="en-US" dirty="0">
                <a:solidFill>
                  <a:srgbClr val="FF0000"/>
                </a:solidFill>
              </a:rPr>
              <a:t>acute lower gastrointestinal bleeding recommends continuing aspirin for secondary prevention </a:t>
            </a:r>
          </a:p>
          <a:p>
            <a:r>
              <a:rPr lang="en-US" dirty="0"/>
              <a:t>But, in patients on DAPT, it is advised to </a:t>
            </a:r>
            <a:r>
              <a:rPr lang="en-US" dirty="0">
                <a:solidFill>
                  <a:srgbClr val="FF0000"/>
                </a:solidFill>
              </a:rPr>
              <a:t>interrupt the P2Y12 inhibitor</a:t>
            </a:r>
            <a:r>
              <a:rPr lang="en-US" dirty="0"/>
              <a:t> for a </a:t>
            </a:r>
            <a:r>
              <a:rPr lang="en-US" dirty="0">
                <a:solidFill>
                  <a:srgbClr val="FF0000"/>
                </a:solidFill>
              </a:rPr>
              <a:t>maximum of 7 days</a:t>
            </a:r>
            <a:r>
              <a:rPr lang="en-US" dirty="0"/>
              <a:t>, aspirin should be continued</a:t>
            </a:r>
          </a:p>
          <a:p>
            <a:endParaRPr lang="en-US" dirty="0"/>
          </a:p>
        </p:txBody>
      </p:sp>
    </p:spTree>
    <p:extLst>
      <p:ext uri="{BB962C8B-B14F-4D97-AF65-F5344CB8AC3E}">
        <p14:creationId xmlns:p14="http://schemas.microsoft.com/office/powerpoint/2010/main" val="3614177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Lower GI bleeding</a:t>
            </a:r>
            <a:endParaRPr lang="en-US" dirty="0"/>
          </a:p>
        </p:txBody>
      </p:sp>
      <p:sp>
        <p:nvSpPr>
          <p:cNvPr id="3" name="Content Placeholder 2"/>
          <p:cNvSpPr>
            <a:spLocks noGrp="1"/>
          </p:cNvSpPr>
          <p:nvPr>
            <p:ph idx="1"/>
          </p:nvPr>
        </p:nvSpPr>
        <p:spPr/>
        <p:txBody>
          <a:bodyPr/>
          <a:lstStyle/>
          <a:p>
            <a:r>
              <a:rPr lang="en-US" dirty="0"/>
              <a:t>I</a:t>
            </a:r>
            <a:r>
              <a:rPr lang="en-US" dirty="0" smtClean="0"/>
              <a:t>f </a:t>
            </a:r>
            <a:r>
              <a:rPr lang="en-US" dirty="0"/>
              <a:t>the </a:t>
            </a:r>
            <a:r>
              <a:rPr lang="en-US" dirty="0" smtClean="0"/>
              <a:t>patient suffered </a:t>
            </a:r>
            <a:r>
              <a:rPr lang="en-US" dirty="0"/>
              <a:t>from an </a:t>
            </a:r>
            <a:r>
              <a:rPr lang="en-US" dirty="0">
                <a:solidFill>
                  <a:srgbClr val="FF0000"/>
                </a:solidFill>
              </a:rPr>
              <a:t>ACS within 90 days or received a </a:t>
            </a:r>
            <a:r>
              <a:rPr lang="en-US" dirty="0" smtClean="0">
                <a:solidFill>
                  <a:srgbClr val="FF0000"/>
                </a:solidFill>
              </a:rPr>
              <a:t>coronary stent </a:t>
            </a:r>
            <a:r>
              <a:rPr lang="en-US" dirty="0">
                <a:solidFill>
                  <a:srgbClr val="FF0000"/>
                </a:solidFill>
              </a:rPr>
              <a:t>within 30 </a:t>
            </a:r>
            <a:r>
              <a:rPr lang="en-US" dirty="0" smtClean="0">
                <a:solidFill>
                  <a:srgbClr val="FF0000"/>
                </a:solidFill>
              </a:rPr>
              <a:t>days, </a:t>
            </a:r>
            <a:r>
              <a:rPr lang="en-US" dirty="0">
                <a:solidFill>
                  <a:srgbClr val="FF0000"/>
                </a:solidFill>
              </a:rPr>
              <a:t>DAPT should be continued </a:t>
            </a:r>
            <a:r>
              <a:rPr lang="en-US" dirty="0"/>
              <a:t>(strong </a:t>
            </a:r>
            <a:r>
              <a:rPr lang="en-US" dirty="0" smtClean="0"/>
              <a:t>recommendation, low </a:t>
            </a:r>
            <a:r>
              <a:rPr lang="en-US" dirty="0"/>
              <a:t>quality evidence) </a:t>
            </a:r>
            <a:endParaRPr lang="en-US" dirty="0" smtClean="0"/>
          </a:p>
          <a:p>
            <a:endParaRPr lang="en-US" dirty="0" smtClean="0"/>
          </a:p>
          <a:p>
            <a:r>
              <a:rPr lang="en-US" dirty="0" smtClean="0"/>
              <a:t>Consider </a:t>
            </a:r>
            <a:r>
              <a:rPr lang="en-US" dirty="0"/>
              <a:t>shortening the DAPT </a:t>
            </a:r>
            <a:r>
              <a:rPr lang="en-US" dirty="0" smtClean="0"/>
              <a:t>duration </a:t>
            </a:r>
            <a:endParaRPr lang="en-US" dirty="0"/>
          </a:p>
          <a:p>
            <a:r>
              <a:rPr lang="en-US" dirty="0" smtClean="0"/>
              <a:t>Consider </a:t>
            </a:r>
            <a:r>
              <a:rPr lang="en-US" dirty="0">
                <a:solidFill>
                  <a:srgbClr val="FF0000"/>
                </a:solidFill>
              </a:rPr>
              <a:t>switching to DAPT consisting of aspirin </a:t>
            </a:r>
            <a:r>
              <a:rPr lang="en-US" dirty="0" smtClean="0">
                <a:solidFill>
                  <a:srgbClr val="FF0000"/>
                </a:solidFill>
              </a:rPr>
              <a:t>with </a:t>
            </a:r>
            <a:r>
              <a:rPr lang="en-US" dirty="0" err="1" smtClean="0">
                <a:solidFill>
                  <a:srgbClr val="FF0000"/>
                </a:solidFill>
              </a:rPr>
              <a:t>clopidogrel</a:t>
            </a:r>
            <a:r>
              <a:rPr lang="en-US" dirty="0" smtClean="0">
                <a:solidFill>
                  <a:srgbClr val="FF0000"/>
                </a:solidFill>
              </a:rPr>
              <a:t> </a:t>
            </a:r>
            <a:endParaRPr lang="en-US" dirty="0">
              <a:solidFill>
                <a:srgbClr val="FF0000"/>
              </a:solidFill>
            </a:endParaRPr>
          </a:p>
        </p:txBody>
      </p:sp>
    </p:spTree>
    <p:extLst>
      <p:ext uri="{BB962C8B-B14F-4D97-AF65-F5344CB8AC3E}">
        <p14:creationId xmlns:p14="http://schemas.microsoft.com/office/powerpoint/2010/main" val="2172435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Intracranial haemorrhage while using</a:t>
            </a:r>
            <a:br>
              <a:rPr lang="en-US" b="1" dirty="0" smtClean="0">
                <a:solidFill>
                  <a:srgbClr val="FF0000"/>
                </a:solidFill>
              </a:rPr>
            </a:br>
            <a:r>
              <a:rPr lang="en-US" b="1" dirty="0" smtClean="0">
                <a:solidFill>
                  <a:srgbClr val="FF0000"/>
                </a:solidFill>
              </a:rPr>
              <a:t>antiplatelet therapy</a:t>
            </a:r>
            <a:br>
              <a:rPr lang="en-US" b="1" dirty="0" smtClean="0">
                <a:solidFill>
                  <a:srgbClr val="FF0000"/>
                </a:solidFill>
              </a:rPr>
            </a:br>
            <a:endParaRPr lang="en-US" dirty="0"/>
          </a:p>
        </p:txBody>
      </p:sp>
      <p:sp>
        <p:nvSpPr>
          <p:cNvPr id="3" name="Content Placeholder 2"/>
          <p:cNvSpPr>
            <a:spLocks noGrp="1"/>
          </p:cNvSpPr>
          <p:nvPr>
            <p:ph idx="1"/>
          </p:nvPr>
        </p:nvSpPr>
        <p:spPr/>
        <p:txBody>
          <a:bodyPr>
            <a:normAutofit/>
          </a:bodyPr>
          <a:lstStyle/>
          <a:p>
            <a:r>
              <a:rPr lang="en-US" dirty="0" smtClean="0"/>
              <a:t>A </a:t>
            </a:r>
            <a:r>
              <a:rPr lang="en-US" dirty="0"/>
              <a:t>meta-analysis including six observational studies, </a:t>
            </a:r>
            <a:r>
              <a:rPr lang="en-US" dirty="0" smtClean="0"/>
              <a:t>reviewed the </a:t>
            </a:r>
            <a:r>
              <a:rPr lang="en-US" dirty="0"/>
              <a:t>treatment decisions made in patients with a </a:t>
            </a:r>
            <a:r>
              <a:rPr lang="en-US" dirty="0" smtClean="0">
                <a:solidFill>
                  <a:srgbClr val="FF0000"/>
                </a:solidFill>
              </a:rPr>
              <a:t>primary intracranial hemorrhage </a:t>
            </a:r>
            <a:r>
              <a:rPr lang="en-US" dirty="0">
                <a:solidFill>
                  <a:srgbClr val="FF0000"/>
                </a:solidFill>
              </a:rPr>
              <a:t>while on single </a:t>
            </a:r>
            <a:r>
              <a:rPr lang="en-US" dirty="0" smtClean="0">
                <a:solidFill>
                  <a:srgbClr val="FF0000"/>
                </a:solidFill>
              </a:rPr>
              <a:t>antiplatelet Therapy</a:t>
            </a:r>
          </a:p>
          <a:p>
            <a:r>
              <a:rPr lang="en-US" dirty="0" smtClean="0"/>
              <a:t> In total, </a:t>
            </a:r>
            <a:r>
              <a:rPr lang="en-US" dirty="0" smtClean="0">
                <a:solidFill>
                  <a:srgbClr val="FF0000"/>
                </a:solidFill>
              </a:rPr>
              <a:t>1916 patients </a:t>
            </a:r>
            <a:r>
              <a:rPr lang="en-US" dirty="0" smtClean="0"/>
              <a:t>were included of which 825 </a:t>
            </a:r>
            <a:r>
              <a:rPr lang="en-US" dirty="0"/>
              <a:t>(43%) resumed antiplatelet therapy</a:t>
            </a:r>
            <a:r>
              <a:rPr lang="en-US" dirty="0" smtClean="0"/>
              <a:t>.</a:t>
            </a:r>
            <a:r>
              <a:rPr lang="en-US" dirty="0"/>
              <a:t> </a:t>
            </a:r>
            <a:endParaRPr lang="en-US" dirty="0" smtClean="0"/>
          </a:p>
          <a:p>
            <a:pPr marL="0" indent="0">
              <a:buNone/>
            </a:pPr>
            <a:endParaRPr lang="en-US" dirty="0"/>
          </a:p>
          <a:p>
            <a:endParaRPr lang="en-US" dirty="0" smtClean="0"/>
          </a:p>
          <a:p>
            <a:r>
              <a:rPr lang="en-US" sz="1600" dirty="0" smtClean="0"/>
              <a:t>Ding </a:t>
            </a:r>
            <a:r>
              <a:rPr lang="en-US" sz="1600" dirty="0"/>
              <a:t>X, Liu X, Tan C, et al. Resumption of antiplatelet </a:t>
            </a:r>
            <a:r>
              <a:rPr lang="en-US" sz="1600" dirty="0" smtClean="0"/>
              <a:t>therapy in </a:t>
            </a:r>
            <a:r>
              <a:rPr lang="en-US" sz="1600" dirty="0"/>
              <a:t>patients with primary intracranial hemorrhage-benefits and risks</a:t>
            </a:r>
            <a:r>
              <a:rPr lang="en-US" sz="1600" dirty="0" smtClean="0"/>
              <a:t>: a meta-analysis </a:t>
            </a:r>
            <a:r>
              <a:rPr lang="en-US" sz="1600" dirty="0"/>
              <a:t>of cohort studies. J </a:t>
            </a:r>
            <a:r>
              <a:rPr lang="en-US" sz="1600" dirty="0" err="1"/>
              <a:t>Neurol</a:t>
            </a:r>
            <a:r>
              <a:rPr lang="en-US" sz="1600" dirty="0"/>
              <a:t> Sci. 2017;384:133–8.</a:t>
            </a:r>
          </a:p>
          <a:p>
            <a:pPr marL="0" indent="0">
              <a:buNone/>
            </a:pPr>
            <a:endParaRPr lang="en-US" dirty="0"/>
          </a:p>
        </p:txBody>
      </p:sp>
    </p:spTree>
    <p:extLst>
      <p:ext uri="{BB962C8B-B14F-4D97-AF65-F5344CB8AC3E}">
        <p14:creationId xmlns:p14="http://schemas.microsoft.com/office/powerpoint/2010/main" val="1415450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FF0000"/>
                </a:solidFill>
              </a:rPr>
              <a:t>Timing Of Antiplatelet Resumption After Intracranial Hemorrhage</a:t>
            </a:r>
            <a:endParaRPr lang="en-US" dirty="0"/>
          </a:p>
        </p:txBody>
      </p:sp>
      <p:sp>
        <p:nvSpPr>
          <p:cNvPr id="3" name="Content Placeholder 2"/>
          <p:cNvSpPr>
            <a:spLocks noGrp="1"/>
          </p:cNvSpPr>
          <p:nvPr>
            <p:ph idx="1"/>
          </p:nvPr>
        </p:nvSpPr>
        <p:spPr/>
        <p:txBody>
          <a:bodyPr/>
          <a:lstStyle/>
          <a:p>
            <a:r>
              <a:rPr lang="en-US" dirty="0"/>
              <a:t>Intracranial </a:t>
            </a:r>
            <a:r>
              <a:rPr lang="en-US" dirty="0" smtClean="0"/>
              <a:t>hemorrhage </a:t>
            </a:r>
            <a:r>
              <a:rPr lang="en-US" dirty="0"/>
              <a:t>while on DAPT is reported </a:t>
            </a:r>
            <a:r>
              <a:rPr lang="en-US" dirty="0" smtClean="0"/>
              <a:t>in </a:t>
            </a:r>
            <a:r>
              <a:rPr lang="en-US" dirty="0" smtClean="0">
                <a:solidFill>
                  <a:srgbClr val="FF0000"/>
                </a:solidFill>
              </a:rPr>
              <a:t>only </a:t>
            </a:r>
            <a:r>
              <a:rPr lang="en-US" dirty="0">
                <a:solidFill>
                  <a:srgbClr val="FF0000"/>
                </a:solidFill>
              </a:rPr>
              <a:t>0.3% </a:t>
            </a:r>
            <a:r>
              <a:rPr lang="en-US" dirty="0"/>
              <a:t>of patients </a:t>
            </a:r>
            <a:endParaRPr lang="en-US" dirty="0" smtClean="0"/>
          </a:p>
          <a:p>
            <a:r>
              <a:rPr lang="en-US" dirty="0" smtClean="0"/>
              <a:t>The </a:t>
            </a:r>
            <a:r>
              <a:rPr lang="en-US" dirty="0"/>
              <a:t>most </a:t>
            </a:r>
            <a:r>
              <a:rPr lang="en-US" dirty="0" smtClean="0"/>
              <a:t>important </a:t>
            </a:r>
            <a:r>
              <a:rPr lang="en-US" dirty="0"/>
              <a:t>distinction made in intracerebral hemorrhage is </a:t>
            </a:r>
            <a:r>
              <a:rPr lang="en-US" dirty="0">
                <a:solidFill>
                  <a:srgbClr val="FF0000"/>
                </a:solidFill>
              </a:rPr>
              <a:t>lobar</a:t>
            </a:r>
            <a:r>
              <a:rPr lang="en-US" dirty="0"/>
              <a:t> (cerebral cortex and underlying white matter) </a:t>
            </a:r>
            <a:r>
              <a:rPr lang="en-US" dirty="0">
                <a:solidFill>
                  <a:srgbClr val="FF0000"/>
                </a:solidFill>
              </a:rPr>
              <a:t>versus deep </a:t>
            </a:r>
            <a:r>
              <a:rPr lang="en-US" dirty="0"/>
              <a:t>(basal ganglia, thalamus, brainstem) with recurrence rates of 15.7% vs. 3.4% (</a:t>
            </a:r>
            <a:r>
              <a:rPr lang="en-US" i="1" dirty="0"/>
              <a:t>p</a:t>
            </a:r>
            <a:r>
              <a:rPr lang="en-US" dirty="0"/>
              <a:t>= 0.011) respectively </a:t>
            </a:r>
            <a:endParaRPr lang="en-US" dirty="0" smtClean="0"/>
          </a:p>
          <a:p>
            <a:r>
              <a:rPr lang="en-US" dirty="0" smtClean="0">
                <a:solidFill>
                  <a:srgbClr val="FF0000"/>
                </a:solidFill>
              </a:rPr>
              <a:t>After </a:t>
            </a:r>
            <a:r>
              <a:rPr lang="en-US" dirty="0">
                <a:solidFill>
                  <a:srgbClr val="FF0000"/>
                </a:solidFill>
              </a:rPr>
              <a:t>intracerebral hemorrhage </a:t>
            </a:r>
            <a:r>
              <a:rPr lang="en-US" dirty="0"/>
              <a:t>it takes a few weeks to restore the blood-brain barrier, and for the </a:t>
            </a:r>
            <a:r>
              <a:rPr lang="en-US" dirty="0" err="1"/>
              <a:t>perihemorrhagic</a:t>
            </a:r>
            <a:r>
              <a:rPr lang="en-US" dirty="0"/>
              <a:t> edema to decrease </a:t>
            </a:r>
          </a:p>
          <a:p>
            <a:r>
              <a:rPr lang="en-US" dirty="0"/>
              <a:t>Therefore, antiplatelet resumption should be </a:t>
            </a:r>
            <a:r>
              <a:rPr lang="en-US" dirty="0">
                <a:solidFill>
                  <a:srgbClr val="FF0000"/>
                </a:solidFill>
              </a:rPr>
              <a:t>safe after approximately 4 weeks.</a:t>
            </a:r>
          </a:p>
          <a:p>
            <a:endParaRPr lang="en-US" dirty="0"/>
          </a:p>
          <a:p>
            <a:endParaRPr lang="en-US" dirty="0"/>
          </a:p>
        </p:txBody>
      </p:sp>
    </p:spTree>
    <p:extLst>
      <p:ext uri="{BB962C8B-B14F-4D97-AF65-F5344CB8AC3E}">
        <p14:creationId xmlns:p14="http://schemas.microsoft.com/office/powerpoint/2010/main" val="38438550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Timing Of Antiplatelet Resumption After Intracranial Hemorrhage</a:t>
            </a:r>
            <a:endParaRPr lang="en-US" dirty="0"/>
          </a:p>
        </p:txBody>
      </p:sp>
      <p:sp>
        <p:nvSpPr>
          <p:cNvPr id="3" name="Content Placeholder 2"/>
          <p:cNvSpPr>
            <a:spLocks noGrp="1"/>
          </p:cNvSpPr>
          <p:nvPr>
            <p:ph idx="1"/>
          </p:nvPr>
        </p:nvSpPr>
        <p:spPr/>
        <p:txBody>
          <a:bodyPr>
            <a:normAutofit/>
          </a:bodyPr>
          <a:lstStyle/>
          <a:p>
            <a:r>
              <a:rPr lang="en-US" dirty="0" smtClean="0"/>
              <a:t>● </a:t>
            </a:r>
            <a:r>
              <a:rPr lang="en-US" dirty="0"/>
              <a:t>If it is decided to restart antithrombotic treatment, </a:t>
            </a:r>
            <a:r>
              <a:rPr lang="en-US" dirty="0" smtClean="0"/>
              <a:t>start </a:t>
            </a:r>
            <a:r>
              <a:rPr lang="en-US" dirty="0" smtClean="0">
                <a:solidFill>
                  <a:srgbClr val="FF0000"/>
                </a:solidFill>
              </a:rPr>
              <a:t>after </a:t>
            </a:r>
            <a:r>
              <a:rPr lang="en-US" dirty="0">
                <a:solidFill>
                  <a:srgbClr val="FF0000"/>
                </a:solidFill>
              </a:rPr>
              <a:t>one month </a:t>
            </a:r>
            <a:r>
              <a:rPr lang="en-US" dirty="0"/>
              <a:t>(class </a:t>
            </a:r>
            <a:r>
              <a:rPr lang="en-US" dirty="0" err="1"/>
              <a:t>IIb</a:t>
            </a:r>
            <a:r>
              <a:rPr lang="en-US" dirty="0"/>
              <a:t>, </a:t>
            </a:r>
            <a:r>
              <a:rPr lang="en-US" dirty="0" err="1"/>
              <a:t>LoE</a:t>
            </a:r>
            <a:r>
              <a:rPr lang="en-US" dirty="0"/>
              <a:t> B) </a:t>
            </a:r>
            <a:endParaRPr lang="en-US" dirty="0" smtClean="0"/>
          </a:p>
          <a:p>
            <a:r>
              <a:rPr lang="en-US" dirty="0" smtClean="0"/>
              <a:t>● </a:t>
            </a:r>
            <a:r>
              <a:rPr lang="en-US" dirty="0"/>
              <a:t>Restart single antiplatelet therapy in patients with </a:t>
            </a:r>
            <a:r>
              <a:rPr lang="en-US" dirty="0" smtClean="0"/>
              <a:t>deep intracranial </a:t>
            </a:r>
            <a:r>
              <a:rPr lang="en-US" dirty="0"/>
              <a:t>haemorrhage and a high thrombotic risk </a:t>
            </a:r>
            <a:r>
              <a:rPr lang="en-US" dirty="0" smtClean="0"/>
              <a:t>after one </a:t>
            </a:r>
            <a:r>
              <a:rPr lang="en-US" dirty="0"/>
              <a:t>month </a:t>
            </a:r>
            <a:endParaRPr lang="en-US" dirty="0" smtClean="0"/>
          </a:p>
          <a:p>
            <a:r>
              <a:rPr lang="en-US" dirty="0" smtClean="0"/>
              <a:t>● </a:t>
            </a:r>
            <a:r>
              <a:rPr lang="en-US" dirty="0"/>
              <a:t>In patients with lobar intracranial </a:t>
            </a:r>
            <a:r>
              <a:rPr lang="en-US" dirty="0" smtClean="0"/>
              <a:t>hemorrhage restarting antiplatelet </a:t>
            </a:r>
            <a:r>
              <a:rPr lang="en-US" dirty="0"/>
              <a:t>therapy is not advised </a:t>
            </a:r>
          </a:p>
          <a:p>
            <a:r>
              <a:rPr lang="en-US" dirty="0"/>
              <a:t>● Restart DAPT with aspirin plus </a:t>
            </a:r>
            <a:r>
              <a:rPr lang="en-US" dirty="0" err="1"/>
              <a:t>clopidogrel</a:t>
            </a:r>
            <a:r>
              <a:rPr lang="en-US" dirty="0"/>
              <a:t>, one </a:t>
            </a:r>
            <a:r>
              <a:rPr lang="en-US" dirty="0" smtClean="0"/>
              <a:t>month after </a:t>
            </a:r>
            <a:r>
              <a:rPr lang="en-US" dirty="0"/>
              <a:t>intracranial haemorrhage in ACS patients with </a:t>
            </a:r>
            <a:r>
              <a:rPr lang="en-US" dirty="0" smtClean="0"/>
              <a:t>DES implantation </a:t>
            </a:r>
            <a:r>
              <a:rPr lang="en-US" dirty="0"/>
              <a:t>shorter than 3 months ago and </a:t>
            </a:r>
            <a:r>
              <a:rPr lang="en-US" dirty="0" smtClean="0"/>
              <a:t>continue DAPT </a:t>
            </a:r>
            <a:r>
              <a:rPr lang="en-US" dirty="0"/>
              <a:t>until the minimal advised duration </a:t>
            </a:r>
          </a:p>
        </p:txBody>
      </p:sp>
    </p:spTree>
    <p:extLst>
      <p:ext uri="{BB962C8B-B14F-4D97-AF65-F5344CB8AC3E}">
        <p14:creationId xmlns:p14="http://schemas.microsoft.com/office/powerpoint/2010/main" val="41723186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Anemia and recent ischemic heart disease</a:t>
            </a:r>
            <a:br>
              <a:rPr lang="en-US" b="1" dirty="0">
                <a:solidFill>
                  <a:srgbClr val="FF0000"/>
                </a:solidFill>
              </a:rPr>
            </a:b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solidFill>
                  <a:srgbClr val="FF0000"/>
                </a:solidFill>
              </a:rPr>
              <a:t>Dutch guideline </a:t>
            </a:r>
            <a:r>
              <a:rPr lang="en-US" dirty="0"/>
              <a:t>for blood transfusions advises </a:t>
            </a:r>
            <a:r>
              <a:rPr lang="en-US" dirty="0" smtClean="0"/>
              <a:t>in patients </a:t>
            </a:r>
            <a:r>
              <a:rPr lang="en-US" dirty="0"/>
              <a:t>with a recent (&lt;3 months) myocardial </a:t>
            </a:r>
            <a:r>
              <a:rPr lang="en-US" dirty="0" smtClean="0"/>
              <a:t>infarction or </a:t>
            </a:r>
            <a:r>
              <a:rPr lang="en-US" dirty="0"/>
              <a:t>ongoing </a:t>
            </a:r>
            <a:r>
              <a:rPr lang="en-US" dirty="0" smtClean="0"/>
              <a:t>ischemia </a:t>
            </a:r>
            <a:r>
              <a:rPr lang="en-US" dirty="0"/>
              <a:t>to consider a liberal blood </a:t>
            </a:r>
            <a:r>
              <a:rPr lang="en-US" dirty="0" smtClean="0"/>
              <a:t>transfusion regimen</a:t>
            </a:r>
            <a:r>
              <a:rPr lang="en-US" dirty="0"/>
              <a:t>, transfusing patients with </a:t>
            </a:r>
            <a:r>
              <a:rPr lang="en-US" dirty="0" smtClean="0"/>
              <a:t>hemoglobin levels of </a:t>
            </a:r>
            <a:r>
              <a:rPr lang="en-US" dirty="0">
                <a:solidFill>
                  <a:srgbClr val="FF0000"/>
                </a:solidFill>
              </a:rPr>
              <a:t>6mmol/L</a:t>
            </a:r>
            <a:r>
              <a:rPr lang="en-US" dirty="0"/>
              <a:t> </a:t>
            </a:r>
            <a:r>
              <a:rPr lang="en-US" dirty="0" smtClean="0"/>
              <a:t> </a:t>
            </a:r>
          </a:p>
          <a:p>
            <a:r>
              <a:rPr lang="en-US" dirty="0" smtClean="0"/>
              <a:t>However</a:t>
            </a:r>
            <a:r>
              <a:rPr lang="en-US" dirty="0"/>
              <a:t>, the </a:t>
            </a:r>
            <a:r>
              <a:rPr lang="en-US" dirty="0">
                <a:solidFill>
                  <a:srgbClr val="FF0000"/>
                </a:solidFill>
              </a:rPr>
              <a:t>ESC NSTEMI </a:t>
            </a:r>
            <a:r>
              <a:rPr lang="en-US" dirty="0" smtClean="0">
                <a:solidFill>
                  <a:srgbClr val="FF0000"/>
                </a:solidFill>
              </a:rPr>
              <a:t>guideline </a:t>
            </a:r>
            <a:r>
              <a:rPr lang="en-US" dirty="0" smtClean="0"/>
              <a:t>recommends </a:t>
            </a:r>
            <a:r>
              <a:rPr lang="en-US" dirty="0"/>
              <a:t>transfusion only in </a:t>
            </a:r>
            <a:r>
              <a:rPr lang="en-US" dirty="0" smtClean="0"/>
              <a:t>hemoglobin levels </a:t>
            </a:r>
            <a:r>
              <a:rPr lang="en-US" dirty="0" smtClean="0">
                <a:solidFill>
                  <a:srgbClr val="FF0000"/>
                </a:solidFill>
              </a:rPr>
              <a:t>&lt;4.5mmol/L </a:t>
            </a:r>
            <a:r>
              <a:rPr lang="en-US" dirty="0"/>
              <a:t>(class </a:t>
            </a:r>
            <a:r>
              <a:rPr lang="en-US" dirty="0" err="1"/>
              <a:t>IIb</a:t>
            </a:r>
            <a:r>
              <a:rPr lang="en-US" dirty="0"/>
              <a:t>, </a:t>
            </a:r>
            <a:r>
              <a:rPr lang="en-US" dirty="0" err="1"/>
              <a:t>LoE</a:t>
            </a:r>
            <a:r>
              <a:rPr lang="en-US" dirty="0"/>
              <a:t> C) </a:t>
            </a:r>
          </a:p>
          <a:p>
            <a:r>
              <a:rPr lang="en-US" dirty="0" smtClean="0"/>
              <a:t> </a:t>
            </a:r>
            <a:r>
              <a:rPr lang="en-US" dirty="0"/>
              <a:t>T</a:t>
            </a:r>
            <a:r>
              <a:rPr lang="en-US" dirty="0" smtClean="0"/>
              <a:t>he American College </a:t>
            </a:r>
            <a:r>
              <a:rPr lang="en-US" dirty="0"/>
              <a:t>of Physicians clinical practice guideline and </a:t>
            </a:r>
            <a:r>
              <a:rPr lang="en-US" dirty="0" smtClean="0"/>
              <a:t>the </a:t>
            </a:r>
            <a:r>
              <a:rPr lang="en-US" dirty="0" smtClean="0">
                <a:solidFill>
                  <a:srgbClr val="FF0000"/>
                </a:solidFill>
              </a:rPr>
              <a:t>American </a:t>
            </a:r>
            <a:r>
              <a:rPr lang="en-US" dirty="0">
                <a:solidFill>
                  <a:srgbClr val="FF0000"/>
                </a:solidFill>
              </a:rPr>
              <a:t>College of Cardiology </a:t>
            </a:r>
            <a:r>
              <a:rPr lang="en-US" dirty="0"/>
              <a:t>expert consensus </a:t>
            </a:r>
            <a:r>
              <a:rPr lang="en-US" dirty="0" smtClean="0"/>
              <a:t>document on </a:t>
            </a:r>
            <a:r>
              <a:rPr lang="en-US" dirty="0"/>
              <a:t>management of bleeding recommend a </a:t>
            </a:r>
            <a:r>
              <a:rPr lang="en-US" dirty="0" smtClean="0"/>
              <a:t>target hemoglobin </a:t>
            </a:r>
            <a:r>
              <a:rPr lang="en-US" dirty="0"/>
              <a:t>level of </a:t>
            </a:r>
            <a:r>
              <a:rPr lang="en-US" dirty="0">
                <a:solidFill>
                  <a:srgbClr val="FF0000"/>
                </a:solidFill>
              </a:rPr>
              <a:t>&gt;5mmol/L </a:t>
            </a:r>
          </a:p>
        </p:txBody>
      </p:sp>
    </p:spTree>
    <p:extLst>
      <p:ext uri="{BB962C8B-B14F-4D97-AF65-F5344CB8AC3E}">
        <p14:creationId xmlns:p14="http://schemas.microsoft.com/office/powerpoint/2010/main" val="26010351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Conclusion</a:t>
            </a:r>
            <a:br>
              <a:rPr lang="en-US" b="1" dirty="0">
                <a:solidFill>
                  <a:srgbClr val="FF0000"/>
                </a:solidFill>
              </a:rPr>
            </a:br>
            <a:endParaRPr lang="en-US" dirty="0"/>
          </a:p>
        </p:txBody>
      </p:sp>
      <p:sp>
        <p:nvSpPr>
          <p:cNvPr id="3" name="Content Placeholder 2"/>
          <p:cNvSpPr>
            <a:spLocks noGrp="1"/>
          </p:cNvSpPr>
          <p:nvPr>
            <p:ph idx="1"/>
          </p:nvPr>
        </p:nvSpPr>
        <p:spPr/>
        <p:txBody>
          <a:bodyPr>
            <a:normAutofit/>
          </a:bodyPr>
          <a:lstStyle/>
          <a:p>
            <a:r>
              <a:rPr lang="en-US" dirty="0" smtClean="0"/>
              <a:t>Overall</a:t>
            </a:r>
            <a:r>
              <a:rPr lang="en-US" dirty="0"/>
              <a:t>, it is advised to restart antithrombotic treatment </a:t>
            </a:r>
            <a:r>
              <a:rPr lang="en-US" dirty="0" smtClean="0"/>
              <a:t>after the </a:t>
            </a:r>
            <a:r>
              <a:rPr lang="en-US" dirty="0"/>
              <a:t>bleeding event except for patients suffering from a </a:t>
            </a:r>
            <a:r>
              <a:rPr lang="en-US" dirty="0" smtClean="0"/>
              <a:t>lobar cerebral hemorrhage</a:t>
            </a:r>
          </a:p>
          <a:p>
            <a:r>
              <a:rPr lang="en-US" dirty="0" smtClean="0"/>
              <a:t>However</a:t>
            </a:r>
            <a:r>
              <a:rPr lang="en-US" dirty="0"/>
              <a:t>, the decision to </a:t>
            </a:r>
            <a:r>
              <a:rPr lang="en-US" dirty="0" smtClean="0"/>
              <a:t>restart antithrombotic </a:t>
            </a:r>
            <a:r>
              <a:rPr lang="en-US" dirty="0"/>
              <a:t>therapy should be evaluated per patient </a:t>
            </a:r>
            <a:r>
              <a:rPr lang="en-US" dirty="0" smtClean="0"/>
              <a:t>and needs </a:t>
            </a:r>
            <a:r>
              <a:rPr lang="en-US" dirty="0"/>
              <a:t>multidisciplinary </a:t>
            </a:r>
            <a:r>
              <a:rPr lang="en-US" dirty="0" smtClean="0"/>
              <a:t>consultation</a:t>
            </a:r>
          </a:p>
          <a:p>
            <a:r>
              <a:rPr lang="en-US" dirty="0" smtClean="0"/>
              <a:t>In </a:t>
            </a:r>
            <a:r>
              <a:rPr lang="en-US" dirty="0"/>
              <a:t>addition, we </a:t>
            </a:r>
            <a:r>
              <a:rPr lang="en-US" dirty="0" smtClean="0"/>
              <a:t>would advise </a:t>
            </a:r>
            <a:r>
              <a:rPr lang="en-US" dirty="0"/>
              <a:t>to treat </a:t>
            </a:r>
            <a:r>
              <a:rPr lang="en-US" dirty="0" smtClean="0"/>
              <a:t>anemic </a:t>
            </a:r>
            <a:r>
              <a:rPr lang="en-US" dirty="0"/>
              <a:t>ACS patients according to a </a:t>
            </a:r>
            <a:r>
              <a:rPr lang="en-US" dirty="0" smtClean="0"/>
              <a:t>liberal transfusion </a:t>
            </a:r>
            <a:r>
              <a:rPr lang="en-US" dirty="0"/>
              <a:t>strategy (&lt;6mmol/L)</a:t>
            </a:r>
          </a:p>
        </p:txBody>
      </p:sp>
    </p:spTree>
    <p:extLst>
      <p:ext uri="{BB962C8B-B14F-4D97-AF65-F5344CB8AC3E}">
        <p14:creationId xmlns:p14="http://schemas.microsoft.com/office/powerpoint/2010/main" val="33812866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33579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C52B1-7194-46EF-9508-592171C057F0}"/>
              </a:ext>
            </a:extLst>
          </p:cNvPr>
          <p:cNvSpPr>
            <a:spLocks noGrp="1"/>
          </p:cNvSpPr>
          <p:nvPr>
            <p:ph type="title"/>
          </p:nvPr>
        </p:nvSpPr>
        <p:spPr>
          <a:xfrm>
            <a:off x="814917" y="337966"/>
            <a:ext cx="10608735" cy="831806"/>
          </a:xfrm>
        </p:spPr>
        <p:txBody>
          <a:bodyPr anchor="ctr"/>
          <a:lstStyle/>
          <a:p>
            <a:r>
              <a:rPr lang="en-US" sz="2400" b="1" kern="1200" dirty="0">
                <a:solidFill>
                  <a:schemeClr val="tx1">
                    <a:lumMod val="75000"/>
                  </a:schemeClr>
                </a:solidFill>
                <a:ea typeface="+mn-ea"/>
              </a:rPr>
              <a:t>De-Escalation from Ticagrelor to Clopidogrel in Patients with Acute Coronary Syndrome</a:t>
            </a:r>
            <a:endParaRPr lang="en-GB" sz="2400" b="1" kern="1200" dirty="0">
              <a:solidFill>
                <a:schemeClr val="tx1">
                  <a:lumMod val="75000"/>
                </a:schemeClr>
              </a:solidFill>
              <a:ea typeface="+mn-ea"/>
            </a:endParaRPr>
          </a:p>
        </p:txBody>
      </p:sp>
      <p:sp>
        <p:nvSpPr>
          <p:cNvPr id="4" name="Subtitle 2">
            <a:extLst>
              <a:ext uri="{FF2B5EF4-FFF2-40B4-BE49-F238E27FC236}">
                <a16:creationId xmlns:a16="http://schemas.microsoft.com/office/drawing/2014/main" id="{0250F437-3DF9-4733-86A5-0AE43B6FF9B8}"/>
              </a:ext>
            </a:extLst>
          </p:cNvPr>
          <p:cNvSpPr txBox="1">
            <a:spLocks/>
          </p:cNvSpPr>
          <p:nvPr/>
        </p:nvSpPr>
        <p:spPr>
          <a:xfrm>
            <a:off x="1781969" y="2407453"/>
            <a:ext cx="8628062" cy="868362"/>
          </a:xfrm>
          <a:prstGeom prst="rect">
            <a:avLst/>
          </a:prstGeom>
        </p:spPr>
        <p:txBody>
          <a:bodyPr/>
          <a:lstStyle>
            <a:lvl1pPr marL="342900" indent="-342900" algn="l" rtl="0" eaLnBrk="0" fontAlgn="base" hangingPunct="0">
              <a:spcBef>
                <a:spcPts val="1000"/>
              </a:spcBef>
              <a:spcAft>
                <a:spcPct val="0"/>
              </a:spcAft>
              <a:buClr>
                <a:srgbClr val="8AC6CD"/>
              </a:buClr>
              <a:buSzPct val="72000"/>
              <a:buFont typeface="Wingdings" pitchFamily="2" charset="2"/>
              <a:buChar char="u"/>
              <a:defRPr sz="2400">
                <a:solidFill>
                  <a:schemeClr val="bg1"/>
                </a:solidFill>
                <a:latin typeface="+mn-lt"/>
                <a:ea typeface="MS PGothic" pitchFamily="34" charset="-128"/>
                <a:cs typeface="MS PGothic"/>
              </a:defRPr>
            </a:lvl1pPr>
            <a:lvl2pPr marL="742950" indent="-285750" algn="l" rtl="0" eaLnBrk="0" fontAlgn="base" hangingPunct="0">
              <a:spcBef>
                <a:spcPct val="20000"/>
              </a:spcBef>
              <a:spcAft>
                <a:spcPct val="0"/>
              </a:spcAft>
              <a:buClr>
                <a:srgbClr val="8AC6CD"/>
              </a:buClr>
              <a:buChar char="–"/>
              <a:defRPr sz="2000">
                <a:solidFill>
                  <a:schemeClr val="bg1"/>
                </a:solidFill>
                <a:latin typeface="+mn-lt"/>
                <a:ea typeface="MS PGothic" pitchFamily="34" charset="-128"/>
                <a:cs typeface="MS PGothic"/>
              </a:defRPr>
            </a:lvl2pPr>
            <a:lvl3pPr marL="1143000" indent="-228600" algn="l" rtl="0" eaLnBrk="0" fontAlgn="base" hangingPunct="0">
              <a:spcBef>
                <a:spcPct val="20000"/>
              </a:spcBef>
              <a:spcAft>
                <a:spcPct val="0"/>
              </a:spcAft>
              <a:buClr>
                <a:srgbClr val="8AC6CD"/>
              </a:buClr>
              <a:buChar char="•"/>
              <a:defRPr sz="2400">
                <a:solidFill>
                  <a:schemeClr val="bg1"/>
                </a:solidFill>
                <a:latin typeface="+mn-lt"/>
                <a:ea typeface="MS PGothic" pitchFamily="34" charset="-128"/>
                <a:cs typeface="MS PGothic"/>
              </a:defRPr>
            </a:lvl3pPr>
            <a:lvl4pPr marL="1600200" indent="-228600" algn="l" rtl="0" eaLnBrk="0" fontAlgn="base" hangingPunct="0">
              <a:spcBef>
                <a:spcPct val="20000"/>
              </a:spcBef>
              <a:spcAft>
                <a:spcPct val="0"/>
              </a:spcAft>
              <a:buClr>
                <a:srgbClr val="2943B4"/>
              </a:buClr>
              <a:buChar char="–"/>
              <a:defRPr sz="2000">
                <a:solidFill>
                  <a:schemeClr val="bg1"/>
                </a:solidFill>
                <a:latin typeface="+mn-lt"/>
                <a:ea typeface="MS PGothic" pitchFamily="34" charset="-128"/>
                <a:cs typeface="MS PGothic"/>
              </a:defRPr>
            </a:lvl4pPr>
            <a:lvl5pPr marL="2057400" indent="-228600" algn="l" rtl="0" eaLnBrk="0" fontAlgn="base" hangingPunct="0">
              <a:spcBef>
                <a:spcPct val="20000"/>
              </a:spcBef>
              <a:spcAft>
                <a:spcPct val="0"/>
              </a:spcAft>
              <a:buClr>
                <a:srgbClr val="2943B4"/>
              </a:buClr>
              <a:buChar char="»"/>
              <a:defRPr sz="1600">
                <a:solidFill>
                  <a:schemeClr val="bg1"/>
                </a:solidFill>
                <a:latin typeface="+mn-lt"/>
                <a:ea typeface="MS PGothic" pitchFamily="34" charset="-128"/>
                <a:cs typeface="MS PGothic"/>
              </a:defRPr>
            </a:lvl5pPr>
            <a:lvl6pPr marL="2514600" indent="-228600" algn="l" rtl="0" eaLnBrk="0" fontAlgn="base" hangingPunct="0">
              <a:spcBef>
                <a:spcPct val="20000"/>
              </a:spcBef>
              <a:spcAft>
                <a:spcPct val="0"/>
              </a:spcAft>
              <a:buClr>
                <a:srgbClr val="2943B4"/>
              </a:buClr>
              <a:buChar char="»"/>
              <a:defRPr sz="1600">
                <a:solidFill>
                  <a:schemeClr val="tx1"/>
                </a:solidFill>
                <a:latin typeface="+mn-lt"/>
                <a:ea typeface="MS PGothic" pitchFamily="34" charset="-128"/>
                <a:cs typeface="MS PGothic" pitchFamily="34" charset="-128"/>
              </a:defRPr>
            </a:lvl6pPr>
            <a:lvl7pPr marL="2971800" indent="-228600" algn="l" rtl="0" eaLnBrk="0" fontAlgn="base" hangingPunct="0">
              <a:spcBef>
                <a:spcPct val="20000"/>
              </a:spcBef>
              <a:spcAft>
                <a:spcPct val="0"/>
              </a:spcAft>
              <a:buClr>
                <a:srgbClr val="2943B4"/>
              </a:buClr>
              <a:buChar char="»"/>
              <a:defRPr sz="1600">
                <a:solidFill>
                  <a:schemeClr val="tx1"/>
                </a:solidFill>
                <a:latin typeface="+mn-lt"/>
                <a:ea typeface="MS PGothic" pitchFamily="34" charset="-128"/>
                <a:cs typeface="MS PGothic" pitchFamily="34" charset="-128"/>
              </a:defRPr>
            </a:lvl7pPr>
            <a:lvl8pPr marL="3429000" indent="-228600" algn="l" rtl="0" eaLnBrk="0" fontAlgn="base" hangingPunct="0">
              <a:spcBef>
                <a:spcPct val="20000"/>
              </a:spcBef>
              <a:spcAft>
                <a:spcPct val="0"/>
              </a:spcAft>
              <a:buClr>
                <a:srgbClr val="2943B4"/>
              </a:buClr>
              <a:buChar char="»"/>
              <a:defRPr sz="1600">
                <a:solidFill>
                  <a:schemeClr val="tx1"/>
                </a:solidFill>
                <a:latin typeface="+mn-lt"/>
                <a:ea typeface="MS PGothic" pitchFamily="34" charset="-128"/>
                <a:cs typeface="MS PGothic" pitchFamily="34" charset="-128"/>
              </a:defRPr>
            </a:lvl8pPr>
            <a:lvl9pPr marL="3886200" indent="-228600" algn="l" rtl="0" eaLnBrk="0" fontAlgn="base" hangingPunct="0">
              <a:spcBef>
                <a:spcPct val="20000"/>
              </a:spcBef>
              <a:spcAft>
                <a:spcPct val="0"/>
              </a:spcAft>
              <a:buClr>
                <a:srgbClr val="2943B4"/>
              </a:buClr>
              <a:buChar char="»"/>
              <a:defRPr sz="1600">
                <a:solidFill>
                  <a:schemeClr val="tx1"/>
                </a:solidFill>
                <a:latin typeface="+mn-lt"/>
                <a:ea typeface="MS PGothic" pitchFamily="34" charset="-128"/>
                <a:cs typeface="MS PGothic" pitchFamily="34" charset="-128"/>
              </a:defRPr>
            </a:lvl9pPr>
          </a:lstStyle>
          <a:p>
            <a:pPr marL="0" marR="0" lvl="0" indent="0" algn="ctr" defTabSz="914400" rtl="0" eaLnBrk="0" fontAlgn="base" latinLnBrk="0" hangingPunct="0">
              <a:lnSpc>
                <a:spcPct val="100000"/>
              </a:lnSpc>
              <a:spcBef>
                <a:spcPts val="1000"/>
              </a:spcBef>
              <a:spcAft>
                <a:spcPct val="0"/>
              </a:spcAft>
              <a:buClr>
                <a:srgbClr val="8AC6CD"/>
              </a:buClr>
              <a:buSzPct val="72000"/>
              <a:buFont typeface="Wingdings" pitchFamily="2" charset="2"/>
              <a:buNone/>
              <a:tabLst/>
              <a:defRPr/>
            </a:pPr>
            <a:r>
              <a:rPr kumimoji="0" lang="en-IN" sz="2800" b="1" i="0" u="none" strike="noStrike" kern="1200" cap="none" spc="0" normalizeH="0" baseline="0" noProof="0" dirty="0">
                <a:ln>
                  <a:noFill/>
                </a:ln>
                <a:solidFill>
                  <a:srgbClr val="444492"/>
                </a:solidFill>
                <a:effectLst/>
                <a:uLnTx/>
                <a:uFillTx/>
                <a:latin typeface="Calibri" panose="020F0502020204030204" pitchFamily="34" charset="0"/>
                <a:ea typeface="MS PGothic" pitchFamily="34" charset="-128"/>
                <a:cs typeface="Calibri" panose="020F0502020204030204" pitchFamily="34" charset="0"/>
              </a:rPr>
              <a:t>A Systematic Review </a:t>
            </a:r>
            <a:r>
              <a:rPr kumimoji="0" lang="en-IN" sz="2800" b="1" i="0" u="none" strike="noStrike" kern="1200" cap="none" spc="0" normalizeH="0" baseline="0" noProof="0" dirty="0" smtClean="0">
                <a:ln>
                  <a:noFill/>
                </a:ln>
                <a:solidFill>
                  <a:srgbClr val="444492"/>
                </a:solidFill>
                <a:effectLst/>
                <a:uLnTx/>
                <a:uFillTx/>
                <a:latin typeface="Calibri" panose="020F0502020204030204" pitchFamily="34" charset="0"/>
                <a:ea typeface="MS PGothic" pitchFamily="34" charset="-128"/>
                <a:cs typeface="Calibri" panose="020F0502020204030204" pitchFamily="34" charset="0"/>
              </a:rPr>
              <a:t>and Meta-Analysis</a:t>
            </a:r>
            <a:endParaRPr kumimoji="0" lang="en-US" sz="2800" b="1" i="0" u="none" strike="noStrike" kern="1200" cap="none" spc="0" normalizeH="0" baseline="0" noProof="0" dirty="0">
              <a:ln>
                <a:noFill/>
              </a:ln>
              <a:solidFill>
                <a:srgbClr val="444492"/>
              </a:solidFill>
              <a:effectLst/>
              <a:uLnTx/>
              <a:uFillTx/>
              <a:latin typeface="Calibri" panose="020F0502020204030204" pitchFamily="34" charset="0"/>
              <a:ea typeface="MS PGothic" pitchFamily="34" charset="-128"/>
              <a:cs typeface="Calibri" panose="020F0502020204030204" pitchFamily="34" charset="0"/>
            </a:endParaRPr>
          </a:p>
          <a:p>
            <a:pPr marL="0" marR="0" lvl="0" indent="0" algn="ctr" defTabSz="914400" rtl="0" eaLnBrk="0" fontAlgn="base" latinLnBrk="0" hangingPunct="0">
              <a:lnSpc>
                <a:spcPct val="100000"/>
              </a:lnSpc>
              <a:spcBef>
                <a:spcPts val="1000"/>
              </a:spcBef>
              <a:spcAft>
                <a:spcPct val="0"/>
              </a:spcAft>
              <a:buClr>
                <a:srgbClr val="8AC6CD"/>
              </a:buClr>
              <a:buSzPct val="72000"/>
              <a:buFont typeface="Wingdings" pitchFamily="2" charset="2"/>
              <a:buNone/>
              <a:tabLst/>
              <a:defRPr/>
            </a:pPr>
            <a:endParaRPr kumimoji="0" lang="en-US" sz="2800" b="1" i="0" u="none" strike="noStrike" kern="1200" cap="none" spc="0" normalizeH="0" baseline="0" noProof="0" dirty="0">
              <a:ln>
                <a:noFill/>
              </a:ln>
              <a:solidFill>
                <a:srgbClr val="444492"/>
              </a:solidFill>
              <a:effectLst/>
              <a:uLnTx/>
              <a:uFillTx/>
              <a:latin typeface="Calibri" panose="020F0502020204030204" pitchFamily="34" charset="0"/>
              <a:ea typeface="MS PGothic" pitchFamily="34" charset="-128"/>
              <a:cs typeface="Calibri" panose="020F0502020204030204" pitchFamily="34" charset="0"/>
            </a:endParaRPr>
          </a:p>
          <a:p>
            <a:pPr marL="0" marR="0" lvl="0" indent="0" algn="ctr" defTabSz="914400" rtl="0" eaLnBrk="0" fontAlgn="base" latinLnBrk="0" hangingPunct="0">
              <a:lnSpc>
                <a:spcPct val="100000"/>
              </a:lnSpc>
              <a:spcBef>
                <a:spcPts val="1000"/>
              </a:spcBef>
              <a:spcAft>
                <a:spcPct val="0"/>
              </a:spcAft>
              <a:buClr>
                <a:srgbClr val="8AC6CD"/>
              </a:buClr>
              <a:buSzPct val="72000"/>
              <a:buFont typeface="Wingdings" pitchFamily="2" charset="2"/>
              <a:buNone/>
              <a:tabLst/>
              <a:defRPr/>
            </a:pPr>
            <a:r>
              <a:rPr kumimoji="0" lang="en-US" sz="2000" b="1" i="0" u="none" strike="noStrike" kern="1200" cap="none" spc="0" normalizeH="0" baseline="0" noProof="0" dirty="0">
                <a:ln>
                  <a:noFill/>
                </a:ln>
                <a:solidFill>
                  <a:srgbClr val="444492"/>
                </a:solidFill>
                <a:effectLst/>
                <a:uLnTx/>
                <a:uFillTx/>
                <a:latin typeface="Calibri" panose="020F0502020204030204" pitchFamily="34" charset="0"/>
                <a:ea typeface="MS PGothic" pitchFamily="34" charset="-128"/>
                <a:cs typeface="Calibri" panose="020F0502020204030204" pitchFamily="34" charset="0"/>
              </a:rPr>
              <a:t>Dominick J. Angiolillo</a:t>
            </a:r>
            <a:r>
              <a:rPr kumimoji="0" lang="en-US" sz="2000" b="1" i="0" u="none" strike="noStrike" kern="1200" cap="none" spc="0" normalizeH="0" baseline="30000" noProof="0" dirty="0">
                <a:ln>
                  <a:noFill/>
                </a:ln>
                <a:solidFill>
                  <a:srgbClr val="444492"/>
                </a:solidFill>
                <a:effectLst/>
                <a:uLnTx/>
                <a:uFillTx/>
                <a:latin typeface="Calibri" panose="020F0502020204030204" pitchFamily="34" charset="0"/>
                <a:ea typeface="MS PGothic" pitchFamily="34" charset="-128"/>
                <a:cs typeface="Calibri" panose="020F0502020204030204" pitchFamily="34" charset="0"/>
              </a:rPr>
              <a:t>1</a:t>
            </a:r>
            <a:r>
              <a:rPr kumimoji="0" lang="en-US" sz="2000" b="1" i="0" u="none" strike="noStrike" kern="1200" cap="none" spc="0" normalizeH="0" baseline="0" noProof="0" dirty="0">
                <a:ln>
                  <a:noFill/>
                </a:ln>
                <a:solidFill>
                  <a:srgbClr val="444492"/>
                </a:solidFill>
                <a:effectLst/>
                <a:uLnTx/>
                <a:uFillTx/>
                <a:latin typeface="Calibri" panose="020F0502020204030204" pitchFamily="34" charset="0"/>
                <a:ea typeface="MS PGothic" pitchFamily="34" charset="-128"/>
                <a:cs typeface="Calibri" panose="020F0502020204030204" pitchFamily="34" charset="0"/>
              </a:rPr>
              <a:t>, Giuseppe </a:t>
            </a:r>
            <a:r>
              <a:rPr kumimoji="0" lang="en-US" sz="2000" b="1" i="0" u="none" strike="noStrike" kern="1200" cap="none" spc="0" normalizeH="0" baseline="0" noProof="0" dirty="0" smtClean="0">
                <a:ln>
                  <a:noFill/>
                </a:ln>
                <a:solidFill>
                  <a:srgbClr val="444492"/>
                </a:solidFill>
                <a:effectLst/>
                <a:uLnTx/>
                <a:uFillTx/>
                <a:latin typeface="Calibri" panose="020F0502020204030204" pitchFamily="34" charset="0"/>
                <a:ea typeface="MS PGothic" pitchFamily="34" charset="-128"/>
                <a:cs typeface="Calibri" panose="020F0502020204030204" pitchFamily="34" charset="0"/>
              </a:rPr>
              <a:t>Patti</a:t>
            </a:r>
            <a:r>
              <a:rPr kumimoji="0" lang="it-IT" sz="2000" b="1" i="0" u="none" strike="noStrike" kern="1200" cap="none" spc="0" normalizeH="0" baseline="30000" noProof="0" dirty="0" smtClean="0">
                <a:ln>
                  <a:noFill/>
                </a:ln>
                <a:solidFill>
                  <a:srgbClr val="444492"/>
                </a:solidFill>
                <a:effectLst/>
                <a:uLnTx/>
                <a:uFillTx/>
                <a:latin typeface="Arial"/>
                <a:ea typeface="MS PGothic" pitchFamily="34" charset="-128"/>
              </a:rPr>
              <a:t>4</a:t>
            </a:r>
            <a:r>
              <a:rPr kumimoji="0" lang="en-US" sz="2000" b="1" i="0" u="none" strike="noStrike" kern="1200" cap="none" spc="0" normalizeH="0" baseline="0" noProof="0" dirty="0" smtClean="0">
                <a:ln>
                  <a:noFill/>
                </a:ln>
                <a:solidFill>
                  <a:srgbClr val="444492"/>
                </a:solidFill>
                <a:effectLst/>
                <a:uLnTx/>
                <a:uFillTx/>
                <a:latin typeface="Calibri" panose="020F0502020204030204" pitchFamily="34" charset="0"/>
                <a:ea typeface="MS PGothic" pitchFamily="34" charset="-128"/>
                <a:cs typeface="Calibri" panose="020F0502020204030204" pitchFamily="34" charset="0"/>
              </a:rPr>
              <a:t>, </a:t>
            </a:r>
            <a:r>
              <a:rPr kumimoji="0" lang="en-US" sz="2000" b="1" i="0" u="none" strike="noStrike" kern="1200" cap="none" spc="0" normalizeH="0" baseline="0" noProof="0" dirty="0">
                <a:ln>
                  <a:noFill/>
                </a:ln>
                <a:solidFill>
                  <a:srgbClr val="444492"/>
                </a:solidFill>
                <a:effectLst/>
                <a:uLnTx/>
                <a:uFillTx/>
                <a:latin typeface="Calibri" panose="020F0502020204030204" pitchFamily="34" charset="0"/>
                <a:ea typeface="MS PGothic" pitchFamily="34" charset="-128"/>
                <a:cs typeface="Calibri" panose="020F0502020204030204" pitchFamily="34" charset="0"/>
              </a:rPr>
              <a:t>Kam Tim </a:t>
            </a:r>
            <a:r>
              <a:rPr kumimoji="0" lang="en-US" sz="2000" b="1" i="0" u="none" strike="noStrike" kern="1200" cap="none" spc="0" normalizeH="0" baseline="0" noProof="0" dirty="0" smtClean="0">
                <a:ln>
                  <a:noFill/>
                </a:ln>
                <a:solidFill>
                  <a:srgbClr val="444492"/>
                </a:solidFill>
                <a:effectLst/>
                <a:uLnTx/>
                <a:uFillTx/>
                <a:latin typeface="Calibri" panose="020F0502020204030204" pitchFamily="34" charset="0"/>
                <a:ea typeface="MS PGothic" pitchFamily="34" charset="-128"/>
                <a:cs typeface="Calibri" panose="020F0502020204030204" pitchFamily="34" charset="0"/>
              </a:rPr>
              <a:t>Chan</a:t>
            </a:r>
            <a:r>
              <a:rPr kumimoji="0" lang="it-IT" sz="2000" b="1" i="0" u="none" strike="noStrike" kern="1200" cap="none" spc="0" normalizeH="0" baseline="30000" noProof="0" dirty="0" smtClean="0">
                <a:ln>
                  <a:noFill/>
                </a:ln>
                <a:solidFill>
                  <a:srgbClr val="444492"/>
                </a:solidFill>
                <a:effectLst/>
                <a:uLnTx/>
                <a:uFillTx/>
                <a:latin typeface="Arial"/>
                <a:ea typeface="MS PGothic" pitchFamily="34" charset="-128"/>
              </a:rPr>
              <a:t>5</a:t>
            </a:r>
            <a:r>
              <a:rPr kumimoji="0" lang="en-US" sz="2000" b="1" i="0" u="none" strike="noStrike" kern="1200" cap="none" spc="0" normalizeH="0" baseline="0" noProof="0" dirty="0" smtClean="0">
                <a:ln>
                  <a:noFill/>
                </a:ln>
                <a:solidFill>
                  <a:srgbClr val="444492"/>
                </a:solidFill>
                <a:effectLst/>
                <a:uLnTx/>
                <a:uFillTx/>
                <a:latin typeface="Calibri" panose="020F0502020204030204" pitchFamily="34" charset="0"/>
                <a:ea typeface="MS PGothic" pitchFamily="34" charset="-128"/>
                <a:cs typeface="Calibri" panose="020F0502020204030204" pitchFamily="34" charset="0"/>
              </a:rPr>
              <a:t>, </a:t>
            </a:r>
            <a:r>
              <a:rPr kumimoji="0" lang="en-US" sz="2000" b="1" i="0" u="none" strike="noStrike" kern="1200" cap="none" spc="0" normalizeH="0" baseline="0" noProof="0" dirty="0" err="1">
                <a:ln>
                  <a:noFill/>
                </a:ln>
                <a:solidFill>
                  <a:srgbClr val="444492"/>
                </a:solidFill>
                <a:effectLst/>
                <a:uLnTx/>
                <a:uFillTx/>
                <a:latin typeface="Calibri" panose="020F0502020204030204" pitchFamily="34" charset="0"/>
                <a:ea typeface="MS PGothic" pitchFamily="34" charset="-128"/>
                <a:cs typeface="Calibri" panose="020F0502020204030204" pitchFamily="34" charset="0"/>
              </a:rPr>
              <a:t>Yaling</a:t>
            </a:r>
            <a:r>
              <a:rPr kumimoji="0" lang="en-US" sz="2000" b="1" i="0" u="none" strike="noStrike" kern="1200" cap="none" spc="0" normalizeH="0" baseline="0" noProof="0" dirty="0">
                <a:ln>
                  <a:noFill/>
                </a:ln>
                <a:solidFill>
                  <a:srgbClr val="444492"/>
                </a:solidFill>
                <a:effectLst/>
                <a:uLnTx/>
                <a:uFillTx/>
                <a:latin typeface="Calibri" panose="020F0502020204030204" pitchFamily="34" charset="0"/>
                <a:ea typeface="MS PGothic" pitchFamily="34" charset="-128"/>
                <a:cs typeface="Calibri" panose="020F0502020204030204" pitchFamily="34" charset="0"/>
              </a:rPr>
              <a:t> </a:t>
            </a:r>
            <a:r>
              <a:rPr kumimoji="0" lang="en-US" sz="2000" b="1" i="0" u="none" strike="noStrike" kern="1200" cap="none" spc="0" normalizeH="0" baseline="0" noProof="0" dirty="0" smtClean="0">
                <a:ln>
                  <a:noFill/>
                </a:ln>
                <a:solidFill>
                  <a:srgbClr val="444492"/>
                </a:solidFill>
                <a:effectLst/>
                <a:uLnTx/>
                <a:uFillTx/>
                <a:latin typeface="Calibri" panose="020F0502020204030204" pitchFamily="34" charset="0"/>
                <a:ea typeface="MS PGothic" pitchFamily="34" charset="-128"/>
                <a:cs typeface="Calibri" panose="020F0502020204030204" pitchFamily="34" charset="0"/>
              </a:rPr>
              <a:t>Han</a:t>
            </a:r>
            <a:r>
              <a:rPr kumimoji="0" lang="it-IT" sz="2000" b="1" i="0" u="none" strike="noStrike" kern="1200" cap="none" spc="0" normalizeH="0" baseline="30000" noProof="0" dirty="0" smtClean="0">
                <a:ln>
                  <a:noFill/>
                </a:ln>
                <a:solidFill>
                  <a:srgbClr val="444492"/>
                </a:solidFill>
                <a:effectLst/>
                <a:uLnTx/>
                <a:uFillTx/>
                <a:latin typeface="Arial"/>
                <a:ea typeface="MS PGothic" pitchFamily="34" charset="-128"/>
              </a:rPr>
              <a:t>6</a:t>
            </a:r>
            <a:r>
              <a:rPr kumimoji="0" lang="en-US" sz="2000" b="1" i="0" u="none" strike="noStrike" kern="1200" cap="none" spc="0" normalizeH="0" baseline="0" noProof="0" dirty="0" smtClean="0">
                <a:ln>
                  <a:noFill/>
                </a:ln>
                <a:solidFill>
                  <a:srgbClr val="444492"/>
                </a:solidFill>
                <a:effectLst/>
                <a:uLnTx/>
                <a:uFillTx/>
                <a:latin typeface="Calibri" panose="020F0502020204030204" pitchFamily="34" charset="0"/>
                <a:ea typeface="MS PGothic" pitchFamily="34" charset="-128"/>
                <a:cs typeface="Calibri" panose="020F0502020204030204" pitchFamily="34" charset="0"/>
              </a:rPr>
              <a:t>, </a:t>
            </a:r>
            <a:r>
              <a:rPr kumimoji="0" lang="en-US" sz="2000" b="1" i="0" u="none" strike="noStrike" kern="1200" cap="none" spc="0" normalizeH="0" baseline="0" noProof="0" dirty="0">
                <a:ln>
                  <a:noFill/>
                </a:ln>
                <a:solidFill>
                  <a:srgbClr val="444492"/>
                </a:solidFill>
                <a:effectLst/>
                <a:uLnTx/>
                <a:uFillTx/>
                <a:latin typeface="Calibri" panose="020F0502020204030204" pitchFamily="34" charset="0"/>
                <a:ea typeface="MS PGothic" pitchFamily="34" charset="-128"/>
                <a:cs typeface="Calibri" panose="020F0502020204030204" pitchFamily="34" charset="0"/>
              </a:rPr>
              <a:t>Wei‑Chun </a:t>
            </a:r>
            <a:r>
              <a:rPr kumimoji="0" lang="en-US" sz="2000" b="1" i="0" u="none" strike="noStrike" kern="1200" cap="none" spc="0" normalizeH="0" baseline="0" noProof="0" dirty="0" smtClean="0">
                <a:ln>
                  <a:noFill/>
                </a:ln>
                <a:solidFill>
                  <a:srgbClr val="444492"/>
                </a:solidFill>
                <a:effectLst/>
                <a:uLnTx/>
                <a:uFillTx/>
                <a:latin typeface="Calibri" panose="020F0502020204030204" pitchFamily="34" charset="0"/>
                <a:ea typeface="MS PGothic" pitchFamily="34" charset="-128"/>
                <a:cs typeface="Calibri" panose="020F0502020204030204" pitchFamily="34" charset="0"/>
              </a:rPr>
              <a:t>Huang</a:t>
            </a:r>
            <a:r>
              <a:rPr kumimoji="0" lang="en-US" sz="2000" b="1" i="0" u="none" strike="noStrike" kern="1200" cap="none" spc="0" normalizeH="0" baseline="30000" noProof="0" dirty="0">
                <a:ln>
                  <a:noFill/>
                </a:ln>
                <a:solidFill>
                  <a:srgbClr val="444492"/>
                </a:solidFill>
                <a:effectLst/>
                <a:uLnTx/>
                <a:uFillTx/>
                <a:latin typeface="Arial"/>
                <a:ea typeface="MS PGothic" pitchFamily="34" charset="-128"/>
              </a:rPr>
              <a:t>7</a:t>
            </a:r>
            <a:r>
              <a:rPr kumimoji="0" lang="en-US" sz="2000" b="1" i="0" u="none" strike="noStrike" kern="1200" cap="none" spc="0" normalizeH="0" baseline="0" noProof="0" dirty="0" smtClean="0">
                <a:ln>
                  <a:noFill/>
                </a:ln>
                <a:solidFill>
                  <a:srgbClr val="444492"/>
                </a:solidFill>
                <a:effectLst/>
                <a:uLnTx/>
                <a:uFillTx/>
                <a:latin typeface="Calibri" panose="020F0502020204030204" pitchFamily="34" charset="0"/>
                <a:ea typeface="MS PGothic" pitchFamily="34" charset="-128"/>
                <a:cs typeface="Calibri" panose="020F0502020204030204" pitchFamily="34" charset="0"/>
              </a:rPr>
              <a:t>, </a:t>
            </a:r>
            <a:r>
              <a:rPr kumimoji="0" lang="en-US" sz="2000" b="1" i="0" u="none" strike="noStrike" kern="1200" cap="none" spc="0" normalizeH="0" baseline="0" noProof="0" dirty="0">
                <a:ln>
                  <a:noFill/>
                </a:ln>
                <a:solidFill>
                  <a:srgbClr val="444492"/>
                </a:solidFill>
                <a:effectLst/>
                <a:uLnTx/>
                <a:uFillTx/>
                <a:latin typeface="Calibri" panose="020F0502020204030204" pitchFamily="34" charset="0"/>
                <a:ea typeface="MS PGothic" pitchFamily="34" charset="-128"/>
                <a:cs typeface="Calibri" panose="020F0502020204030204" pitchFamily="34" charset="0"/>
              </a:rPr>
              <a:t>Alexey </a:t>
            </a:r>
            <a:r>
              <a:rPr kumimoji="0" lang="en-US" sz="2000" b="1" i="0" u="none" strike="noStrike" kern="1200" cap="none" spc="0" normalizeH="0" baseline="0" noProof="0" dirty="0" smtClean="0">
                <a:ln>
                  <a:noFill/>
                </a:ln>
                <a:solidFill>
                  <a:srgbClr val="444492"/>
                </a:solidFill>
                <a:effectLst/>
                <a:uLnTx/>
                <a:uFillTx/>
                <a:latin typeface="Calibri" panose="020F0502020204030204" pitchFamily="34" charset="0"/>
                <a:ea typeface="MS PGothic" pitchFamily="34" charset="-128"/>
                <a:cs typeface="Calibri" panose="020F0502020204030204" pitchFamily="34" charset="0"/>
              </a:rPr>
              <a:t>Yakovlev</a:t>
            </a:r>
            <a:r>
              <a:rPr kumimoji="0" lang="en-US" sz="2000" b="1" i="0" u="none" strike="noStrike" kern="1200" cap="none" spc="0" normalizeH="0" baseline="30000" noProof="0" dirty="0">
                <a:ln>
                  <a:noFill/>
                </a:ln>
                <a:solidFill>
                  <a:srgbClr val="444492"/>
                </a:solidFill>
                <a:effectLst/>
                <a:uLnTx/>
                <a:uFillTx/>
                <a:latin typeface="Arial"/>
                <a:ea typeface="MS PGothic" pitchFamily="34" charset="-128"/>
              </a:rPr>
              <a:t>8</a:t>
            </a:r>
            <a:r>
              <a:rPr kumimoji="0" lang="en-US" sz="2000" b="1" i="0" u="none" strike="noStrike" kern="1200" cap="none" spc="0" normalizeH="0" baseline="0" noProof="0" dirty="0" smtClean="0">
                <a:ln>
                  <a:noFill/>
                </a:ln>
                <a:solidFill>
                  <a:srgbClr val="444492"/>
                </a:solidFill>
                <a:effectLst/>
                <a:uLnTx/>
                <a:uFillTx/>
                <a:latin typeface="Calibri" panose="020F0502020204030204" pitchFamily="34" charset="0"/>
                <a:ea typeface="MS PGothic" pitchFamily="34" charset="-128"/>
                <a:cs typeface="Calibri" panose="020F0502020204030204" pitchFamily="34" charset="0"/>
              </a:rPr>
              <a:t>, Dara </a:t>
            </a:r>
            <a:r>
              <a:rPr kumimoji="0" lang="en-US" sz="2000" b="1" i="0" u="none" strike="noStrike" kern="1200" cap="none" spc="0" normalizeH="0" baseline="0" noProof="0" dirty="0">
                <a:ln>
                  <a:noFill/>
                </a:ln>
                <a:solidFill>
                  <a:srgbClr val="444492"/>
                </a:solidFill>
                <a:effectLst/>
                <a:uLnTx/>
                <a:uFillTx/>
                <a:latin typeface="Calibri" panose="020F0502020204030204" pitchFamily="34" charset="0"/>
                <a:ea typeface="MS PGothic" pitchFamily="34" charset="-128"/>
                <a:cs typeface="Calibri" panose="020F0502020204030204" pitchFamily="34" charset="0"/>
              </a:rPr>
              <a:t>Paek</a:t>
            </a:r>
            <a:r>
              <a:rPr kumimoji="0" lang="en-US" sz="2000" b="1" i="0" u="none" strike="noStrike" kern="1200" cap="none" spc="0" normalizeH="0" baseline="30000" noProof="0" dirty="0">
                <a:ln>
                  <a:noFill/>
                </a:ln>
                <a:solidFill>
                  <a:srgbClr val="444492"/>
                </a:solidFill>
                <a:effectLst/>
                <a:uLnTx/>
                <a:uFillTx/>
                <a:latin typeface="Calibri" panose="020F0502020204030204" pitchFamily="34" charset="0"/>
                <a:ea typeface="MS PGothic" pitchFamily="34" charset="-128"/>
                <a:cs typeface="Calibri" panose="020F0502020204030204" pitchFamily="34" charset="0"/>
              </a:rPr>
              <a:t>2</a:t>
            </a:r>
            <a:r>
              <a:rPr kumimoji="0" lang="en-US" sz="2000" b="1" i="0" u="none" strike="noStrike" kern="1200" cap="none" spc="0" normalizeH="0" baseline="0" noProof="0" dirty="0">
                <a:ln>
                  <a:noFill/>
                </a:ln>
                <a:solidFill>
                  <a:srgbClr val="444492"/>
                </a:solidFill>
                <a:effectLst/>
                <a:uLnTx/>
                <a:uFillTx/>
                <a:latin typeface="Calibri" panose="020F0502020204030204" pitchFamily="34" charset="0"/>
                <a:ea typeface="MS PGothic" pitchFamily="34" charset="-128"/>
                <a:cs typeface="Calibri" panose="020F0502020204030204" pitchFamily="34" charset="0"/>
              </a:rPr>
              <a:t>, Michael del </a:t>
            </a:r>
            <a:r>
              <a:rPr kumimoji="0" lang="en-US" sz="2000" b="1" i="0" u="none" strike="noStrike" kern="1200" cap="none" spc="0" normalizeH="0" baseline="0" noProof="0" dirty="0" smtClean="0">
                <a:ln>
                  <a:noFill/>
                </a:ln>
                <a:solidFill>
                  <a:srgbClr val="444492"/>
                </a:solidFill>
                <a:effectLst/>
                <a:uLnTx/>
                <a:uFillTx/>
                <a:latin typeface="Calibri" panose="020F0502020204030204" pitchFamily="34" charset="0"/>
                <a:ea typeface="MS PGothic" pitchFamily="34" charset="-128"/>
                <a:cs typeface="Calibri" panose="020F0502020204030204" pitchFamily="34" charset="0"/>
              </a:rPr>
              <a:t>Aguila², </a:t>
            </a:r>
            <a:r>
              <a:rPr kumimoji="0" lang="en-US" sz="2000" b="1" i="0" u="none" strike="noStrike" kern="1200" cap="none" spc="0" normalizeH="0" baseline="0" noProof="0" dirty="0">
                <a:ln>
                  <a:noFill/>
                </a:ln>
                <a:solidFill>
                  <a:srgbClr val="444492"/>
                </a:solidFill>
                <a:effectLst/>
                <a:uLnTx/>
                <a:uFillTx/>
                <a:latin typeface="Calibri" panose="020F0502020204030204" pitchFamily="34" charset="0"/>
                <a:ea typeface="MS PGothic" pitchFamily="34" charset="-128"/>
                <a:cs typeface="Calibri" panose="020F0502020204030204" pitchFamily="34" charset="0"/>
              </a:rPr>
              <a:t>Shalini </a:t>
            </a:r>
            <a:r>
              <a:rPr kumimoji="0" lang="en-US" sz="2000" b="1" i="0" u="none" strike="noStrike" kern="1200" cap="none" spc="0" normalizeH="0" baseline="0" noProof="0" dirty="0" smtClean="0">
                <a:ln>
                  <a:noFill/>
                </a:ln>
                <a:solidFill>
                  <a:srgbClr val="444492"/>
                </a:solidFill>
                <a:effectLst/>
                <a:uLnTx/>
                <a:uFillTx/>
                <a:latin typeface="Calibri" panose="020F0502020204030204" pitchFamily="34" charset="0"/>
                <a:ea typeface="MS PGothic" pitchFamily="34" charset="-128"/>
                <a:cs typeface="Calibri" panose="020F0502020204030204" pitchFamily="34" charset="0"/>
              </a:rPr>
              <a:t>Girotra</a:t>
            </a:r>
            <a:r>
              <a:rPr kumimoji="0" lang="en-US" sz="2000" b="1" i="0" u="none" strike="noStrike" kern="1200" cap="none" spc="0" normalizeH="0" baseline="30000" noProof="0" dirty="0" smtClean="0">
                <a:ln>
                  <a:noFill/>
                </a:ln>
                <a:solidFill>
                  <a:srgbClr val="444492"/>
                </a:solidFill>
                <a:effectLst/>
                <a:uLnTx/>
                <a:uFillTx/>
                <a:latin typeface="Calibri" panose="020F0502020204030204" pitchFamily="34" charset="0"/>
                <a:ea typeface="MS PGothic" pitchFamily="34" charset="-128"/>
                <a:cs typeface="Calibri" panose="020F0502020204030204" pitchFamily="34" charset="0"/>
              </a:rPr>
              <a:t>3</a:t>
            </a:r>
            <a:r>
              <a:rPr kumimoji="0" lang="en-US" sz="2000" b="1" i="0" u="none" strike="noStrike" kern="1200" cap="none" spc="0" normalizeH="0" baseline="0" noProof="0" dirty="0" smtClean="0">
                <a:ln>
                  <a:noFill/>
                </a:ln>
                <a:solidFill>
                  <a:srgbClr val="444492"/>
                </a:solidFill>
                <a:effectLst/>
                <a:uLnTx/>
                <a:uFillTx/>
                <a:latin typeface="Calibri" panose="020F0502020204030204" pitchFamily="34" charset="0"/>
                <a:ea typeface="MS PGothic" pitchFamily="34" charset="-128"/>
                <a:cs typeface="Calibri" panose="020F0502020204030204" pitchFamily="34" charset="0"/>
              </a:rPr>
              <a:t>, Dirk </a:t>
            </a:r>
            <a:r>
              <a:rPr kumimoji="0" lang="en-US" sz="2000" b="1" i="0" u="none" strike="noStrike" kern="1200" cap="none" spc="0" normalizeH="0" baseline="0" noProof="0" dirty="0" err="1" smtClean="0">
                <a:ln>
                  <a:noFill/>
                </a:ln>
                <a:solidFill>
                  <a:srgbClr val="444492"/>
                </a:solidFill>
                <a:effectLst/>
                <a:uLnTx/>
                <a:uFillTx/>
                <a:latin typeface="Calibri" panose="020F0502020204030204" pitchFamily="34" charset="0"/>
                <a:ea typeface="MS PGothic" pitchFamily="34" charset="-128"/>
                <a:cs typeface="Calibri" panose="020F0502020204030204" pitchFamily="34" charset="0"/>
              </a:rPr>
              <a:t>Sibbing</a:t>
            </a:r>
            <a:r>
              <a:rPr kumimoji="0" lang="en-US" sz="1000" b="1" i="0" u="none" strike="noStrike" kern="1200" cap="none" spc="0" normalizeH="0" baseline="30000" noProof="0" dirty="0">
                <a:ln>
                  <a:noFill/>
                </a:ln>
                <a:solidFill>
                  <a:srgbClr val="444492"/>
                </a:solidFill>
                <a:effectLst/>
                <a:uLnTx/>
                <a:uFillTx/>
                <a:latin typeface="Arial"/>
                <a:ea typeface="MS PGothic" pitchFamily="34" charset="-128"/>
                <a:cs typeface="Calibri" panose="020F0502020204030204" pitchFamily="34" charset="0"/>
              </a:rPr>
              <a:t> </a:t>
            </a:r>
            <a:r>
              <a:rPr kumimoji="0" lang="en-US" sz="2000" b="1" i="0" u="none" strike="noStrike" kern="1200" cap="none" spc="0" normalizeH="0" baseline="30000" noProof="0" dirty="0">
                <a:ln>
                  <a:noFill/>
                </a:ln>
                <a:solidFill>
                  <a:srgbClr val="444492"/>
                </a:solidFill>
                <a:effectLst/>
                <a:uLnTx/>
                <a:uFillTx/>
                <a:latin typeface="Calibri" panose="020F0502020204030204" pitchFamily="34" charset="0"/>
                <a:ea typeface="MS PGothic" pitchFamily="34" charset="-128"/>
                <a:cs typeface="Calibri" panose="020F0502020204030204" pitchFamily="34" charset="0"/>
              </a:rPr>
              <a:t>9</a:t>
            </a:r>
            <a:endParaRPr kumimoji="0" lang="en-GB" sz="2000" b="1" i="0" u="none" strike="noStrike" kern="1200" cap="none" spc="0" normalizeH="0" baseline="30000" noProof="0" dirty="0">
              <a:ln>
                <a:noFill/>
              </a:ln>
              <a:solidFill>
                <a:srgbClr val="444492"/>
              </a:solidFill>
              <a:effectLst/>
              <a:uLnTx/>
              <a:uFillTx/>
              <a:latin typeface="Calibri" panose="020F0502020204030204" pitchFamily="34" charset="0"/>
              <a:ea typeface="MS PGothic" pitchFamily="34" charset="-128"/>
              <a:cs typeface="Calibri" panose="020F0502020204030204" pitchFamily="34" charset="0"/>
            </a:endParaRPr>
          </a:p>
        </p:txBody>
      </p:sp>
      <p:sp>
        <p:nvSpPr>
          <p:cNvPr id="5" name="Rectangle 4">
            <a:extLst>
              <a:ext uri="{FF2B5EF4-FFF2-40B4-BE49-F238E27FC236}">
                <a16:creationId xmlns:a16="http://schemas.microsoft.com/office/drawing/2014/main" id="{9C34934C-C3BE-4123-8CCC-EE57275A2710}"/>
              </a:ext>
            </a:extLst>
          </p:cNvPr>
          <p:cNvSpPr/>
          <p:nvPr/>
        </p:nvSpPr>
        <p:spPr>
          <a:xfrm>
            <a:off x="2744186" y="6552532"/>
            <a:ext cx="7348831" cy="276999"/>
          </a:xfrm>
          <a:prstGeom prst="rect">
            <a:avLst/>
          </a:prstGeom>
        </p:spPr>
        <p:txBody>
          <a:bodyPr wrap="square" anchor="ctr">
            <a:spAutoFit/>
          </a:bodyPr>
          <a:lstStyle>
            <a:defPPr>
              <a:defRPr lang="en-US"/>
            </a:defPPr>
            <a:lvl1pPr algn="l" rtl="0" fontAlgn="base">
              <a:spcBef>
                <a:spcPct val="0"/>
              </a:spcBef>
              <a:spcAft>
                <a:spcPct val="0"/>
              </a:spcAft>
              <a:defRPr sz="2400" kern="1200">
                <a:solidFill>
                  <a:schemeClr val="tx1"/>
                </a:solidFill>
                <a:latin typeface="Arial" charset="0"/>
                <a:ea typeface="MS PGothic"/>
                <a:cs typeface="MS PGothic"/>
              </a:defRPr>
            </a:lvl1pPr>
            <a:lvl2pPr marL="457200" algn="l" rtl="0" fontAlgn="base">
              <a:spcBef>
                <a:spcPct val="0"/>
              </a:spcBef>
              <a:spcAft>
                <a:spcPct val="0"/>
              </a:spcAft>
              <a:defRPr sz="2400" kern="1200">
                <a:solidFill>
                  <a:schemeClr val="tx1"/>
                </a:solidFill>
                <a:latin typeface="Arial" charset="0"/>
                <a:ea typeface="MS PGothic"/>
                <a:cs typeface="MS PGothic"/>
              </a:defRPr>
            </a:lvl2pPr>
            <a:lvl3pPr marL="914400" algn="l" rtl="0" fontAlgn="base">
              <a:spcBef>
                <a:spcPct val="0"/>
              </a:spcBef>
              <a:spcAft>
                <a:spcPct val="0"/>
              </a:spcAft>
              <a:defRPr sz="2400" kern="1200">
                <a:solidFill>
                  <a:schemeClr val="tx1"/>
                </a:solidFill>
                <a:latin typeface="Arial" charset="0"/>
                <a:ea typeface="MS PGothic"/>
                <a:cs typeface="MS PGothic"/>
              </a:defRPr>
            </a:lvl3pPr>
            <a:lvl4pPr marL="1371600" algn="l" rtl="0" fontAlgn="base">
              <a:spcBef>
                <a:spcPct val="0"/>
              </a:spcBef>
              <a:spcAft>
                <a:spcPct val="0"/>
              </a:spcAft>
              <a:defRPr sz="2400" kern="1200">
                <a:solidFill>
                  <a:schemeClr val="tx1"/>
                </a:solidFill>
                <a:latin typeface="Arial" charset="0"/>
                <a:ea typeface="MS PGothic"/>
                <a:cs typeface="MS PGothic"/>
              </a:defRPr>
            </a:lvl4pPr>
            <a:lvl5pPr marL="1828800" algn="l" rtl="0" fontAlgn="base">
              <a:spcBef>
                <a:spcPct val="0"/>
              </a:spcBef>
              <a:spcAft>
                <a:spcPct val="0"/>
              </a:spcAft>
              <a:defRPr sz="2400" kern="1200">
                <a:solidFill>
                  <a:schemeClr val="tx1"/>
                </a:solidFill>
                <a:latin typeface="Arial" charset="0"/>
                <a:ea typeface="MS PGothic"/>
                <a:cs typeface="MS PGothic"/>
              </a:defRPr>
            </a:lvl5pPr>
            <a:lvl6pPr marL="2286000" algn="l" defTabSz="914400" rtl="0" eaLnBrk="1" latinLnBrk="0" hangingPunct="1">
              <a:defRPr sz="2400" kern="1200">
                <a:solidFill>
                  <a:schemeClr val="tx1"/>
                </a:solidFill>
                <a:latin typeface="Arial" charset="0"/>
                <a:ea typeface="MS PGothic"/>
                <a:cs typeface="MS PGothic"/>
              </a:defRPr>
            </a:lvl6pPr>
            <a:lvl7pPr marL="2743200" algn="l" defTabSz="914400" rtl="0" eaLnBrk="1" latinLnBrk="0" hangingPunct="1">
              <a:defRPr sz="2400" kern="1200">
                <a:solidFill>
                  <a:schemeClr val="tx1"/>
                </a:solidFill>
                <a:latin typeface="Arial" charset="0"/>
                <a:ea typeface="MS PGothic"/>
                <a:cs typeface="MS PGothic"/>
              </a:defRPr>
            </a:lvl7pPr>
            <a:lvl8pPr marL="3200400" algn="l" defTabSz="914400" rtl="0" eaLnBrk="1" latinLnBrk="0" hangingPunct="1">
              <a:defRPr sz="2400" kern="1200">
                <a:solidFill>
                  <a:schemeClr val="tx1"/>
                </a:solidFill>
                <a:latin typeface="Arial" charset="0"/>
                <a:ea typeface="MS PGothic"/>
                <a:cs typeface="MS PGothic"/>
              </a:defRPr>
            </a:lvl8pPr>
            <a:lvl9pPr marL="3657600" algn="l" defTabSz="914400" rtl="0" eaLnBrk="1" latinLnBrk="0" hangingPunct="1">
              <a:defRPr sz="2400" kern="1200">
                <a:solidFill>
                  <a:schemeClr val="tx1"/>
                </a:solidFill>
                <a:latin typeface="Arial" charset="0"/>
                <a:ea typeface="MS PGothic"/>
                <a:cs typeface="MS PGothic"/>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444492"/>
                </a:solidFill>
                <a:effectLst/>
                <a:uLnTx/>
                <a:uFillTx/>
                <a:latin typeface="Arial" charset="0"/>
                <a:ea typeface="ＭＳ Ｐゴシック" pitchFamily="34" charset="-128"/>
                <a:cs typeface="Arial" pitchFamily="34" charset="0"/>
              </a:rPr>
              <a:t>This analysis was supported by Sanofi Pharmaceuticals. </a:t>
            </a:r>
          </a:p>
        </p:txBody>
      </p:sp>
      <p:sp>
        <p:nvSpPr>
          <p:cNvPr id="6" name="Rectangle 15">
            <a:extLst>
              <a:ext uri="{FF2B5EF4-FFF2-40B4-BE49-F238E27FC236}">
                <a16:creationId xmlns:a16="http://schemas.microsoft.com/office/drawing/2014/main" id="{153A766F-4A7D-46D2-B41E-F1223D7EEBCD}"/>
              </a:ext>
            </a:extLst>
          </p:cNvPr>
          <p:cNvSpPr>
            <a:spLocks noChangeArrowheads="1"/>
          </p:cNvSpPr>
          <p:nvPr/>
        </p:nvSpPr>
        <p:spPr bwMode="auto">
          <a:xfrm>
            <a:off x="814917" y="5841913"/>
            <a:ext cx="79898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130000"/>
              <a:buFont typeface="Verdana" panose="020B0604030504040204" pitchFamily="34" charset="0"/>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Verdana" panose="020B0604030504040204" pitchFamily="34" charset="0"/>
              <a:buChar char="●"/>
              <a:defRPr sz="1600" b="1">
                <a:solidFill>
                  <a:srgbClr val="989898"/>
                </a:solidFill>
                <a:latin typeface="Arial" panose="020B0604020202020204" pitchFamily="34" charset="0"/>
                <a:cs typeface="Arial" panose="020B0604020202020204" pitchFamily="34" charset="0"/>
              </a:defRPr>
            </a:lvl2pPr>
            <a:lvl3pPr marL="1143000" indent="-228600">
              <a:spcBef>
                <a:spcPct val="20000"/>
              </a:spcBef>
              <a:buClr>
                <a:schemeClr val="hlink"/>
              </a:buClr>
              <a:buChar char="•"/>
              <a:defRPr sz="1600">
                <a:solidFill>
                  <a:srgbClr val="989898"/>
                </a:solidFill>
                <a:latin typeface="Arial" panose="020B0604020202020204" pitchFamily="34" charset="0"/>
                <a:cs typeface="Arial" panose="020B0604020202020204" pitchFamily="34" charset="0"/>
              </a:defRPr>
            </a:lvl3pPr>
            <a:lvl4pPr marL="16002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4pPr>
            <a:lvl5pPr marL="20574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altLang="en-US"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Calibri" panose="020F0502020204030204" pitchFamily="34" charset="0"/>
              </a:rPr>
              <a:t>Angiolillo, D.J., Patti, G., Chan, K.T. et al. J Thromb Thrombolysis (2019). https://doi.org/10.1007/s11239-019-01860-7</a:t>
            </a:r>
            <a:r>
              <a:rPr kumimoji="0" lang="en-IN" altLang="en-US"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Calibri" panose="020F0502020204030204" pitchFamily="34" charset="0"/>
              </a:rPr>
              <a:t>.</a:t>
            </a:r>
            <a:endParaRPr kumimoji="0" lang="en-US" altLang="en-US"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Calibri" panose="020F0502020204030204" pitchFamily="34" charset="0"/>
            </a:endParaRPr>
          </a:p>
        </p:txBody>
      </p:sp>
      <p:graphicFrame>
        <p:nvGraphicFramePr>
          <p:cNvPr id="3" name="Tableau 2"/>
          <p:cNvGraphicFramePr>
            <a:graphicFrameLocks noGrp="1"/>
          </p:cNvGraphicFramePr>
          <p:nvPr>
            <p:extLst/>
          </p:nvPr>
        </p:nvGraphicFramePr>
        <p:xfrm>
          <a:off x="-1073149" y="4483516"/>
          <a:ext cx="12496800" cy="1310011"/>
        </p:xfrm>
        <a:graphic>
          <a:graphicData uri="http://schemas.openxmlformats.org/drawingml/2006/table">
            <a:tbl>
              <a:tblPr firstRow="1" bandRow="1">
                <a:tableStyleId>{F5AB1C69-6EDB-4FF4-983F-18BD219EF322}</a:tableStyleId>
              </a:tblPr>
              <a:tblGrid>
                <a:gridCol w="5969216">
                  <a:extLst>
                    <a:ext uri="{9D8B030D-6E8A-4147-A177-3AD203B41FA5}">
                      <a16:colId xmlns:a16="http://schemas.microsoft.com/office/drawing/2014/main" val="20000"/>
                    </a:ext>
                  </a:extLst>
                </a:gridCol>
                <a:gridCol w="6527584">
                  <a:extLst>
                    <a:ext uri="{9D8B030D-6E8A-4147-A177-3AD203B41FA5}">
                      <a16:colId xmlns:a16="http://schemas.microsoft.com/office/drawing/2014/main" val="20001"/>
                    </a:ext>
                  </a:extLst>
                </a:gridCol>
              </a:tblGrid>
              <a:tr h="1310011">
                <a:tc>
                  <a:txBody>
                    <a:bodyPr/>
                    <a:lstStyle/>
                    <a:p>
                      <a:pPr marL="2287588" indent="0" algn="l">
                        <a:spcBef>
                          <a:spcPts val="0"/>
                        </a:spcBef>
                        <a:buNone/>
                      </a:pPr>
                      <a:r>
                        <a:rPr lang="en-US" sz="1100" b="1" baseline="30000" dirty="0" smtClean="0">
                          <a:solidFill>
                            <a:schemeClr val="tx1"/>
                          </a:solidFill>
                        </a:rPr>
                        <a:t>1 </a:t>
                      </a:r>
                      <a:r>
                        <a:rPr lang="en-US" sz="1100" b="1" dirty="0" smtClean="0">
                          <a:solidFill>
                            <a:schemeClr val="tx1"/>
                          </a:solidFill>
                        </a:rPr>
                        <a:t>University of Florida, Department of Medicine, Jacksonville, USA</a:t>
                      </a:r>
                      <a:endParaRPr lang="en-US" sz="1100" b="1" baseline="30000" dirty="0" smtClean="0">
                        <a:solidFill>
                          <a:schemeClr val="tx1"/>
                        </a:solidFill>
                      </a:endParaRPr>
                    </a:p>
                    <a:p>
                      <a:pPr marL="2287588" indent="0" algn="l">
                        <a:spcBef>
                          <a:spcPts val="0"/>
                        </a:spcBef>
                        <a:buNone/>
                      </a:pPr>
                      <a:r>
                        <a:rPr lang="en-US" sz="1100" b="1" baseline="30000" dirty="0" smtClean="0">
                          <a:solidFill>
                            <a:schemeClr val="tx1"/>
                          </a:solidFill>
                        </a:rPr>
                        <a:t>2 </a:t>
                      </a:r>
                      <a:r>
                        <a:rPr lang="en-US" sz="1100" b="1" dirty="0" smtClean="0">
                          <a:solidFill>
                            <a:schemeClr val="tx1"/>
                          </a:solidFill>
                        </a:rPr>
                        <a:t>Doctor Evidence, Santa Monica, USA</a:t>
                      </a:r>
                    </a:p>
                    <a:p>
                      <a:pPr marL="2287588" indent="0" algn="l">
                        <a:spcBef>
                          <a:spcPts val="0"/>
                        </a:spcBef>
                        <a:buNone/>
                      </a:pPr>
                      <a:r>
                        <a:rPr lang="en-US" sz="1100" b="1" baseline="30000" dirty="0" smtClean="0">
                          <a:solidFill>
                            <a:schemeClr val="tx1"/>
                          </a:solidFill>
                        </a:rPr>
                        <a:t>3 </a:t>
                      </a:r>
                      <a:r>
                        <a:rPr lang="en-US" sz="1100" b="1" dirty="0" smtClean="0">
                          <a:solidFill>
                            <a:schemeClr val="tx1"/>
                          </a:solidFill>
                        </a:rPr>
                        <a:t>Sanofi, General Medicine and Emerging Markets, Singapore</a:t>
                      </a:r>
                    </a:p>
                    <a:p>
                      <a:pPr marL="2287588" marR="0" lvl="0" indent="0" algn="l" defTabSz="685732" rtl="0" eaLnBrk="1" fontAlgn="auto" latinLnBrk="0" hangingPunct="1">
                        <a:lnSpc>
                          <a:spcPct val="100000"/>
                        </a:lnSpc>
                        <a:spcBef>
                          <a:spcPts val="0"/>
                        </a:spcBef>
                        <a:spcAft>
                          <a:spcPts val="0"/>
                        </a:spcAft>
                        <a:buClrTx/>
                        <a:buSzTx/>
                        <a:buFontTx/>
                        <a:buNone/>
                        <a:tabLst/>
                        <a:defRPr/>
                      </a:pPr>
                      <a:r>
                        <a:rPr lang="it-IT" sz="1100" b="1" baseline="30000" dirty="0" smtClean="0">
                          <a:solidFill>
                            <a:schemeClr val="tx1"/>
                          </a:solidFill>
                        </a:rPr>
                        <a:t>4 </a:t>
                      </a:r>
                      <a:r>
                        <a:rPr lang="it-IT" sz="1100" b="1" dirty="0" smtClean="0">
                          <a:solidFill>
                            <a:schemeClr val="tx1"/>
                          </a:solidFill>
                        </a:rPr>
                        <a:t>University of L’Aquila, L’Aquila, Italy</a:t>
                      </a:r>
                      <a:br>
                        <a:rPr lang="it-IT" sz="1100" b="1" dirty="0" smtClean="0">
                          <a:solidFill>
                            <a:schemeClr val="tx1"/>
                          </a:solidFill>
                        </a:rPr>
                      </a:br>
                      <a:r>
                        <a:rPr lang="it-IT" sz="1100" b="1" baseline="30000" dirty="0" smtClean="0">
                          <a:solidFill>
                            <a:schemeClr val="tx1"/>
                          </a:solidFill>
                        </a:rPr>
                        <a:t>5 </a:t>
                      </a:r>
                      <a:r>
                        <a:rPr lang="it-IT" sz="1100" b="1" dirty="0" smtClean="0">
                          <a:solidFill>
                            <a:schemeClr val="tx1"/>
                          </a:solidFill>
                        </a:rPr>
                        <a:t>Queen Elizabeth Hospital, Hong Kong</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7588" indent="0" algn="l">
                        <a:spcBef>
                          <a:spcPts val="0"/>
                        </a:spcBef>
                        <a:buNone/>
                      </a:pPr>
                      <a:r>
                        <a:rPr lang="it-IT" sz="1100" b="1" baseline="30000" dirty="0" smtClean="0">
                          <a:solidFill>
                            <a:schemeClr val="tx1"/>
                          </a:solidFill>
                        </a:rPr>
                        <a:t>6 </a:t>
                      </a:r>
                      <a:r>
                        <a:rPr lang="en-US" sz="1100" b="1" dirty="0" smtClean="0">
                          <a:solidFill>
                            <a:schemeClr val="tx1"/>
                          </a:solidFill>
                        </a:rPr>
                        <a:t>Department of Cardiology, Liaoning, China</a:t>
                      </a:r>
                    </a:p>
                    <a:p>
                      <a:pPr marL="2287588" indent="0" algn="l">
                        <a:spcBef>
                          <a:spcPts val="0"/>
                        </a:spcBef>
                        <a:buNone/>
                      </a:pPr>
                      <a:r>
                        <a:rPr lang="en-US" sz="1100" b="1" baseline="30000" dirty="0" smtClean="0">
                          <a:solidFill>
                            <a:schemeClr val="tx1"/>
                          </a:solidFill>
                        </a:rPr>
                        <a:t>7 </a:t>
                      </a:r>
                      <a:r>
                        <a:rPr lang="en-US" sz="1100" b="1" dirty="0" smtClean="0">
                          <a:solidFill>
                            <a:schemeClr val="tx1"/>
                          </a:solidFill>
                        </a:rPr>
                        <a:t>Department of Critical Care Medicine, Kaohsiung</a:t>
                      </a:r>
                      <a:r>
                        <a:rPr lang="en-US" sz="1100" b="1" baseline="0" dirty="0" smtClean="0">
                          <a:solidFill>
                            <a:schemeClr val="tx1"/>
                          </a:solidFill>
                        </a:rPr>
                        <a:t> </a:t>
                      </a:r>
                      <a:r>
                        <a:rPr lang="en-US" sz="1100" b="1" dirty="0" smtClean="0">
                          <a:solidFill>
                            <a:schemeClr val="tx1"/>
                          </a:solidFill>
                        </a:rPr>
                        <a:t>Veterans </a:t>
                      </a:r>
                      <a:br>
                        <a:rPr lang="en-US" sz="1100" b="1" dirty="0" smtClean="0">
                          <a:solidFill>
                            <a:schemeClr val="tx1"/>
                          </a:solidFill>
                        </a:rPr>
                      </a:br>
                      <a:r>
                        <a:rPr lang="en-US" sz="1100" b="1" dirty="0" smtClean="0">
                          <a:solidFill>
                            <a:schemeClr val="tx1"/>
                          </a:solidFill>
                        </a:rPr>
                        <a:t>General Hospital, Taiwan</a:t>
                      </a:r>
                      <a:br>
                        <a:rPr lang="en-US" sz="1100" b="1" dirty="0" smtClean="0">
                          <a:solidFill>
                            <a:schemeClr val="tx1"/>
                          </a:solidFill>
                        </a:rPr>
                      </a:br>
                      <a:r>
                        <a:rPr lang="en-US" sz="1100" b="1" baseline="30000" dirty="0" smtClean="0">
                          <a:solidFill>
                            <a:schemeClr val="tx1"/>
                          </a:solidFill>
                        </a:rPr>
                        <a:t>8 </a:t>
                      </a:r>
                      <a:r>
                        <a:rPr lang="en-US" sz="1100" b="1" dirty="0" err="1" smtClean="0">
                          <a:solidFill>
                            <a:schemeClr val="tx1"/>
                          </a:solidFill>
                        </a:rPr>
                        <a:t>Almazov</a:t>
                      </a:r>
                      <a:r>
                        <a:rPr lang="en-US" sz="1100" b="1" dirty="0" smtClean="0">
                          <a:solidFill>
                            <a:schemeClr val="tx1"/>
                          </a:solidFill>
                        </a:rPr>
                        <a:t> National Medical Research Centre, Saint Petersburg, Russia</a:t>
                      </a:r>
                      <a:r>
                        <a:rPr lang="fr-FR" sz="1100" b="1" dirty="0" smtClean="0">
                          <a:solidFill>
                            <a:schemeClr val="lt1"/>
                          </a:solidFill>
                        </a:rPr>
                        <a:t/>
                      </a:r>
                      <a:br>
                        <a:rPr lang="fr-FR" sz="1100" b="1" dirty="0" smtClean="0">
                          <a:solidFill>
                            <a:schemeClr val="lt1"/>
                          </a:solidFill>
                        </a:rPr>
                      </a:br>
                      <a:r>
                        <a:rPr lang="fr-FR" sz="1100" b="1" kern="1200" baseline="30000" dirty="0" smtClean="0">
                          <a:solidFill>
                            <a:schemeClr val="tx1"/>
                          </a:solidFill>
                          <a:latin typeface="+mn-lt"/>
                          <a:ea typeface="+mn-ea"/>
                          <a:cs typeface="+mn-cs"/>
                        </a:rPr>
                        <a:t>9 </a:t>
                      </a:r>
                      <a:r>
                        <a:rPr lang="en-US" sz="1100" b="1" kern="1200" dirty="0" smtClean="0">
                          <a:solidFill>
                            <a:schemeClr val="tx1"/>
                          </a:solidFill>
                          <a:latin typeface="+mn-lt"/>
                          <a:ea typeface="+mn-ea"/>
                          <a:cs typeface="+mn-cs"/>
                        </a:rPr>
                        <a:t>Department of Cardiology, Munich, Germany</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2" name="Espace réservé du numéro de diapositive 11"/>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US" sz="675" b="0" i="0" u="none" strike="noStrike" kern="1200" cap="none" spc="0" normalizeH="0" baseline="16000" noProof="0" smtClean="0">
                <a:ln>
                  <a:noFill/>
                </a:ln>
                <a:solidFill>
                  <a:srgbClr val="000000"/>
                </a:solidFill>
                <a:effectLst/>
                <a:uLnTx/>
                <a:uFillTx/>
                <a:latin typeface="Calibri" panose="020F0502020204030204" pitchFamily="34" charset="0"/>
                <a:ea typeface="+mn-ea"/>
                <a:cs typeface="Calibri" panose="020F0502020204030204" pitchFamily="34" charset="0"/>
              </a:rPr>
              <a:t>        </a:t>
            </a:r>
            <a:fld id="{3A580EDA-B8B9-4618-A60E-C09060CB83FE}"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4" name="ZoneTexte 13"/>
          <p:cNvSpPr txBox="1"/>
          <p:nvPr/>
        </p:nvSpPr>
        <p:spPr>
          <a:xfrm>
            <a:off x="2427174" y="6189449"/>
            <a:ext cx="7982857" cy="400110"/>
          </a:xfrm>
          <a:prstGeom prst="rect">
            <a:avLst/>
          </a:prstGeom>
          <a:noFill/>
        </p:spPr>
        <p:txBody>
          <a:bodyPr wrap="square" rtlCol="0">
            <a:spAutoFit/>
          </a:bodyPr>
          <a:lstStyle>
            <a:defPPr>
              <a:defRPr lang="en-US"/>
            </a:defPPr>
            <a:lvl1pPr algn="ctr">
              <a:defRPr sz="10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44492"/>
                </a:solidFill>
                <a:effectLst/>
                <a:uLnTx/>
                <a:uFillTx/>
                <a:latin typeface="Arial"/>
                <a:ea typeface="+mn-ea"/>
                <a:cs typeface="Arial"/>
              </a:rPr>
              <a:t>Zinc code : </a:t>
            </a:r>
            <a:r>
              <a:rPr kumimoji="0" lang="en-US" sz="1000" b="0" i="0" u="none" strike="noStrike" kern="1200" cap="none" spc="0" normalizeH="0" baseline="0" noProof="0" dirty="0" smtClean="0">
                <a:ln>
                  <a:noFill/>
                </a:ln>
                <a:solidFill>
                  <a:srgbClr val="444492"/>
                </a:solidFill>
                <a:effectLst/>
                <a:uLnTx/>
                <a:uFillTx/>
                <a:latin typeface="Arial"/>
                <a:ea typeface="+mn-ea"/>
                <a:cs typeface="Arial"/>
              </a:rPr>
              <a:t>SAGLB.CLO.18.01.0071b Date </a:t>
            </a:r>
            <a:r>
              <a:rPr kumimoji="0" lang="en-US" sz="1000" b="0" i="0" u="none" strike="noStrike" kern="1200" cap="none" spc="0" normalizeH="0" baseline="0" noProof="0" dirty="0">
                <a:ln>
                  <a:noFill/>
                </a:ln>
                <a:solidFill>
                  <a:srgbClr val="444492"/>
                </a:solidFill>
                <a:effectLst/>
                <a:uLnTx/>
                <a:uFillTx/>
                <a:latin typeface="Arial"/>
                <a:ea typeface="+mn-ea"/>
                <a:cs typeface="Arial"/>
              </a:rPr>
              <a:t>of approval : 20 May 2019    </a:t>
            </a:r>
            <a:endParaRPr kumimoji="0" lang="en-US" sz="1000" b="0" i="0" u="none" strike="noStrike" kern="1200" cap="none" spc="0" normalizeH="0" baseline="0" noProof="0" dirty="0" smtClean="0">
              <a:ln>
                <a:noFill/>
              </a:ln>
              <a:solidFill>
                <a:srgbClr val="444492"/>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444492"/>
                </a:solidFill>
                <a:effectLst/>
                <a:uLnTx/>
                <a:uFillTx/>
                <a:latin typeface="Arial"/>
                <a:ea typeface="+mn-ea"/>
                <a:cs typeface="Arial"/>
              </a:rPr>
              <a:t>This </a:t>
            </a:r>
            <a:r>
              <a:rPr kumimoji="0" lang="en-US" sz="1000" b="0" i="0" u="none" strike="noStrike" kern="1200" cap="none" spc="0" normalizeH="0" baseline="0" noProof="0" dirty="0">
                <a:ln>
                  <a:noFill/>
                </a:ln>
                <a:solidFill>
                  <a:srgbClr val="444492"/>
                </a:solidFill>
                <a:effectLst/>
                <a:uLnTx/>
                <a:uFillTx/>
                <a:latin typeface="Arial"/>
                <a:ea typeface="+mn-ea"/>
                <a:cs typeface="Arial"/>
              </a:rPr>
              <a:t>is for internal use only and </a:t>
            </a:r>
            <a:r>
              <a:rPr kumimoji="0" lang="en-US" sz="1000" b="0" i="0" u="none" strike="noStrike" kern="1200" cap="none" spc="0" normalizeH="0" baseline="0" noProof="0" dirty="0" smtClean="0">
                <a:ln>
                  <a:noFill/>
                </a:ln>
                <a:solidFill>
                  <a:srgbClr val="444492"/>
                </a:solidFill>
                <a:effectLst/>
                <a:uLnTx/>
                <a:uFillTx/>
                <a:latin typeface="Arial"/>
                <a:ea typeface="+mn-ea"/>
                <a:cs typeface="Arial"/>
              </a:rPr>
              <a:t>subsequent </a:t>
            </a:r>
            <a:r>
              <a:rPr kumimoji="0" lang="en-US" sz="1000" b="0" i="0" u="none" strike="noStrike" kern="1200" cap="none" spc="0" normalizeH="0" baseline="0" noProof="0" dirty="0">
                <a:ln>
                  <a:noFill/>
                </a:ln>
                <a:solidFill>
                  <a:srgbClr val="444492"/>
                </a:solidFill>
                <a:effectLst/>
                <a:uLnTx/>
                <a:uFillTx/>
                <a:latin typeface="Arial"/>
                <a:ea typeface="+mn-ea"/>
                <a:cs typeface="Arial"/>
              </a:rPr>
              <a:t>use in the affiliates is subject to local review and approval.</a:t>
            </a:r>
            <a:endParaRPr kumimoji="0" lang="fr-FR" sz="1000" b="0" i="0" u="none" strike="noStrike" kern="1200" cap="none" spc="0" normalizeH="0" baseline="0" noProof="0" dirty="0">
              <a:ln>
                <a:noFill/>
              </a:ln>
              <a:solidFill>
                <a:srgbClr val="444492"/>
              </a:solidFill>
              <a:effectLst/>
              <a:uLnTx/>
              <a:uFillTx/>
              <a:latin typeface="Arial"/>
              <a:ea typeface="+mn-ea"/>
              <a:cs typeface="Arial"/>
            </a:endParaRPr>
          </a:p>
        </p:txBody>
      </p:sp>
    </p:spTree>
    <p:extLst>
      <p:ext uri="{BB962C8B-B14F-4D97-AF65-F5344CB8AC3E}">
        <p14:creationId xmlns:p14="http://schemas.microsoft.com/office/powerpoint/2010/main" val="18470405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solidFill>
                  <a:srgbClr val="000000"/>
                </a:solidFill>
                <a:latin typeface="Times-Roman"/>
              </a:rPr>
              <a:t>T</a:t>
            </a:r>
            <a:r>
              <a:rPr lang="en-US" dirty="0" smtClean="0">
                <a:solidFill>
                  <a:srgbClr val="000000"/>
                </a:solidFill>
                <a:latin typeface="Times-Roman"/>
              </a:rPr>
              <a:t>he </a:t>
            </a:r>
            <a:r>
              <a:rPr lang="en-US" dirty="0">
                <a:solidFill>
                  <a:srgbClr val="000000"/>
                </a:solidFill>
                <a:latin typeface="Times-Roman"/>
              </a:rPr>
              <a:t>more potent P2Y12 </a:t>
            </a:r>
            <a:r>
              <a:rPr lang="en-US" dirty="0" smtClean="0">
                <a:solidFill>
                  <a:srgbClr val="000000"/>
                </a:solidFill>
                <a:latin typeface="Times-Roman"/>
              </a:rPr>
              <a:t>inhibitors, </a:t>
            </a:r>
            <a:r>
              <a:rPr lang="en-US" dirty="0" err="1" smtClean="0">
                <a:solidFill>
                  <a:srgbClr val="000000"/>
                </a:solidFill>
                <a:latin typeface="Times-Roman"/>
              </a:rPr>
              <a:t>ticagrelor</a:t>
            </a:r>
            <a:r>
              <a:rPr lang="en-US" dirty="0" smtClean="0">
                <a:solidFill>
                  <a:srgbClr val="000000"/>
                </a:solidFill>
                <a:latin typeface="Times-Roman"/>
              </a:rPr>
              <a:t> </a:t>
            </a:r>
            <a:r>
              <a:rPr lang="en-US" dirty="0">
                <a:solidFill>
                  <a:srgbClr val="000000"/>
                </a:solidFill>
                <a:latin typeface="Times-Roman"/>
              </a:rPr>
              <a:t>and </a:t>
            </a:r>
            <a:r>
              <a:rPr lang="en-US" dirty="0" err="1">
                <a:solidFill>
                  <a:srgbClr val="000000"/>
                </a:solidFill>
                <a:latin typeface="Times-Roman"/>
              </a:rPr>
              <a:t>prasugrel</a:t>
            </a:r>
            <a:r>
              <a:rPr lang="en-US" dirty="0">
                <a:solidFill>
                  <a:srgbClr val="000000"/>
                </a:solidFill>
                <a:latin typeface="Times-Roman"/>
              </a:rPr>
              <a:t>, are preferred over </a:t>
            </a:r>
            <a:r>
              <a:rPr lang="en-US" dirty="0" err="1" smtClean="0">
                <a:solidFill>
                  <a:srgbClr val="000000"/>
                </a:solidFill>
                <a:latin typeface="Times-Roman"/>
              </a:rPr>
              <a:t>clopidogrel</a:t>
            </a:r>
            <a:r>
              <a:rPr lang="en-US" dirty="0" smtClean="0">
                <a:solidFill>
                  <a:srgbClr val="000000"/>
                </a:solidFill>
                <a:latin typeface="Times-Roman"/>
              </a:rPr>
              <a:t>, further </a:t>
            </a:r>
            <a:r>
              <a:rPr lang="en-US" dirty="0">
                <a:solidFill>
                  <a:srgbClr val="000000"/>
                </a:solidFill>
                <a:latin typeface="Times-Roman"/>
              </a:rPr>
              <a:t>increasing the risk of bleeding </a:t>
            </a:r>
            <a:r>
              <a:rPr lang="en-US" dirty="0" smtClean="0">
                <a:solidFill>
                  <a:srgbClr val="000000"/>
                </a:solidFill>
                <a:latin typeface="Times-Roman"/>
              </a:rPr>
              <a:t> </a:t>
            </a:r>
          </a:p>
          <a:p>
            <a:r>
              <a:rPr lang="en-US" dirty="0" smtClean="0">
                <a:solidFill>
                  <a:srgbClr val="000000"/>
                </a:solidFill>
                <a:latin typeface="Times-Roman"/>
              </a:rPr>
              <a:t>The preferred </a:t>
            </a:r>
            <a:r>
              <a:rPr lang="en-US" dirty="0" smtClean="0">
                <a:solidFill>
                  <a:srgbClr val="FF0000"/>
                </a:solidFill>
                <a:latin typeface="Times-Roman"/>
              </a:rPr>
              <a:t>duration </a:t>
            </a:r>
            <a:r>
              <a:rPr lang="en-US" dirty="0">
                <a:solidFill>
                  <a:srgbClr val="FF0000"/>
                </a:solidFill>
                <a:latin typeface="Times-Roman"/>
              </a:rPr>
              <a:t>of DAPT </a:t>
            </a:r>
            <a:r>
              <a:rPr lang="en-US" dirty="0">
                <a:solidFill>
                  <a:srgbClr val="000000"/>
                </a:solidFill>
                <a:latin typeface="Times-Roman"/>
              </a:rPr>
              <a:t>after ACS is </a:t>
            </a:r>
            <a:r>
              <a:rPr lang="en-US" dirty="0">
                <a:solidFill>
                  <a:srgbClr val="FF0000"/>
                </a:solidFill>
                <a:latin typeface="Times-Roman"/>
              </a:rPr>
              <a:t>12 </a:t>
            </a:r>
            <a:r>
              <a:rPr lang="en-US" dirty="0" smtClean="0">
                <a:solidFill>
                  <a:srgbClr val="FF0000"/>
                </a:solidFill>
                <a:latin typeface="Times-Roman"/>
              </a:rPr>
              <a:t>months</a:t>
            </a:r>
            <a:endParaRPr lang="en-US" dirty="0">
              <a:solidFill>
                <a:srgbClr val="000000"/>
              </a:solidFill>
              <a:latin typeface="Times-Roman"/>
            </a:endParaRPr>
          </a:p>
          <a:p>
            <a:r>
              <a:rPr lang="en-US" dirty="0" smtClean="0">
                <a:solidFill>
                  <a:srgbClr val="000000"/>
                </a:solidFill>
                <a:latin typeface="Times-Roman"/>
              </a:rPr>
              <a:t>In </a:t>
            </a:r>
            <a:r>
              <a:rPr lang="en-US" dirty="0" smtClean="0">
                <a:solidFill>
                  <a:srgbClr val="000000"/>
                </a:solidFill>
                <a:latin typeface="Times-Roman"/>
              </a:rPr>
              <a:t>patients </a:t>
            </a:r>
            <a:r>
              <a:rPr lang="en-US" dirty="0">
                <a:solidFill>
                  <a:srgbClr val="000000"/>
                </a:solidFill>
                <a:latin typeface="Times-Roman"/>
              </a:rPr>
              <a:t>with a </a:t>
            </a:r>
            <a:r>
              <a:rPr lang="en-US" dirty="0">
                <a:solidFill>
                  <a:srgbClr val="FF0000"/>
                </a:solidFill>
                <a:latin typeface="Times-Roman"/>
              </a:rPr>
              <a:t>high bleeding risk </a:t>
            </a:r>
            <a:r>
              <a:rPr lang="en-US" dirty="0">
                <a:solidFill>
                  <a:srgbClr val="000000"/>
                </a:solidFill>
                <a:latin typeface="Times-Roman"/>
              </a:rPr>
              <a:t>a shorter duration </a:t>
            </a:r>
            <a:r>
              <a:rPr lang="en-US" dirty="0" smtClean="0">
                <a:solidFill>
                  <a:srgbClr val="000000"/>
                </a:solidFill>
                <a:latin typeface="Times-Roman"/>
              </a:rPr>
              <a:t>should be </a:t>
            </a:r>
            <a:r>
              <a:rPr lang="en-US" dirty="0">
                <a:solidFill>
                  <a:srgbClr val="000000"/>
                </a:solidFill>
                <a:latin typeface="Times-Roman"/>
              </a:rPr>
              <a:t>considered, with a minimum of </a:t>
            </a:r>
            <a:r>
              <a:rPr lang="en-US" dirty="0">
                <a:solidFill>
                  <a:srgbClr val="FF0000"/>
                </a:solidFill>
                <a:latin typeface="Times-Roman"/>
              </a:rPr>
              <a:t>one month </a:t>
            </a:r>
            <a:r>
              <a:rPr lang="en-US" dirty="0">
                <a:solidFill>
                  <a:srgbClr val="000000"/>
                </a:solidFill>
                <a:latin typeface="Times-Roman"/>
              </a:rPr>
              <a:t>in </a:t>
            </a:r>
            <a:r>
              <a:rPr lang="en-US" dirty="0" smtClean="0">
                <a:solidFill>
                  <a:srgbClr val="000000"/>
                </a:solidFill>
                <a:latin typeface="Times-Roman"/>
              </a:rPr>
              <a:t>medically managed patients </a:t>
            </a:r>
            <a:r>
              <a:rPr lang="en-US" dirty="0" smtClean="0">
                <a:solidFill>
                  <a:srgbClr val="FF0000"/>
                </a:solidFill>
                <a:latin typeface="Times-Roman"/>
              </a:rPr>
              <a:t>and 6 months </a:t>
            </a:r>
            <a:r>
              <a:rPr lang="en-US" dirty="0" smtClean="0">
                <a:solidFill>
                  <a:srgbClr val="000000"/>
                </a:solidFill>
                <a:latin typeface="Times-Roman"/>
              </a:rPr>
              <a:t>in patients who underwent </a:t>
            </a:r>
            <a:r>
              <a:rPr lang="en-US" dirty="0" smtClean="0">
                <a:solidFill>
                  <a:srgbClr val="000000"/>
                </a:solidFill>
                <a:latin typeface="Times-Roman"/>
              </a:rPr>
              <a:t>PCI</a:t>
            </a:r>
            <a:endParaRPr lang="en-US" dirty="0"/>
          </a:p>
        </p:txBody>
      </p:sp>
    </p:spTree>
    <p:extLst>
      <p:ext uri="{BB962C8B-B14F-4D97-AF65-F5344CB8AC3E}">
        <p14:creationId xmlns:p14="http://schemas.microsoft.com/office/powerpoint/2010/main" val="14854714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400" b="1" kern="1200" dirty="0">
                <a:solidFill>
                  <a:schemeClr val="tx1">
                    <a:lumMod val="75000"/>
                  </a:schemeClr>
                </a:solidFill>
                <a:ea typeface="+mn-ea"/>
              </a:rPr>
              <a:t>Materials and methods (1) – Study characteristics of included studies for prevalence and timing of de-escalation</a:t>
            </a:r>
          </a:p>
        </p:txBody>
      </p:sp>
      <p:pic>
        <p:nvPicPr>
          <p:cNvPr id="5" name="Espace réservé du contenu 4"/>
          <p:cNvPicPr>
            <a:picLocks noGrp="1" noChangeAspect="1"/>
          </p:cNvPicPr>
          <p:nvPr>
            <p:ph idx="1"/>
          </p:nvPr>
        </p:nvPicPr>
        <p:blipFill rotWithShape="1">
          <a:blip r:embed="rId5">
            <a:duotone>
              <a:prstClr val="black"/>
              <a:schemeClr val="accent5">
                <a:tint val="45000"/>
                <a:satMod val="400000"/>
              </a:schemeClr>
            </a:duotone>
          </a:blip>
          <a:srcRect t="6149"/>
          <a:stretch/>
        </p:blipFill>
        <p:spPr>
          <a:xfrm>
            <a:off x="814917" y="1263202"/>
            <a:ext cx="8379827" cy="4521056"/>
          </a:xfrm>
          <a:prstGeom prst="rect">
            <a:avLst/>
          </a:prstGeom>
        </p:spPr>
      </p:pic>
      <p:sp>
        <p:nvSpPr>
          <p:cNvPr id="8" name="Rectangle 15">
            <a:extLst>
              <a:ext uri="{FF2B5EF4-FFF2-40B4-BE49-F238E27FC236}">
                <a16:creationId xmlns:a16="http://schemas.microsoft.com/office/drawing/2014/main" id="{7E7DD423-95A7-465E-9142-6BDA4D192424}"/>
              </a:ext>
            </a:extLst>
          </p:cNvPr>
          <p:cNvSpPr>
            <a:spLocks noChangeArrowheads="1"/>
          </p:cNvSpPr>
          <p:nvPr/>
        </p:nvSpPr>
        <p:spPr bwMode="auto">
          <a:xfrm>
            <a:off x="736487" y="5864008"/>
            <a:ext cx="79898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130000"/>
              <a:buFont typeface="Verdana" panose="020B0604030504040204" pitchFamily="34" charset="0"/>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Verdana" panose="020B0604030504040204" pitchFamily="34" charset="0"/>
              <a:buChar char="●"/>
              <a:defRPr sz="1600" b="1">
                <a:solidFill>
                  <a:srgbClr val="989898"/>
                </a:solidFill>
                <a:latin typeface="Arial" panose="020B0604020202020204" pitchFamily="34" charset="0"/>
                <a:cs typeface="Arial" panose="020B0604020202020204" pitchFamily="34" charset="0"/>
              </a:defRPr>
            </a:lvl2pPr>
            <a:lvl3pPr marL="1143000" indent="-228600">
              <a:spcBef>
                <a:spcPct val="20000"/>
              </a:spcBef>
              <a:buClr>
                <a:schemeClr val="hlink"/>
              </a:buClr>
              <a:buChar char="•"/>
              <a:defRPr sz="1600">
                <a:solidFill>
                  <a:srgbClr val="989898"/>
                </a:solidFill>
                <a:latin typeface="Arial" panose="020B0604020202020204" pitchFamily="34" charset="0"/>
                <a:cs typeface="Arial" panose="020B0604020202020204" pitchFamily="34" charset="0"/>
              </a:defRPr>
            </a:lvl3pPr>
            <a:lvl4pPr marL="16002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4pPr>
            <a:lvl5pPr marL="20574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altLang="en-US"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Calibri" panose="020F0502020204030204" pitchFamily="34" charset="0"/>
              </a:rPr>
              <a:t>Angiolillo, D.J., Patti, G., Chan, K.T. et al. J Thromb Thrombolysis (2019). https://doi.org/10.1007/s11239-019-01860-7</a:t>
            </a:r>
            <a:r>
              <a:rPr kumimoji="0" lang="en-IN" altLang="en-US" sz="1000" b="0" i="0" u="none" strike="noStrike" kern="1200" cap="none" spc="0" normalizeH="0" baseline="0" noProof="0" dirty="0" smtClean="0">
                <a:ln>
                  <a:noFill/>
                </a:ln>
                <a:solidFill>
                  <a:srgbClr val="444492"/>
                </a:solidFill>
                <a:effectLst/>
                <a:uLnTx/>
                <a:uFillTx/>
                <a:latin typeface="Calibri" panose="020F0502020204030204" pitchFamily="34" charset="0"/>
                <a:ea typeface="+mn-ea"/>
                <a:cs typeface="Calibri" panose="020F0502020204030204" pitchFamily="34" charset="0"/>
              </a:rPr>
              <a:t>.</a:t>
            </a:r>
            <a:endParaRPr kumimoji="0" lang="en-US" altLang="en-US"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Calibri" panose="020F0502020204030204" pitchFamily="34" charset="0"/>
            </a:endParaRPr>
          </a:p>
        </p:txBody>
      </p:sp>
      <p:sp>
        <p:nvSpPr>
          <p:cNvPr id="2" name="Rectangle 1"/>
          <p:cNvSpPr/>
          <p:nvPr/>
        </p:nvSpPr>
        <p:spPr>
          <a:xfrm>
            <a:off x="9129470" y="1978428"/>
            <a:ext cx="3095781" cy="2308324"/>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44492"/>
                </a:solidFill>
                <a:effectLst/>
                <a:uLnTx/>
                <a:uFillTx/>
                <a:latin typeface="STIX-Regular"/>
                <a:ea typeface="+mn-ea"/>
                <a:cs typeface="Arial"/>
              </a:rPr>
              <a:t>Sample sizes for the ticagrelor </a:t>
            </a:r>
            <a:r>
              <a:rPr kumimoji="0" lang="en-US" sz="1600" b="0" i="0" u="none" strike="noStrike" kern="1200" cap="none" spc="0" normalizeH="0" baseline="0" noProof="0" dirty="0" smtClean="0">
                <a:ln>
                  <a:noFill/>
                </a:ln>
                <a:solidFill>
                  <a:srgbClr val="444492"/>
                </a:solidFill>
                <a:effectLst/>
                <a:uLnTx/>
                <a:uFillTx/>
                <a:latin typeface="STIX-Regular"/>
                <a:ea typeface="+mn-ea"/>
                <a:cs typeface="Arial"/>
              </a:rPr>
              <a:t>group varied </a:t>
            </a:r>
            <a:r>
              <a:rPr kumimoji="0" lang="en-US" sz="1600" b="0" i="0" u="none" strike="noStrike" kern="1200" cap="none" spc="0" normalizeH="0" baseline="0" noProof="0" dirty="0">
                <a:ln>
                  <a:noFill/>
                </a:ln>
                <a:solidFill>
                  <a:srgbClr val="444492"/>
                </a:solidFill>
                <a:effectLst/>
                <a:uLnTx/>
                <a:uFillTx/>
                <a:latin typeface="STIX-Regular"/>
                <a:ea typeface="+mn-ea"/>
                <a:cs typeface="Arial"/>
              </a:rPr>
              <a:t>from 98 to 11,680 patients. </a:t>
            </a:r>
            <a:endParaRPr kumimoji="0" lang="en-US" sz="1600" b="0" i="0" u="none" strike="noStrike" kern="1200" cap="none" spc="0" normalizeH="0" baseline="0" noProof="0" dirty="0" smtClean="0">
              <a:ln>
                <a:noFill/>
              </a:ln>
              <a:solidFill>
                <a:srgbClr val="444492"/>
              </a:solidFill>
              <a:effectLst/>
              <a:uLnTx/>
              <a:uFillTx/>
              <a:latin typeface="STIX-Regular"/>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444492"/>
                </a:solidFill>
                <a:effectLst/>
                <a:uLnTx/>
                <a:uFillTx/>
                <a:latin typeface="STIX-Regular"/>
                <a:ea typeface="+mn-ea"/>
                <a:cs typeface="Arial"/>
              </a:rPr>
              <a:t>Where </a:t>
            </a:r>
            <a:r>
              <a:rPr kumimoji="0" lang="en-US" sz="1600" b="0" i="0" u="none" strike="noStrike" kern="1200" cap="none" spc="0" normalizeH="0" baseline="0" noProof="0" dirty="0">
                <a:ln>
                  <a:noFill/>
                </a:ln>
                <a:solidFill>
                  <a:srgbClr val="444492"/>
                </a:solidFill>
                <a:effectLst/>
                <a:uLnTx/>
                <a:uFillTx/>
                <a:latin typeface="STIX-Regular"/>
                <a:ea typeface="+mn-ea"/>
                <a:cs typeface="Arial"/>
              </a:rPr>
              <a:t>reported, </a:t>
            </a:r>
            <a:r>
              <a:rPr kumimoji="0" lang="en-US" sz="1600" b="0" i="0" u="none" strike="noStrike" kern="1200" cap="none" spc="0" normalizeH="0" baseline="0" noProof="0" dirty="0" smtClean="0">
                <a:ln>
                  <a:noFill/>
                </a:ln>
                <a:solidFill>
                  <a:srgbClr val="444492"/>
                </a:solidFill>
                <a:effectLst/>
                <a:uLnTx/>
                <a:uFillTx/>
                <a:latin typeface="STIX-Regular"/>
                <a:ea typeface="+mn-ea"/>
                <a:cs typeface="Arial"/>
              </a:rPr>
              <a:t>mean or </a:t>
            </a:r>
            <a:r>
              <a:rPr kumimoji="0" lang="en-US" sz="1600" b="0" i="0" u="none" strike="noStrike" kern="1200" cap="none" spc="0" normalizeH="0" baseline="0" noProof="0" dirty="0">
                <a:ln>
                  <a:noFill/>
                </a:ln>
                <a:solidFill>
                  <a:srgbClr val="444492"/>
                </a:solidFill>
                <a:effectLst/>
                <a:uLnTx/>
                <a:uFillTx/>
                <a:latin typeface="STIX-Regular"/>
                <a:ea typeface="+mn-ea"/>
                <a:cs typeface="Arial"/>
              </a:rPr>
              <a:t>median age spanned from 60 to 67.7 years of age. </a:t>
            </a:r>
            <a:endParaRPr kumimoji="0" lang="en-US" sz="1600" b="0" i="0" u="none" strike="noStrike" kern="1200" cap="none" spc="0" normalizeH="0" baseline="0" noProof="0" dirty="0" smtClean="0">
              <a:ln>
                <a:noFill/>
              </a:ln>
              <a:solidFill>
                <a:srgbClr val="444492"/>
              </a:solidFill>
              <a:effectLst/>
              <a:uLnTx/>
              <a:uFillTx/>
              <a:latin typeface="STIX-Regular"/>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444492"/>
                </a:solidFill>
                <a:effectLst/>
                <a:uLnTx/>
                <a:uFillTx/>
                <a:latin typeface="STIX-Regular"/>
                <a:ea typeface="+mn-ea"/>
                <a:cs typeface="Arial"/>
              </a:rPr>
              <a:t>The proportion </a:t>
            </a:r>
            <a:r>
              <a:rPr kumimoji="0" lang="en-US" sz="1600" b="0" i="0" u="none" strike="noStrike" kern="1200" cap="none" spc="0" normalizeH="0" baseline="0" noProof="0" dirty="0">
                <a:ln>
                  <a:noFill/>
                </a:ln>
                <a:solidFill>
                  <a:srgbClr val="444492"/>
                </a:solidFill>
                <a:effectLst/>
                <a:uLnTx/>
                <a:uFillTx/>
                <a:latin typeface="STIX-Regular"/>
                <a:ea typeface="+mn-ea"/>
                <a:cs typeface="Arial"/>
              </a:rPr>
              <a:t>of females ranged from 22.5 to 36% across </a:t>
            </a:r>
            <a:r>
              <a:rPr kumimoji="0" lang="en-US" sz="1600" b="0" i="0" u="none" strike="noStrike" kern="1200" cap="none" spc="0" normalizeH="0" baseline="0" noProof="0" dirty="0" smtClean="0">
                <a:ln>
                  <a:noFill/>
                </a:ln>
                <a:solidFill>
                  <a:srgbClr val="444492"/>
                </a:solidFill>
                <a:effectLst/>
                <a:uLnTx/>
                <a:uFillTx/>
                <a:latin typeface="STIX-Regular"/>
                <a:ea typeface="+mn-ea"/>
                <a:cs typeface="Arial"/>
              </a:rPr>
              <a:t>11 studies </a:t>
            </a:r>
            <a:r>
              <a:rPr kumimoji="0" lang="en-US" sz="1600" b="0" i="0" u="none" strike="noStrike" kern="1200" cap="none" spc="0" normalizeH="0" baseline="0" noProof="0" dirty="0">
                <a:ln>
                  <a:noFill/>
                </a:ln>
                <a:solidFill>
                  <a:srgbClr val="444492"/>
                </a:solidFill>
                <a:effectLst/>
                <a:uLnTx/>
                <a:uFillTx/>
                <a:latin typeface="STIX-Regular"/>
                <a:ea typeface="+mn-ea"/>
                <a:cs typeface="Arial"/>
              </a:rPr>
              <a:t>reporting.</a:t>
            </a:r>
            <a:endParaRPr kumimoji="0" lang="en-US" sz="1600" b="0" i="0" u="none" strike="noStrike" kern="1200" cap="none" spc="0" normalizeH="0" baseline="0" noProof="0" dirty="0">
              <a:ln>
                <a:noFill/>
              </a:ln>
              <a:solidFill>
                <a:srgbClr val="444492"/>
              </a:solidFill>
              <a:effectLst/>
              <a:uLnTx/>
              <a:uFillTx/>
              <a:latin typeface="Arial"/>
              <a:ea typeface="+mn-ea"/>
              <a:cs typeface="Arial"/>
            </a:endParaRPr>
          </a:p>
        </p:txBody>
      </p:sp>
      <p:sp>
        <p:nvSpPr>
          <p:cNvPr id="7" name="Espace réservé du numéro de diapositive 6"/>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US" altLang="en-US" sz="900" b="0" i="0" u="none" strike="noStrike" kern="1200" cap="none" spc="0" normalizeH="0" baseline="16000" noProof="0" smtClean="0">
                <a:ln>
                  <a:noFill/>
                </a:ln>
                <a:solidFill>
                  <a:srgbClr val="000000"/>
                </a:solidFill>
                <a:effectLst/>
                <a:uLnTx/>
                <a:uFillTx/>
                <a:latin typeface="Calibri" panose="020F0502020204030204" pitchFamily="34" charset="0"/>
                <a:ea typeface="+mn-ea"/>
                <a:cs typeface="Calibri" panose="020F0502020204030204" pitchFamily="34" charset="0"/>
              </a:rPr>
              <a:t>         </a:t>
            </a:r>
            <a:fld id="{A2AB0FFF-949E-4AFB-BF98-7C23E89F2E92}" type="slidenum">
              <a:rPr kumimoji="0" lang="en-US" alt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 name="ZoneTexte 9"/>
          <p:cNvSpPr txBox="1"/>
          <p:nvPr/>
        </p:nvSpPr>
        <p:spPr>
          <a:xfrm>
            <a:off x="2436712" y="6306472"/>
            <a:ext cx="7982857" cy="400110"/>
          </a:xfrm>
          <a:prstGeom prst="rect">
            <a:avLst/>
          </a:prstGeom>
          <a:noFill/>
        </p:spPr>
        <p:txBody>
          <a:bodyPr wrap="square" rtlCol="0">
            <a:spAutoFit/>
          </a:bodyPr>
          <a:lstStyle>
            <a:defPPr>
              <a:defRPr lang="en-US"/>
            </a:defPPr>
            <a:lvl1pPr algn="ctr">
              <a:defRPr sz="10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44492"/>
                </a:solidFill>
                <a:effectLst/>
                <a:uLnTx/>
                <a:uFillTx/>
                <a:latin typeface="Arial"/>
                <a:ea typeface="+mn-ea"/>
                <a:cs typeface="Arial"/>
              </a:rPr>
              <a:t>Zinc code : </a:t>
            </a:r>
            <a:r>
              <a:rPr kumimoji="0" lang="en-US" sz="1000" b="0" i="0" u="none" strike="noStrike" kern="1200" cap="none" spc="0" normalizeH="0" baseline="0" noProof="0" dirty="0" smtClean="0">
                <a:ln>
                  <a:noFill/>
                </a:ln>
                <a:solidFill>
                  <a:srgbClr val="444492"/>
                </a:solidFill>
                <a:effectLst/>
                <a:uLnTx/>
                <a:uFillTx/>
                <a:latin typeface="Arial"/>
                <a:ea typeface="+mn-ea"/>
                <a:cs typeface="Arial"/>
              </a:rPr>
              <a:t>SAGLB.CLO.18.01.0071b Date </a:t>
            </a:r>
            <a:r>
              <a:rPr kumimoji="0" lang="en-US" sz="1000" b="0" i="0" u="none" strike="noStrike" kern="1200" cap="none" spc="0" normalizeH="0" baseline="0" noProof="0" dirty="0">
                <a:ln>
                  <a:noFill/>
                </a:ln>
                <a:solidFill>
                  <a:srgbClr val="444492"/>
                </a:solidFill>
                <a:effectLst/>
                <a:uLnTx/>
                <a:uFillTx/>
                <a:latin typeface="Arial"/>
                <a:ea typeface="+mn-ea"/>
                <a:cs typeface="Arial"/>
              </a:rPr>
              <a:t>of approval : 20 May 2019    </a:t>
            </a:r>
            <a:endParaRPr kumimoji="0" lang="en-US" sz="1000" b="0" i="0" u="none" strike="noStrike" kern="1200" cap="none" spc="0" normalizeH="0" baseline="0" noProof="0" dirty="0" smtClean="0">
              <a:ln>
                <a:noFill/>
              </a:ln>
              <a:solidFill>
                <a:srgbClr val="444492"/>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444492"/>
                </a:solidFill>
                <a:effectLst/>
                <a:uLnTx/>
                <a:uFillTx/>
                <a:latin typeface="Arial"/>
                <a:ea typeface="+mn-ea"/>
                <a:cs typeface="Arial"/>
              </a:rPr>
              <a:t>This </a:t>
            </a:r>
            <a:r>
              <a:rPr kumimoji="0" lang="en-US" sz="1000" b="0" i="0" u="none" strike="noStrike" kern="1200" cap="none" spc="0" normalizeH="0" baseline="0" noProof="0" dirty="0">
                <a:ln>
                  <a:noFill/>
                </a:ln>
                <a:solidFill>
                  <a:srgbClr val="444492"/>
                </a:solidFill>
                <a:effectLst/>
                <a:uLnTx/>
                <a:uFillTx/>
                <a:latin typeface="Arial"/>
                <a:ea typeface="+mn-ea"/>
                <a:cs typeface="Arial"/>
              </a:rPr>
              <a:t>is for internal use only and </a:t>
            </a:r>
            <a:r>
              <a:rPr kumimoji="0" lang="en-US" sz="1000" b="0" i="0" u="none" strike="noStrike" kern="1200" cap="none" spc="0" normalizeH="0" baseline="0" noProof="0" dirty="0" smtClean="0">
                <a:ln>
                  <a:noFill/>
                </a:ln>
                <a:solidFill>
                  <a:srgbClr val="444492"/>
                </a:solidFill>
                <a:effectLst/>
                <a:uLnTx/>
                <a:uFillTx/>
                <a:latin typeface="Arial"/>
                <a:ea typeface="+mn-ea"/>
                <a:cs typeface="Arial"/>
              </a:rPr>
              <a:t>subsequent </a:t>
            </a:r>
            <a:r>
              <a:rPr kumimoji="0" lang="en-US" sz="1000" b="0" i="0" u="none" strike="noStrike" kern="1200" cap="none" spc="0" normalizeH="0" baseline="0" noProof="0" dirty="0">
                <a:ln>
                  <a:noFill/>
                </a:ln>
                <a:solidFill>
                  <a:srgbClr val="444492"/>
                </a:solidFill>
                <a:effectLst/>
                <a:uLnTx/>
                <a:uFillTx/>
                <a:latin typeface="Arial"/>
                <a:ea typeface="+mn-ea"/>
                <a:cs typeface="Arial"/>
              </a:rPr>
              <a:t>use in the affiliates is subject to local review and approval.</a:t>
            </a:r>
            <a:endParaRPr kumimoji="0" lang="fr-FR" sz="1000" b="0" i="0" u="none" strike="noStrike" kern="1200" cap="none" spc="0" normalizeH="0" baseline="0" noProof="0" dirty="0">
              <a:ln>
                <a:noFill/>
              </a:ln>
              <a:solidFill>
                <a:srgbClr val="444492"/>
              </a:solidFill>
              <a:effectLst/>
              <a:uLnTx/>
              <a:uFillTx/>
              <a:latin typeface="Arial"/>
              <a:ea typeface="+mn-ea"/>
              <a:cs typeface="Arial"/>
            </a:endParaRPr>
          </a:p>
        </p:txBody>
      </p:sp>
    </p:spTree>
    <p:extLst>
      <p:ext uri="{BB962C8B-B14F-4D97-AF65-F5344CB8AC3E}">
        <p14:creationId xmlns:p14="http://schemas.microsoft.com/office/powerpoint/2010/main" val="2073209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410" name="Title 2"/>
          <p:cNvSpPr>
            <a:spLocks noGrp="1"/>
          </p:cNvSpPr>
          <p:nvPr>
            <p:ph type="title"/>
          </p:nvPr>
        </p:nvSpPr>
        <p:spPr bwMode="auto">
          <a:xfrm>
            <a:off x="814917" y="214396"/>
            <a:ext cx="9144000" cy="803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altLang="en-US" sz="2400" b="1" kern="1200" dirty="0">
                <a:solidFill>
                  <a:schemeClr val="tx1">
                    <a:lumMod val="75000"/>
                  </a:schemeClr>
                </a:solidFill>
                <a:ea typeface="+mn-ea"/>
              </a:rPr>
              <a:t>Results – Reasons for De-escalation</a:t>
            </a:r>
          </a:p>
        </p:txBody>
      </p:sp>
      <p:sp>
        <p:nvSpPr>
          <p:cNvPr id="2" name="Content Placeholder 1">
            <a:extLst>
              <a:ext uri="{FF2B5EF4-FFF2-40B4-BE49-F238E27FC236}">
                <a16:creationId xmlns:a16="http://schemas.microsoft.com/office/drawing/2014/main" id="{91FE094E-016E-4EAF-A11A-F38BD07D14A9}"/>
              </a:ext>
            </a:extLst>
          </p:cNvPr>
          <p:cNvSpPr>
            <a:spLocks noGrp="1"/>
          </p:cNvSpPr>
          <p:nvPr>
            <p:ph idx="1"/>
          </p:nvPr>
        </p:nvSpPr>
        <p:spPr>
          <a:xfrm>
            <a:off x="814917" y="1767197"/>
            <a:ext cx="10474658" cy="4080490"/>
          </a:xfrm>
        </p:spPr>
        <p:txBody>
          <a:bodyPr/>
          <a:lstStyle/>
          <a:p>
            <a:pPr marL="0" indent="0">
              <a:buNone/>
            </a:pPr>
            <a:r>
              <a:rPr lang="en-US" sz="1800" dirty="0"/>
              <a:t>The most common reasons for de-escalation (reported in at least 10%) among 586 patients with available data included need for oral anticoagulant therapy (28%), bleeding (17%), intolerance (12%), patient unwillingness (10%), and dyspnea (10</a:t>
            </a:r>
            <a:r>
              <a:rPr lang="en-US" sz="1800" dirty="0" smtClean="0"/>
              <a:t>%) were just reported in </a:t>
            </a:r>
            <a:r>
              <a:rPr lang="en-US" sz="1800" b="1" dirty="0" smtClean="0"/>
              <a:t>one</a:t>
            </a:r>
            <a:r>
              <a:rPr lang="en-US" sz="1800" dirty="0" smtClean="0"/>
              <a:t> study.</a:t>
            </a:r>
            <a:endParaRPr lang="en-US" sz="1800" dirty="0"/>
          </a:p>
        </p:txBody>
      </p:sp>
      <p:sp>
        <p:nvSpPr>
          <p:cNvPr id="5" name="Rectangle 4">
            <a:extLst>
              <a:ext uri="{FF2B5EF4-FFF2-40B4-BE49-F238E27FC236}">
                <a16:creationId xmlns:a16="http://schemas.microsoft.com/office/drawing/2014/main" id="{156E8233-D2F1-4F3F-9ECE-3ACF48C08A6E}"/>
              </a:ext>
            </a:extLst>
          </p:cNvPr>
          <p:cNvSpPr/>
          <p:nvPr/>
        </p:nvSpPr>
        <p:spPr>
          <a:xfrm>
            <a:off x="814917" y="5847687"/>
            <a:ext cx="4820550"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err="1">
                <a:ln>
                  <a:noFill/>
                </a:ln>
                <a:solidFill>
                  <a:srgbClr val="444492"/>
                </a:solidFill>
                <a:effectLst/>
                <a:uLnTx/>
                <a:uFillTx/>
                <a:latin typeface="Calibri" panose="020F0502020204030204" pitchFamily="34" charset="0"/>
                <a:ea typeface="+mn-ea"/>
                <a:cs typeface="Calibri" panose="020F0502020204030204" pitchFamily="34" charset="0"/>
              </a:rPr>
              <a:t>Angiolillo</a:t>
            </a:r>
            <a:r>
              <a:rPr kumimoji="0" lang="en-GB"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Calibri" panose="020F0502020204030204" pitchFamily="34" charset="0"/>
              </a:rPr>
              <a:t> D, </a:t>
            </a:r>
            <a:r>
              <a:rPr kumimoji="0" lang="en-GB" sz="1000" b="0" i="1" u="none" strike="noStrike" kern="1200" cap="none" spc="0" normalizeH="0" baseline="0" noProof="0" dirty="0">
                <a:ln>
                  <a:noFill/>
                </a:ln>
                <a:solidFill>
                  <a:srgbClr val="444492"/>
                </a:solidFill>
                <a:effectLst/>
                <a:uLnTx/>
                <a:uFillTx/>
                <a:latin typeface="Calibri" panose="020F0502020204030204" pitchFamily="34" charset="0"/>
                <a:ea typeface="+mn-ea"/>
                <a:cs typeface="Calibri" panose="020F0502020204030204" pitchFamily="34" charset="0"/>
              </a:rPr>
              <a:t>et al</a:t>
            </a:r>
            <a:r>
              <a:rPr kumimoji="0" lang="en-GB"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Calibri" panose="020F0502020204030204" pitchFamily="34" charset="0"/>
              </a:rPr>
              <a:t>. </a:t>
            </a:r>
            <a:r>
              <a:rPr kumimoji="0" lang="en-GB" sz="1000" b="0" i="1" u="none" strike="noStrike" kern="1200" cap="none" spc="0" normalizeH="0" baseline="0" noProof="0" dirty="0">
                <a:ln>
                  <a:noFill/>
                </a:ln>
                <a:solidFill>
                  <a:srgbClr val="444492"/>
                </a:solidFill>
                <a:effectLst/>
                <a:uLnTx/>
                <a:uFillTx/>
                <a:latin typeface="Calibri" panose="020F0502020204030204" pitchFamily="34" charset="0"/>
                <a:ea typeface="+mn-ea"/>
                <a:cs typeface="Calibri" panose="020F0502020204030204" pitchFamily="34" charset="0"/>
              </a:rPr>
              <a:t>JACC</a:t>
            </a:r>
            <a:r>
              <a:rPr kumimoji="0" lang="en-GB"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Calibri" panose="020F0502020204030204" pitchFamily="34" charset="0"/>
              </a:rPr>
              <a:t>. 2018;71(11Suppl) A1200; DOI: 10.1016/S0735-1097(18)31741-8.</a:t>
            </a:r>
          </a:p>
        </p:txBody>
      </p:sp>
      <p:sp>
        <p:nvSpPr>
          <p:cNvPr id="6" name="Espace réservé du numéro de diapositive 5"/>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US" altLang="en-US" sz="900" b="0" i="0" u="none" strike="noStrike" kern="1200" cap="none" spc="0" normalizeH="0" baseline="16000" noProof="0" smtClean="0">
                <a:ln>
                  <a:noFill/>
                </a:ln>
                <a:solidFill>
                  <a:srgbClr val="000000"/>
                </a:solidFill>
                <a:effectLst/>
                <a:uLnTx/>
                <a:uFillTx/>
                <a:latin typeface="Calibri" panose="020F0502020204030204" pitchFamily="34" charset="0"/>
                <a:ea typeface="+mn-ea"/>
                <a:cs typeface="Calibri" panose="020F0502020204030204" pitchFamily="34" charset="0"/>
              </a:rPr>
              <a:t>         </a:t>
            </a:r>
            <a:fld id="{A2AB0FFF-949E-4AFB-BF98-7C23E89F2E92}" type="slidenum">
              <a:rPr kumimoji="0" lang="en-US" alt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9" name="ZoneTexte 8"/>
          <p:cNvSpPr txBox="1"/>
          <p:nvPr/>
        </p:nvSpPr>
        <p:spPr>
          <a:xfrm>
            <a:off x="2436712" y="6306472"/>
            <a:ext cx="7982857" cy="400110"/>
          </a:xfrm>
          <a:prstGeom prst="rect">
            <a:avLst/>
          </a:prstGeom>
          <a:noFill/>
        </p:spPr>
        <p:txBody>
          <a:bodyPr wrap="square" rtlCol="0">
            <a:spAutoFit/>
          </a:bodyPr>
          <a:lstStyle>
            <a:defPPr>
              <a:defRPr lang="en-US"/>
            </a:defPPr>
            <a:lvl1pPr algn="ctr">
              <a:defRPr sz="10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44492"/>
                </a:solidFill>
                <a:effectLst/>
                <a:uLnTx/>
                <a:uFillTx/>
                <a:latin typeface="Arial"/>
                <a:ea typeface="+mn-ea"/>
                <a:cs typeface="Arial"/>
              </a:rPr>
              <a:t>Zinc code : </a:t>
            </a:r>
            <a:r>
              <a:rPr kumimoji="0" lang="en-US" sz="1000" b="0" i="0" u="none" strike="noStrike" kern="1200" cap="none" spc="0" normalizeH="0" baseline="0" noProof="0" dirty="0" smtClean="0">
                <a:ln>
                  <a:noFill/>
                </a:ln>
                <a:solidFill>
                  <a:srgbClr val="444492"/>
                </a:solidFill>
                <a:effectLst/>
                <a:uLnTx/>
                <a:uFillTx/>
                <a:latin typeface="Arial"/>
                <a:ea typeface="+mn-ea"/>
                <a:cs typeface="Arial"/>
              </a:rPr>
              <a:t>SAGLB.CLO.18.01.0071b Date </a:t>
            </a:r>
            <a:r>
              <a:rPr kumimoji="0" lang="en-US" sz="1000" b="0" i="0" u="none" strike="noStrike" kern="1200" cap="none" spc="0" normalizeH="0" baseline="0" noProof="0" dirty="0">
                <a:ln>
                  <a:noFill/>
                </a:ln>
                <a:solidFill>
                  <a:srgbClr val="444492"/>
                </a:solidFill>
                <a:effectLst/>
                <a:uLnTx/>
                <a:uFillTx/>
                <a:latin typeface="Arial"/>
                <a:ea typeface="+mn-ea"/>
                <a:cs typeface="Arial"/>
              </a:rPr>
              <a:t>of approval : 20 May 2019    </a:t>
            </a:r>
            <a:endParaRPr kumimoji="0" lang="en-US" sz="1000" b="0" i="0" u="none" strike="noStrike" kern="1200" cap="none" spc="0" normalizeH="0" baseline="0" noProof="0" dirty="0" smtClean="0">
              <a:ln>
                <a:noFill/>
              </a:ln>
              <a:solidFill>
                <a:srgbClr val="444492"/>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444492"/>
                </a:solidFill>
                <a:effectLst/>
                <a:uLnTx/>
                <a:uFillTx/>
                <a:latin typeface="Arial"/>
                <a:ea typeface="+mn-ea"/>
                <a:cs typeface="Arial"/>
              </a:rPr>
              <a:t>This </a:t>
            </a:r>
            <a:r>
              <a:rPr kumimoji="0" lang="en-US" sz="1000" b="0" i="0" u="none" strike="noStrike" kern="1200" cap="none" spc="0" normalizeH="0" baseline="0" noProof="0" dirty="0">
                <a:ln>
                  <a:noFill/>
                </a:ln>
                <a:solidFill>
                  <a:srgbClr val="444492"/>
                </a:solidFill>
                <a:effectLst/>
                <a:uLnTx/>
                <a:uFillTx/>
                <a:latin typeface="Arial"/>
                <a:ea typeface="+mn-ea"/>
                <a:cs typeface="Arial"/>
              </a:rPr>
              <a:t>is for internal use only and </a:t>
            </a:r>
            <a:r>
              <a:rPr kumimoji="0" lang="en-US" sz="1000" b="0" i="0" u="none" strike="noStrike" kern="1200" cap="none" spc="0" normalizeH="0" baseline="0" noProof="0" dirty="0" smtClean="0">
                <a:ln>
                  <a:noFill/>
                </a:ln>
                <a:solidFill>
                  <a:srgbClr val="444492"/>
                </a:solidFill>
                <a:effectLst/>
                <a:uLnTx/>
                <a:uFillTx/>
                <a:latin typeface="Arial"/>
                <a:ea typeface="+mn-ea"/>
                <a:cs typeface="Arial"/>
              </a:rPr>
              <a:t>subsequent </a:t>
            </a:r>
            <a:r>
              <a:rPr kumimoji="0" lang="en-US" sz="1000" b="0" i="0" u="none" strike="noStrike" kern="1200" cap="none" spc="0" normalizeH="0" baseline="0" noProof="0" dirty="0">
                <a:ln>
                  <a:noFill/>
                </a:ln>
                <a:solidFill>
                  <a:srgbClr val="444492"/>
                </a:solidFill>
                <a:effectLst/>
                <a:uLnTx/>
                <a:uFillTx/>
                <a:latin typeface="Arial"/>
                <a:ea typeface="+mn-ea"/>
                <a:cs typeface="Arial"/>
              </a:rPr>
              <a:t>use in the affiliates is subject to local review and approval.</a:t>
            </a:r>
            <a:endParaRPr kumimoji="0" lang="fr-FR" sz="1000" b="0" i="0" u="none" strike="noStrike" kern="1200" cap="none" spc="0" normalizeH="0" baseline="0" noProof="0" dirty="0">
              <a:ln>
                <a:noFill/>
              </a:ln>
              <a:solidFill>
                <a:srgbClr val="444492"/>
              </a:solidFill>
              <a:effectLst/>
              <a:uLnTx/>
              <a:uFillTx/>
              <a:latin typeface="Arial"/>
              <a:ea typeface="+mn-ea"/>
              <a:cs typeface="Arial"/>
            </a:endParaRPr>
          </a:p>
        </p:txBody>
      </p:sp>
    </p:spTree>
    <p:extLst>
      <p:ext uri="{BB962C8B-B14F-4D97-AF65-F5344CB8AC3E}">
        <p14:creationId xmlns:p14="http://schemas.microsoft.com/office/powerpoint/2010/main" val="23245832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lstStyle/>
          <a:p>
            <a:r>
              <a:rPr lang="en-US" sz="2400" b="1" kern="1200" dirty="0">
                <a:solidFill>
                  <a:schemeClr val="tx1">
                    <a:lumMod val="75000"/>
                  </a:schemeClr>
                </a:solidFill>
                <a:ea typeface="+mn-ea"/>
              </a:rPr>
              <a:t>Prevalence of de-escalation – </a:t>
            </a:r>
            <a:r>
              <a:rPr lang="fr-FR" sz="2400" b="1" kern="1200" dirty="0">
                <a:solidFill>
                  <a:schemeClr val="tx1">
                    <a:lumMod val="75000"/>
                  </a:schemeClr>
                </a:solidFill>
                <a:ea typeface="+mn-ea"/>
              </a:rPr>
              <a:t>Conclusions</a:t>
            </a:r>
          </a:p>
        </p:txBody>
      </p:sp>
      <p:sp>
        <p:nvSpPr>
          <p:cNvPr id="3" name="Espace réservé du contenu 2"/>
          <p:cNvSpPr>
            <a:spLocks noGrp="1"/>
          </p:cNvSpPr>
          <p:nvPr>
            <p:ph idx="1"/>
          </p:nvPr>
        </p:nvSpPr>
        <p:spPr/>
        <p:txBody>
          <a:bodyPr/>
          <a:lstStyle/>
          <a:p>
            <a:pPr>
              <a:lnSpc>
                <a:spcPct val="150000"/>
              </a:lnSpc>
            </a:pPr>
            <a:r>
              <a:rPr lang="en-US" sz="1800" dirty="0"/>
              <a:t>Our analysis showed that it is not infrequent for </a:t>
            </a:r>
            <a:r>
              <a:rPr lang="en-US" sz="1800" dirty="0" smtClean="0"/>
              <a:t>ACS patients </a:t>
            </a:r>
            <a:r>
              <a:rPr lang="en-US" sz="1800" dirty="0"/>
              <a:t>to de-escalate to </a:t>
            </a:r>
            <a:r>
              <a:rPr lang="en-US" sz="1800" dirty="0" err="1"/>
              <a:t>clopidogrel</a:t>
            </a:r>
            <a:r>
              <a:rPr lang="en-US" sz="1800" dirty="0"/>
              <a:t> therapy </a:t>
            </a:r>
            <a:r>
              <a:rPr lang="en-US" sz="1800" dirty="0" smtClean="0"/>
              <a:t>following initial </a:t>
            </a:r>
            <a:r>
              <a:rPr lang="en-US" sz="1800" dirty="0"/>
              <a:t>treatment with </a:t>
            </a:r>
            <a:r>
              <a:rPr lang="en-US" sz="1800" dirty="0" err="1"/>
              <a:t>ticagrelor</a:t>
            </a:r>
            <a:r>
              <a:rPr lang="en-US" sz="1800" dirty="0"/>
              <a:t> (pooled prevalence rate </a:t>
            </a:r>
            <a:r>
              <a:rPr lang="en-US" sz="1800" dirty="0" smtClean="0"/>
              <a:t>of 19.8</a:t>
            </a:r>
            <a:r>
              <a:rPr lang="en-US" sz="1800" dirty="0"/>
              <a:t>%). </a:t>
            </a:r>
            <a:endParaRPr lang="en-US" sz="1800" dirty="0" smtClean="0"/>
          </a:p>
          <a:p>
            <a:pPr>
              <a:lnSpc>
                <a:spcPct val="150000"/>
              </a:lnSpc>
            </a:pPr>
            <a:endParaRPr lang="en-US" sz="1800" dirty="0" smtClean="0"/>
          </a:p>
          <a:p>
            <a:pPr>
              <a:lnSpc>
                <a:spcPct val="150000"/>
              </a:lnSpc>
            </a:pPr>
            <a:r>
              <a:rPr lang="en-US" sz="1800" dirty="0" smtClean="0"/>
              <a:t>We </a:t>
            </a:r>
            <a:r>
              <a:rPr lang="en-US" sz="1800" dirty="0"/>
              <a:t>observed a higher prevalence rate of </a:t>
            </a:r>
            <a:r>
              <a:rPr lang="en-US" sz="1800" dirty="0" smtClean="0"/>
              <a:t>de-escalation occurring </a:t>
            </a:r>
            <a:r>
              <a:rPr lang="en-US" sz="1800" dirty="0"/>
              <a:t>in-hospital or at discharge than after </a:t>
            </a:r>
            <a:r>
              <a:rPr lang="en-US" sz="1800" dirty="0" smtClean="0"/>
              <a:t>hospital discharge </a:t>
            </a:r>
            <a:r>
              <a:rPr lang="en-US" sz="1800" dirty="0"/>
              <a:t>(23.7% vs. 15.8%)</a:t>
            </a:r>
            <a:endParaRPr lang="fr-FR" sz="1800" dirty="0"/>
          </a:p>
        </p:txBody>
      </p:sp>
      <p:sp>
        <p:nvSpPr>
          <p:cNvPr id="4" name="Espace réservé du numéro de diapositive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US" altLang="en-US" sz="900" b="0" i="0" u="none" strike="noStrike" kern="1200" cap="none" spc="0" normalizeH="0" baseline="16000" noProof="0" smtClean="0">
                <a:ln>
                  <a:noFill/>
                </a:ln>
                <a:solidFill>
                  <a:srgbClr val="000000"/>
                </a:solidFill>
                <a:effectLst/>
                <a:uLnTx/>
                <a:uFillTx/>
                <a:latin typeface="Calibri" panose="020F0502020204030204" pitchFamily="34" charset="0"/>
                <a:ea typeface="+mn-ea"/>
                <a:cs typeface="Calibri" panose="020F0502020204030204" pitchFamily="34" charset="0"/>
              </a:rPr>
              <a:t>         </a:t>
            </a:r>
            <a:fld id="{A2AB0FFF-949E-4AFB-BF98-7C23E89F2E92}" type="slidenum">
              <a:rPr kumimoji="0" lang="en-US" alt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6" name="ZoneTexte 5"/>
          <p:cNvSpPr txBox="1"/>
          <p:nvPr/>
        </p:nvSpPr>
        <p:spPr>
          <a:xfrm>
            <a:off x="2436712" y="6306472"/>
            <a:ext cx="7982857" cy="400110"/>
          </a:xfrm>
          <a:prstGeom prst="rect">
            <a:avLst/>
          </a:prstGeom>
          <a:noFill/>
        </p:spPr>
        <p:txBody>
          <a:bodyPr wrap="square" rtlCol="0">
            <a:spAutoFit/>
          </a:bodyPr>
          <a:lstStyle>
            <a:defPPr>
              <a:defRPr lang="en-US"/>
            </a:defPPr>
            <a:lvl1pPr algn="ctr">
              <a:defRPr sz="10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44492"/>
                </a:solidFill>
                <a:effectLst/>
                <a:uLnTx/>
                <a:uFillTx/>
                <a:latin typeface="Arial"/>
                <a:ea typeface="+mn-ea"/>
                <a:cs typeface="Arial"/>
              </a:rPr>
              <a:t>Zinc code : </a:t>
            </a:r>
            <a:r>
              <a:rPr kumimoji="0" lang="en-US" sz="1000" b="0" i="0" u="none" strike="noStrike" kern="1200" cap="none" spc="0" normalizeH="0" baseline="0" noProof="0" dirty="0" smtClean="0">
                <a:ln>
                  <a:noFill/>
                </a:ln>
                <a:solidFill>
                  <a:srgbClr val="444492"/>
                </a:solidFill>
                <a:effectLst/>
                <a:uLnTx/>
                <a:uFillTx/>
                <a:latin typeface="Arial"/>
                <a:ea typeface="+mn-ea"/>
                <a:cs typeface="Arial"/>
              </a:rPr>
              <a:t>SAGLB.CLO.18.01.0071b Date </a:t>
            </a:r>
            <a:r>
              <a:rPr kumimoji="0" lang="en-US" sz="1000" b="0" i="0" u="none" strike="noStrike" kern="1200" cap="none" spc="0" normalizeH="0" baseline="0" noProof="0" dirty="0">
                <a:ln>
                  <a:noFill/>
                </a:ln>
                <a:solidFill>
                  <a:srgbClr val="444492"/>
                </a:solidFill>
                <a:effectLst/>
                <a:uLnTx/>
                <a:uFillTx/>
                <a:latin typeface="Arial"/>
                <a:ea typeface="+mn-ea"/>
                <a:cs typeface="Arial"/>
              </a:rPr>
              <a:t>of approval : 20 May 2019    </a:t>
            </a:r>
            <a:endParaRPr kumimoji="0" lang="en-US" sz="1000" b="0" i="0" u="none" strike="noStrike" kern="1200" cap="none" spc="0" normalizeH="0" baseline="0" noProof="0" dirty="0" smtClean="0">
              <a:ln>
                <a:noFill/>
              </a:ln>
              <a:solidFill>
                <a:srgbClr val="444492"/>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444492"/>
                </a:solidFill>
                <a:effectLst/>
                <a:uLnTx/>
                <a:uFillTx/>
                <a:latin typeface="Arial"/>
                <a:ea typeface="+mn-ea"/>
                <a:cs typeface="Arial"/>
              </a:rPr>
              <a:t>This </a:t>
            </a:r>
            <a:r>
              <a:rPr kumimoji="0" lang="en-US" sz="1000" b="0" i="0" u="none" strike="noStrike" kern="1200" cap="none" spc="0" normalizeH="0" baseline="0" noProof="0" dirty="0">
                <a:ln>
                  <a:noFill/>
                </a:ln>
                <a:solidFill>
                  <a:srgbClr val="444492"/>
                </a:solidFill>
                <a:effectLst/>
                <a:uLnTx/>
                <a:uFillTx/>
                <a:latin typeface="Arial"/>
                <a:ea typeface="+mn-ea"/>
                <a:cs typeface="Arial"/>
              </a:rPr>
              <a:t>is for internal use only and </a:t>
            </a:r>
            <a:r>
              <a:rPr kumimoji="0" lang="en-US" sz="1000" b="0" i="0" u="none" strike="noStrike" kern="1200" cap="none" spc="0" normalizeH="0" baseline="0" noProof="0" dirty="0" smtClean="0">
                <a:ln>
                  <a:noFill/>
                </a:ln>
                <a:solidFill>
                  <a:srgbClr val="444492"/>
                </a:solidFill>
                <a:effectLst/>
                <a:uLnTx/>
                <a:uFillTx/>
                <a:latin typeface="Arial"/>
                <a:ea typeface="+mn-ea"/>
                <a:cs typeface="Arial"/>
              </a:rPr>
              <a:t>subsequent </a:t>
            </a:r>
            <a:r>
              <a:rPr kumimoji="0" lang="en-US" sz="1000" b="0" i="0" u="none" strike="noStrike" kern="1200" cap="none" spc="0" normalizeH="0" baseline="0" noProof="0" dirty="0">
                <a:ln>
                  <a:noFill/>
                </a:ln>
                <a:solidFill>
                  <a:srgbClr val="444492"/>
                </a:solidFill>
                <a:effectLst/>
                <a:uLnTx/>
                <a:uFillTx/>
                <a:latin typeface="Arial"/>
                <a:ea typeface="+mn-ea"/>
                <a:cs typeface="Arial"/>
              </a:rPr>
              <a:t>use in the affiliates is subject to local review and approval.</a:t>
            </a:r>
            <a:endParaRPr kumimoji="0" lang="fr-FR" sz="1000" b="0" i="0" u="none" strike="noStrike" kern="1200" cap="none" spc="0" normalizeH="0" baseline="0" noProof="0" dirty="0">
              <a:ln>
                <a:noFill/>
              </a:ln>
              <a:solidFill>
                <a:srgbClr val="444492"/>
              </a:solidFill>
              <a:effectLst/>
              <a:uLnTx/>
              <a:uFillTx/>
              <a:latin typeface="Arial"/>
              <a:ea typeface="+mn-ea"/>
              <a:cs typeface="Arial"/>
            </a:endParaRPr>
          </a:p>
        </p:txBody>
      </p:sp>
    </p:spTree>
    <p:extLst>
      <p:ext uri="{BB962C8B-B14F-4D97-AF65-F5344CB8AC3E}">
        <p14:creationId xmlns:p14="http://schemas.microsoft.com/office/powerpoint/2010/main" val="39193638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410" name="Title 2"/>
          <p:cNvSpPr>
            <a:spLocks noGrp="1"/>
          </p:cNvSpPr>
          <p:nvPr>
            <p:ph type="title"/>
          </p:nvPr>
        </p:nvSpPr>
        <p:spPr bwMode="auto">
          <a:xfrm>
            <a:off x="814917" y="166663"/>
            <a:ext cx="9144000" cy="803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altLang="en-US" sz="2400" b="1" kern="1200" dirty="0">
                <a:solidFill>
                  <a:schemeClr val="tx1">
                    <a:lumMod val="75000"/>
                  </a:schemeClr>
                </a:solidFill>
                <a:ea typeface="+mn-ea"/>
              </a:rPr>
              <a:t>Results – All Bleeding</a:t>
            </a:r>
          </a:p>
        </p:txBody>
      </p:sp>
      <p:sp>
        <p:nvSpPr>
          <p:cNvPr id="2" name="Content Placeholder 1">
            <a:extLst>
              <a:ext uri="{FF2B5EF4-FFF2-40B4-BE49-F238E27FC236}">
                <a16:creationId xmlns:a16="http://schemas.microsoft.com/office/drawing/2014/main" id="{91FE094E-016E-4EAF-A11A-F38BD07D14A9}"/>
              </a:ext>
            </a:extLst>
          </p:cNvPr>
          <p:cNvSpPr>
            <a:spLocks noGrp="1"/>
          </p:cNvSpPr>
          <p:nvPr>
            <p:ph idx="1"/>
          </p:nvPr>
        </p:nvSpPr>
        <p:spPr>
          <a:xfrm>
            <a:off x="919056" y="1298575"/>
            <a:ext cx="10764943" cy="4826000"/>
          </a:xfrm>
        </p:spPr>
        <p:txBody>
          <a:bodyPr/>
          <a:lstStyle/>
          <a:p>
            <a:r>
              <a:rPr lang="en-US" sz="1800" b="1" dirty="0"/>
              <a:t>Results of the meta-analysis showed the rate of  bleeding events were 7.4% (95% CI 1.9–24.1%)for all bleeding (major and minor</a:t>
            </a:r>
            <a:r>
              <a:rPr lang="en-US" sz="1800" b="1" dirty="0" smtClean="0"/>
              <a:t>)</a:t>
            </a:r>
            <a:r>
              <a:rPr lang="en-US" sz="1800" b="1" dirty="0"/>
              <a:t> during a mean follow-up </a:t>
            </a:r>
            <a:r>
              <a:rPr lang="en-US" sz="1800" b="1" dirty="0" smtClean="0"/>
              <a:t>of 7.8 </a:t>
            </a:r>
            <a:r>
              <a:rPr lang="en-US" sz="1800" b="1" dirty="0"/>
              <a:t>months</a:t>
            </a:r>
            <a:r>
              <a:rPr lang="en-US" sz="1800" b="1" dirty="0" smtClean="0"/>
              <a:t> </a:t>
            </a:r>
            <a:r>
              <a:rPr lang="en-US" sz="1800" dirty="0" smtClean="0"/>
              <a:t>.</a:t>
            </a:r>
            <a:endParaRPr lang="en-US" sz="1800" dirty="0"/>
          </a:p>
          <a:p>
            <a:endParaRPr lang="en-US" sz="1800" b="0" dirty="0"/>
          </a:p>
          <a:p>
            <a:endParaRPr lang="en-US" sz="1800" b="0" dirty="0"/>
          </a:p>
          <a:p>
            <a:endParaRPr lang="en-US" sz="1800" dirty="0"/>
          </a:p>
        </p:txBody>
      </p:sp>
      <p:sp>
        <p:nvSpPr>
          <p:cNvPr id="8" name="Rectangle 15">
            <a:extLst>
              <a:ext uri="{FF2B5EF4-FFF2-40B4-BE49-F238E27FC236}">
                <a16:creationId xmlns:a16="http://schemas.microsoft.com/office/drawing/2014/main" id="{38CACE4F-AFDB-4FCA-A60A-D46459D9A7A9}"/>
              </a:ext>
            </a:extLst>
          </p:cNvPr>
          <p:cNvSpPr>
            <a:spLocks noChangeArrowheads="1"/>
          </p:cNvSpPr>
          <p:nvPr/>
        </p:nvSpPr>
        <p:spPr bwMode="auto">
          <a:xfrm>
            <a:off x="814917" y="5846429"/>
            <a:ext cx="79898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130000"/>
              <a:buFont typeface="Verdana" panose="020B0604030504040204" pitchFamily="34" charset="0"/>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Verdana" panose="020B0604030504040204" pitchFamily="34" charset="0"/>
              <a:buChar char="●"/>
              <a:defRPr sz="1600" b="1">
                <a:solidFill>
                  <a:srgbClr val="989898"/>
                </a:solidFill>
                <a:latin typeface="Arial" panose="020B0604020202020204" pitchFamily="34" charset="0"/>
                <a:cs typeface="Arial" panose="020B0604020202020204" pitchFamily="34" charset="0"/>
              </a:defRPr>
            </a:lvl2pPr>
            <a:lvl3pPr marL="1143000" indent="-228600">
              <a:spcBef>
                <a:spcPct val="20000"/>
              </a:spcBef>
              <a:buClr>
                <a:schemeClr val="hlink"/>
              </a:buClr>
              <a:buChar char="•"/>
              <a:defRPr sz="1600">
                <a:solidFill>
                  <a:srgbClr val="989898"/>
                </a:solidFill>
                <a:latin typeface="Arial" panose="020B0604020202020204" pitchFamily="34" charset="0"/>
                <a:cs typeface="Arial" panose="020B0604020202020204" pitchFamily="34" charset="0"/>
              </a:defRPr>
            </a:lvl3pPr>
            <a:lvl4pPr marL="16002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4pPr>
            <a:lvl5pPr marL="20574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altLang="en-US"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Calibri" panose="020F0502020204030204" pitchFamily="34" charset="0"/>
              </a:rPr>
              <a:t>Angiolillo, D.J., Patti, G., Chan, K.T. et al. J Thromb Thrombolysis (2019). https://doi.org/10.1007/s11239-019-01860-7</a:t>
            </a:r>
            <a:r>
              <a:rPr kumimoji="0" lang="en-IN" altLang="en-US"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Calibri" panose="020F0502020204030204" pitchFamily="34" charset="0"/>
              </a:rPr>
              <a:t>.</a:t>
            </a:r>
            <a:endParaRPr kumimoji="0" lang="en-US" altLang="en-US"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Calibri" panose="020F0502020204030204" pitchFamily="34" charset="0"/>
            </a:endParaRPr>
          </a:p>
        </p:txBody>
      </p:sp>
      <p:pic>
        <p:nvPicPr>
          <p:cNvPr id="7" name="Image 6"/>
          <p:cNvPicPr>
            <a:picLocks noChangeAspect="1"/>
          </p:cNvPicPr>
          <p:nvPr/>
        </p:nvPicPr>
        <p:blipFill>
          <a:blip r:embed="rId5">
            <a:duotone>
              <a:prstClr val="black"/>
              <a:schemeClr val="accent4">
                <a:tint val="45000"/>
                <a:satMod val="400000"/>
              </a:schemeClr>
            </a:duotone>
          </a:blip>
          <a:stretch>
            <a:fillRect/>
          </a:stretch>
        </p:blipFill>
        <p:spPr>
          <a:xfrm>
            <a:off x="1129665" y="2037385"/>
            <a:ext cx="9912037" cy="3610928"/>
          </a:xfrm>
          <a:prstGeom prst="rect">
            <a:avLst/>
          </a:prstGeom>
          <a:solidFill>
            <a:srgbClr val="A6A6CB"/>
          </a:solidFill>
          <a:ln w="19050">
            <a:solidFill>
              <a:srgbClr val="7030A0"/>
            </a:solidFill>
          </a:ln>
        </p:spPr>
      </p:pic>
      <p:sp>
        <p:nvSpPr>
          <p:cNvPr id="5" name="Espace réservé du numéro de diapositive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US" altLang="en-US" sz="900" b="0" i="0" u="none" strike="noStrike" kern="1200" cap="none" spc="0" normalizeH="0" baseline="16000" noProof="0" smtClean="0">
                <a:ln>
                  <a:noFill/>
                </a:ln>
                <a:solidFill>
                  <a:srgbClr val="000000"/>
                </a:solidFill>
                <a:effectLst/>
                <a:uLnTx/>
                <a:uFillTx/>
                <a:latin typeface="Calibri" panose="020F0502020204030204" pitchFamily="34" charset="0"/>
                <a:ea typeface="+mn-ea"/>
                <a:cs typeface="Calibri" panose="020F0502020204030204" pitchFamily="34" charset="0"/>
              </a:rPr>
              <a:t>         </a:t>
            </a:r>
            <a:fld id="{A2AB0FFF-949E-4AFB-BF98-7C23E89F2E92}" type="slidenum">
              <a:rPr kumimoji="0" lang="en-US" alt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 name="ZoneTexte 9"/>
          <p:cNvSpPr txBox="1"/>
          <p:nvPr/>
        </p:nvSpPr>
        <p:spPr>
          <a:xfrm>
            <a:off x="2436712" y="6306472"/>
            <a:ext cx="7982857" cy="400110"/>
          </a:xfrm>
          <a:prstGeom prst="rect">
            <a:avLst/>
          </a:prstGeom>
          <a:noFill/>
        </p:spPr>
        <p:txBody>
          <a:bodyPr wrap="square" rtlCol="0">
            <a:spAutoFit/>
          </a:bodyPr>
          <a:lstStyle>
            <a:defPPr>
              <a:defRPr lang="en-US"/>
            </a:defPPr>
            <a:lvl1pPr algn="ctr">
              <a:defRPr sz="10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44492"/>
                </a:solidFill>
                <a:effectLst/>
                <a:uLnTx/>
                <a:uFillTx/>
                <a:latin typeface="Arial"/>
                <a:ea typeface="+mn-ea"/>
                <a:cs typeface="Arial"/>
              </a:rPr>
              <a:t>Zinc code : </a:t>
            </a:r>
            <a:r>
              <a:rPr kumimoji="0" lang="en-US" sz="1000" b="0" i="0" u="none" strike="noStrike" kern="1200" cap="none" spc="0" normalizeH="0" baseline="0" noProof="0" dirty="0" smtClean="0">
                <a:ln>
                  <a:noFill/>
                </a:ln>
                <a:solidFill>
                  <a:srgbClr val="444492"/>
                </a:solidFill>
                <a:effectLst/>
                <a:uLnTx/>
                <a:uFillTx/>
                <a:latin typeface="Arial"/>
                <a:ea typeface="+mn-ea"/>
                <a:cs typeface="Arial"/>
              </a:rPr>
              <a:t>SAGLB.CLO.18.01.0071b Date </a:t>
            </a:r>
            <a:r>
              <a:rPr kumimoji="0" lang="en-US" sz="1000" b="0" i="0" u="none" strike="noStrike" kern="1200" cap="none" spc="0" normalizeH="0" baseline="0" noProof="0" dirty="0">
                <a:ln>
                  <a:noFill/>
                </a:ln>
                <a:solidFill>
                  <a:srgbClr val="444492"/>
                </a:solidFill>
                <a:effectLst/>
                <a:uLnTx/>
                <a:uFillTx/>
                <a:latin typeface="Arial"/>
                <a:ea typeface="+mn-ea"/>
                <a:cs typeface="Arial"/>
              </a:rPr>
              <a:t>of approval : 20 May 2019    </a:t>
            </a:r>
            <a:endParaRPr kumimoji="0" lang="en-US" sz="1000" b="0" i="0" u="none" strike="noStrike" kern="1200" cap="none" spc="0" normalizeH="0" baseline="0" noProof="0" dirty="0" smtClean="0">
              <a:ln>
                <a:noFill/>
              </a:ln>
              <a:solidFill>
                <a:srgbClr val="444492"/>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444492"/>
                </a:solidFill>
                <a:effectLst/>
                <a:uLnTx/>
                <a:uFillTx/>
                <a:latin typeface="Arial"/>
                <a:ea typeface="+mn-ea"/>
                <a:cs typeface="Arial"/>
              </a:rPr>
              <a:t>This </a:t>
            </a:r>
            <a:r>
              <a:rPr kumimoji="0" lang="en-US" sz="1000" b="0" i="0" u="none" strike="noStrike" kern="1200" cap="none" spc="0" normalizeH="0" baseline="0" noProof="0" dirty="0">
                <a:ln>
                  <a:noFill/>
                </a:ln>
                <a:solidFill>
                  <a:srgbClr val="444492"/>
                </a:solidFill>
                <a:effectLst/>
                <a:uLnTx/>
                <a:uFillTx/>
                <a:latin typeface="Arial"/>
                <a:ea typeface="+mn-ea"/>
                <a:cs typeface="Arial"/>
              </a:rPr>
              <a:t>is for internal use only and </a:t>
            </a:r>
            <a:r>
              <a:rPr kumimoji="0" lang="en-US" sz="1000" b="0" i="0" u="none" strike="noStrike" kern="1200" cap="none" spc="0" normalizeH="0" baseline="0" noProof="0" dirty="0" smtClean="0">
                <a:ln>
                  <a:noFill/>
                </a:ln>
                <a:solidFill>
                  <a:srgbClr val="444492"/>
                </a:solidFill>
                <a:effectLst/>
                <a:uLnTx/>
                <a:uFillTx/>
                <a:latin typeface="Arial"/>
                <a:ea typeface="+mn-ea"/>
                <a:cs typeface="Arial"/>
              </a:rPr>
              <a:t>subsequent </a:t>
            </a:r>
            <a:r>
              <a:rPr kumimoji="0" lang="en-US" sz="1000" b="0" i="0" u="none" strike="noStrike" kern="1200" cap="none" spc="0" normalizeH="0" baseline="0" noProof="0" dirty="0">
                <a:ln>
                  <a:noFill/>
                </a:ln>
                <a:solidFill>
                  <a:srgbClr val="444492"/>
                </a:solidFill>
                <a:effectLst/>
                <a:uLnTx/>
                <a:uFillTx/>
                <a:latin typeface="Arial"/>
                <a:ea typeface="+mn-ea"/>
                <a:cs typeface="Arial"/>
              </a:rPr>
              <a:t>use in the affiliates is subject to local review and approval.</a:t>
            </a:r>
            <a:endParaRPr kumimoji="0" lang="fr-FR" sz="1000" b="0" i="0" u="none" strike="noStrike" kern="1200" cap="none" spc="0" normalizeH="0" baseline="0" noProof="0" dirty="0">
              <a:ln>
                <a:noFill/>
              </a:ln>
              <a:solidFill>
                <a:srgbClr val="444492"/>
              </a:solidFill>
              <a:effectLst/>
              <a:uLnTx/>
              <a:uFillTx/>
              <a:latin typeface="Arial"/>
              <a:ea typeface="+mn-ea"/>
              <a:cs typeface="Arial"/>
            </a:endParaRPr>
          </a:p>
        </p:txBody>
      </p:sp>
    </p:spTree>
    <p:extLst>
      <p:ext uri="{BB962C8B-B14F-4D97-AF65-F5344CB8AC3E}">
        <p14:creationId xmlns:p14="http://schemas.microsoft.com/office/powerpoint/2010/main" val="11822275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410" name="Title 2"/>
          <p:cNvSpPr>
            <a:spLocks noGrp="1"/>
          </p:cNvSpPr>
          <p:nvPr>
            <p:ph type="title"/>
          </p:nvPr>
        </p:nvSpPr>
        <p:spPr bwMode="auto">
          <a:xfrm>
            <a:off x="667657" y="156682"/>
            <a:ext cx="9144000" cy="803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altLang="en-US" sz="2400" b="1" kern="1200" dirty="0">
                <a:solidFill>
                  <a:schemeClr val="tx1">
                    <a:lumMod val="75000"/>
                  </a:schemeClr>
                </a:solidFill>
                <a:ea typeface="+mn-ea"/>
              </a:rPr>
              <a:t>Results – Major Bleeding</a:t>
            </a:r>
          </a:p>
        </p:txBody>
      </p:sp>
      <p:sp>
        <p:nvSpPr>
          <p:cNvPr id="2" name="Content Placeholder 1">
            <a:extLst>
              <a:ext uri="{FF2B5EF4-FFF2-40B4-BE49-F238E27FC236}">
                <a16:creationId xmlns:a16="http://schemas.microsoft.com/office/drawing/2014/main" id="{91FE094E-016E-4EAF-A11A-F38BD07D14A9}"/>
              </a:ext>
            </a:extLst>
          </p:cNvPr>
          <p:cNvSpPr>
            <a:spLocks noGrp="1"/>
          </p:cNvSpPr>
          <p:nvPr>
            <p:ph idx="1"/>
          </p:nvPr>
        </p:nvSpPr>
        <p:spPr>
          <a:xfrm>
            <a:off x="814916" y="1293584"/>
            <a:ext cx="10651369" cy="4826000"/>
          </a:xfrm>
        </p:spPr>
        <p:txBody>
          <a:bodyPr/>
          <a:lstStyle/>
          <a:p>
            <a:r>
              <a:rPr lang="en-US" sz="1800" b="1" dirty="0"/>
              <a:t>Results of the meta-analysis showed the rate of major bleeding was 1.3% (95% CI 0.4–4.5</a:t>
            </a:r>
            <a:r>
              <a:rPr lang="en-US" sz="1800" b="1" dirty="0" smtClean="0"/>
              <a:t>%)</a:t>
            </a:r>
            <a:r>
              <a:rPr lang="en-US" sz="1800" b="1" dirty="0"/>
              <a:t> during a mean follow-up of 6.3 </a:t>
            </a:r>
            <a:r>
              <a:rPr lang="en-US" sz="1800" b="1" dirty="0" smtClean="0"/>
              <a:t>months </a:t>
            </a:r>
            <a:endParaRPr lang="en-US" sz="1800" b="1" dirty="0"/>
          </a:p>
          <a:p>
            <a:endParaRPr lang="en-US" sz="1800" b="0" dirty="0"/>
          </a:p>
          <a:p>
            <a:endParaRPr lang="en-US" sz="1800" dirty="0"/>
          </a:p>
        </p:txBody>
      </p:sp>
      <p:sp>
        <p:nvSpPr>
          <p:cNvPr id="8" name="Rectangle 15">
            <a:extLst>
              <a:ext uri="{FF2B5EF4-FFF2-40B4-BE49-F238E27FC236}">
                <a16:creationId xmlns:a16="http://schemas.microsoft.com/office/drawing/2014/main" id="{FD7534B9-D1C9-44D0-806B-E7C4A5D814B3}"/>
              </a:ext>
            </a:extLst>
          </p:cNvPr>
          <p:cNvSpPr>
            <a:spLocks noChangeArrowheads="1"/>
          </p:cNvSpPr>
          <p:nvPr/>
        </p:nvSpPr>
        <p:spPr bwMode="auto">
          <a:xfrm>
            <a:off x="833173" y="5851878"/>
            <a:ext cx="79898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130000"/>
              <a:buFont typeface="Verdana" panose="020B0604030504040204" pitchFamily="34" charset="0"/>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Verdana" panose="020B0604030504040204" pitchFamily="34" charset="0"/>
              <a:buChar char="●"/>
              <a:defRPr sz="1600" b="1">
                <a:solidFill>
                  <a:srgbClr val="989898"/>
                </a:solidFill>
                <a:latin typeface="Arial" panose="020B0604020202020204" pitchFamily="34" charset="0"/>
                <a:cs typeface="Arial" panose="020B0604020202020204" pitchFamily="34" charset="0"/>
              </a:defRPr>
            </a:lvl2pPr>
            <a:lvl3pPr marL="1143000" indent="-228600">
              <a:spcBef>
                <a:spcPct val="20000"/>
              </a:spcBef>
              <a:buClr>
                <a:schemeClr val="hlink"/>
              </a:buClr>
              <a:buChar char="•"/>
              <a:defRPr sz="1600">
                <a:solidFill>
                  <a:srgbClr val="989898"/>
                </a:solidFill>
                <a:latin typeface="Arial" panose="020B0604020202020204" pitchFamily="34" charset="0"/>
                <a:cs typeface="Arial" panose="020B0604020202020204" pitchFamily="34" charset="0"/>
              </a:defRPr>
            </a:lvl3pPr>
            <a:lvl4pPr marL="16002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4pPr>
            <a:lvl5pPr marL="20574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altLang="en-US"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Calibri" panose="020F0502020204030204" pitchFamily="34" charset="0"/>
              </a:rPr>
              <a:t>Angiolillo, D.J., Patti, G., Chan, K.T. et al. J Thromb Thrombolysis (2019). https://doi.org/10.1007/s11239-019-01860-7</a:t>
            </a:r>
            <a:r>
              <a:rPr kumimoji="0" lang="en-IN" altLang="en-US"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Calibri" panose="020F0502020204030204" pitchFamily="34" charset="0"/>
              </a:rPr>
              <a:t>.</a:t>
            </a:r>
            <a:endParaRPr kumimoji="0" lang="en-US" altLang="en-US"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Calibri" panose="020F0502020204030204" pitchFamily="34" charset="0"/>
            </a:endParaRPr>
          </a:p>
        </p:txBody>
      </p:sp>
      <p:pic>
        <p:nvPicPr>
          <p:cNvPr id="7" name="Image 6"/>
          <p:cNvPicPr>
            <a:picLocks noChangeAspect="1"/>
          </p:cNvPicPr>
          <p:nvPr/>
        </p:nvPicPr>
        <p:blipFill>
          <a:blip r:embed="rId5">
            <a:duotone>
              <a:prstClr val="black"/>
              <a:schemeClr val="accent4">
                <a:tint val="45000"/>
                <a:satMod val="400000"/>
              </a:schemeClr>
            </a:duotone>
          </a:blip>
          <a:stretch>
            <a:fillRect/>
          </a:stretch>
        </p:blipFill>
        <p:spPr>
          <a:xfrm>
            <a:off x="814916" y="1953952"/>
            <a:ext cx="10210296" cy="3834070"/>
          </a:xfrm>
          <a:prstGeom prst="rect">
            <a:avLst/>
          </a:prstGeom>
          <a:ln w="19050">
            <a:solidFill>
              <a:srgbClr val="7030A0"/>
            </a:solidFill>
          </a:ln>
        </p:spPr>
      </p:pic>
      <p:sp>
        <p:nvSpPr>
          <p:cNvPr id="5" name="Espace réservé du numéro de diapositive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US" altLang="en-US" sz="900" b="0" i="0" u="none" strike="noStrike" kern="1200" cap="none" spc="0" normalizeH="0" baseline="16000" noProof="0" smtClean="0">
                <a:ln>
                  <a:noFill/>
                </a:ln>
                <a:solidFill>
                  <a:srgbClr val="000000"/>
                </a:solidFill>
                <a:effectLst/>
                <a:uLnTx/>
                <a:uFillTx/>
                <a:latin typeface="Calibri" panose="020F0502020204030204" pitchFamily="34" charset="0"/>
                <a:ea typeface="+mn-ea"/>
                <a:cs typeface="Calibri" panose="020F0502020204030204" pitchFamily="34" charset="0"/>
              </a:rPr>
              <a:t>         </a:t>
            </a:r>
            <a:fld id="{A2AB0FFF-949E-4AFB-BF98-7C23E89F2E92}" type="slidenum">
              <a:rPr kumimoji="0" lang="en-US" alt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 name="ZoneTexte 9"/>
          <p:cNvSpPr txBox="1"/>
          <p:nvPr/>
        </p:nvSpPr>
        <p:spPr>
          <a:xfrm>
            <a:off x="2436712" y="6306472"/>
            <a:ext cx="7982857" cy="400110"/>
          </a:xfrm>
          <a:prstGeom prst="rect">
            <a:avLst/>
          </a:prstGeom>
          <a:noFill/>
        </p:spPr>
        <p:txBody>
          <a:bodyPr wrap="square" rtlCol="0">
            <a:spAutoFit/>
          </a:bodyPr>
          <a:lstStyle>
            <a:defPPr>
              <a:defRPr lang="en-US"/>
            </a:defPPr>
            <a:lvl1pPr algn="ctr">
              <a:defRPr sz="10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44492"/>
                </a:solidFill>
                <a:effectLst/>
                <a:uLnTx/>
                <a:uFillTx/>
                <a:latin typeface="Arial"/>
                <a:ea typeface="+mn-ea"/>
                <a:cs typeface="Arial"/>
              </a:rPr>
              <a:t>Zinc code : </a:t>
            </a:r>
            <a:r>
              <a:rPr kumimoji="0" lang="en-US" sz="1000" b="0" i="0" u="none" strike="noStrike" kern="1200" cap="none" spc="0" normalizeH="0" baseline="0" noProof="0" dirty="0" smtClean="0">
                <a:ln>
                  <a:noFill/>
                </a:ln>
                <a:solidFill>
                  <a:srgbClr val="444492"/>
                </a:solidFill>
                <a:effectLst/>
                <a:uLnTx/>
                <a:uFillTx/>
                <a:latin typeface="Arial"/>
                <a:ea typeface="+mn-ea"/>
                <a:cs typeface="Arial"/>
              </a:rPr>
              <a:t>SAGLB.CLO.18.01.0071b Date </a:t>
            </a:r>
            <a:r>
              <a:rPr kumimoji="0" lang="en-US" sz="1000" b="0" i="0" u="none" strike="noStrike" kern="1200" cap="none" spc="0" normalizeH="0" baseline="0" noProof="0" dirty="0">
                <a:ln>
                  <a:noFill/>
                </a:ln>
                <a:solidFill>
                  <a:srgbClr val="444492"/>
                </a:solidFill>
                <a:effectLst/>
                <a:uLnTx/>
                <a:uFillTx/>
                <a:latin typeface="Arial"/>
                <a:ea typeface="+mn-ea"/>
                <a:cs typeface="Arial"/>
              </a:rPr>
              <a:t>of approval : 20 May 2019    </a:t>
            </a:r>
            <a:endParaRPr kumimoji="0" lang="en-US" sz="1000" b="0" i="0" u="none" strike="noStrike" kern="1200" cap="none" spc="0" normalizeH="0" baseline="0" noProof="0" dirty="0" smtClean="0">
              <a:ln>
                <a:noFill/>
              </a:ln>
              <a:solidFill>
                <a:srgbClr val="444492"/>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444492"/>
                </a:solidFill>
                <a:effectLst/>
                <a:uLnTx/>
                <a:uFillTx/>
                <a:latin typeface="Arial"/>
                <a:ea typeface="+mn-ea"/>
                <a:cs typeface="Arial"/>
              </a:rPr>
              <a:t>This </a:t>
            </a:r>
            <a:r>
              <a:rPr kumimoji="0" lang="en-US" sz="1000" b="0" i="0" u="none" strike="noStrike" kern="1200" cap="none" spc="0" normalizeH="0" baseline="0" noProof="0" dirty="0">
                <a:ln>
                  <a:noFill/>
                </a:ln>
                <a:solidFill>
                  <a:srgbClr val="444492"/>
                </a:solidFill>
                <a:effectLst/>
                <a:uLnTx/>
                <a:uFillTx/>
                <a:latin typeface="Arial"/>
                <a:ea typeface="+mn-ea"/>
                <a:cs typeface="Arial"/>
              </a:rPr>
              <a:t>is for internal use only and </a:t>
            </a:r>
            <a:r>
              <a:rPr kumimoji="0" lang="en-US" sz="1000" b="0" i="0" u="none" strike="noStrike" kern="1200" cap="none" spc="0" normalizeH="0" baseline="0" noProof="0" dirty="0" smtClean="0">
                <a:ln>
                  <a:noFill/>
                </a:ln>
                <a:solidFill>
                  <a:srgbClr val="444492"/>
                </a:solidFill>
                <a:effectLst/>
                <a:uLnTx/>
                <a:uFillTx/>
                <a:latin typeface="Arial"/>
                <a:ea typeface="+mn-ea"/>
                <a:cs typeface="Arial"/>
              </a:rPr>
              <a:t>subsequent </a:t>
            </a:r>
            <a:r>
              <a:rPr kumimoji="0" lang="en-US" sz="1000" b="0" i="0" u="none" strike="noStrike" kern="1200" cap="none" spc="0" normalizeH="0" baseline="0" noProof="0" dirty="0">
                <a:ln>
                  <a:noFill/>
                </a:ln>
                <a:solidFill>
                  <a:srgbClr val="444492"/>
                </a:solidFill>
                <a:effectLst/>
                <a:uLnTx/>
                <a:uFillTx/>
                <a:latin typeface="Arial"/>
                <a:ea typeface="+mn-ea"/>
                <a:cs typeface="Arial"/>
              </a:rPr>
              <a:t>use in the affiliates is subject to local review and approval.</a:t>
            </a:r>
            <a:endParaRPr kumimoji="0" lang="fr-FR" sz="1000" b="0" i="0" u="none" strike="noStrike" kern="1200" cap="none" spc="0" normalizeH="0" baseline="0" noProof="0" dirty="0">
              <a:ln>
                <a:noFill/>
              </a:ln>
              <a:solidFill>
                <a:srgbClr val="444492"/>
              </a:solidFill>
              <a:effectLst/>
              <a:uLnTx/>
              <a:uFillTx/>
              <a:latin typeface="Arial"/>
              <a:ea typeface="+mn-ea"/>
              <a:cs typeface="Arial"/>
            </a:endParaRPr>
          </a:p>
        </p:txBody>
      </p:sp>
    </p:spTree>
    <p:extLst>
      <p:ext uri="{BB962C8B-B14F-4D97-AF65-F5344CB8AC3E}">
        <p14:creationId xmlns:p14="http://schemas.microsoft.com/office/powerpoint/2010/main" val="12028730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410" name="Title 2"/>
          <p:cNvSpPr>
            <a:spLocks noGrp="1"/>
          </p:cNvSpPr>
          <p:nvPr>
            <p:ph type="title"/>
          </p:nvPr>
        </p:nvSpPr>
        <p:spPr bwMode="auto">
          <a:xfrm>
            <a:off x="814917" y="166663"/>
            <a:ext cx="9144000" cy="803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altLang="en-US" sz="2400" b="1" kern="1200" dirty="0">
                <a:solidFill>
                  <a:schemeClr val="tx1">
                    <a:lumMod val="75000"/>
                  </a:schemeClr>
                </a:solidFill>
                <a:ea typeface="+mn-ea"/>
              </a:rPr>
              <a:t>Results – Stroke and Stent Thrombosis</a:t>
            </a:r>
          </a:p>
        </p:txBody>
      </p:sp>
      <p:sp>
        <p:nvSpPr>
          <p:cNvPr id="2" name="Content Placeholder 1">
            <a:extLst>
              <a:ext uri="{FF2B5EF4-FFF2-40B4-BE49-F238E27FC236}">
                <a16:creationId xmlns:a16="http://schemas.microsoft.com/office/drawing/2014/main" id="{91FE094E-016E-4EAF-A11A-F38BD07D14A9}"/>
              </a:ext>
            </a:extLst>
          </p:cNvPr>
          <p:cNvSpPr>
            <a:spLocks noGrp="1"/>
          </p:cNvSpPr>
          <p:nvPr>
            <p:ph idx="1"/>
          </p:nvPr>
        </p:nvSpPr>
        <p:spPr>
          <a:xfrm>
            <a:off x="814917" y="1598613"/>
            <a:ext cx="10738454" cy="3606433"/>
          </a:xfrm>
        </p:spPr>
        <p:txBody>
          <a:bodyPr/>
          <a:lstStyle/>
          <a:p>
            <a:r>
              <a:rPr lang="en-US" sz="1800" dirty="0"/>
              <a:t>There were zero cases of stroke reported in 252 patients and one case of stent thrombosis reported in 202 patients who had available data following de-escalation from ticagrelor to </a:t>
            </a:r>
            <a:r>
              <a:rPr lang="en-US" sz="1800" dirty="0" err="1"/>
              <a:t>clopidogrel</a:t>
            </a:r>
            <a:r>
              <a:rPr lang="en-US" sz="1800" dirty="0"/>
              <a:t>.</a:t>
            </a:r>
          </a:p>
        </p:txBody>
      </p:sp>
      <p:sp>
        <p:nvSpPr>
          <p:cNvPr id="5" name="Rectangle 15">
            <a:extLst>
              <a:ext uri="{FF2B5EF4-FFF2-40B4-BE49-F238E27FC236}">
                <a16:creationId xmlns:a16="http://schemas.microsoft.com/office/drawing/2014/main" id="{5EAF34EE-E9C1-4E55-BE17-4A104328938A}"/>
              </a:ext>
            </a:extLst>
          </p:cNvPr>
          <p:cNvSpPr>
            <a:spLocks noChangeArrowheads="1"/>
          </p:cNvSpPr>
          <p:nvPr/>
        </p:nvSpPr>
        <p:spPr bwMode="auto">
          <a:xfrm>
            <a:off x="814917" y="5846429"/>
            <a:ext cx="79898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130000"/>
              <a:buFont typeface="Verdana" panose="020B0604030504040204" pitchFamily="34" charset="0"/>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Verdana" panose="020B0604030504040204" pitchFamily="34" charset="0"/>
              <a:buChar char="●"/>
              <a:defRPr sz="1600" b="1">
                <a:solidFill>
                  <a:srgbClr val="989898"/>
                </a:solidFill>
                <a:latin typeface="Arial" panose="020B0604020202020204" pitchFamily="34" charset="0"/>
                <a:cs typeface="Arial" panose="020B0604020202020204" pitchFamily="34" charset="0"/>
              </a:defRPr>
            </a:lvl2pPr>
            <a:lvl3pPr marL="1143000" indent="-228600">
              <a:spcBef>
                <a:spcPct val="20000"/>
              </a:spcBef>
              <a:buClr>
                <a:schemeClr val="hlink"/>
              </a:buClr>
              <a:buChar char="•"/>
              <a:defRPr sz="1600">
                <a:solidFill>
                  <a:srgbClr val="989898"/>
                </a:solidFill>
                <a:latin typeface="Arial" panose="020B0604020202020204" pitchFamily="34" charset="0"/>
                <a:cs typeface="Arial" panose="020B0604020202020204" pitchFamily="34" charset="0"/>
              </a:defRPr>
            </a:lvl3pPr>
            <a:lvl4pPr marL="16002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4pPr>
            <a:lvl5pPr marL="20574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altLang="en-US"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Calibri" panose="020F0502020204030204" pitchFamily="34" charset="0"/>
              </a:rPr>
              <a:t>Angiolillo, D.J., Patti, G., Chan, K.T. et al. J Thromb Thrombolysis (2019). https://doi.org/10.1007/s11239-019-01860-7</a:t>
            </a:r>
            <a:r>
              <a:rPr kumimoji="0" lang="en-IN" altLang="en-US"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Calibri" panose="020F0502020204030204" pitchFamily="34" charset="0"/>
              </a:rPr>
              <a:t>.</a:t>
            </a:r>
            <a:endParaRPr kumimoji="0" lang="en-US" altLang="en-US"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Calibri" panose="020F0502020204030204" pitchFamily="34" charset="0"/>
            </a:endParaRPr>
          </a:p>
        </p:txBody>
      </p:sp>
      <p:sp>
        <p:nvSpPr>
          <p:cNvPr id="6" name="Espace réservé du numéro de diapositive 5"/>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US" altLang="en-US" sz="900" b="0" i="0" u="none" strike="noStrike" kern="1200" cap="none" spc="0" normalizeH="0" baseline="16000" noProof="0" smtClean="0">
                <a:ln>
                  <a:noFill/>
                </a:ln>
                <a:solidFill>
                  <a:srgbClr val="000000"/>
                </a:solidFill>
                <a:effectLst/>
                <a:uLnTx/>
                <a:uFillTx/>
                <a:latin typeface="Calibri" panose="020F0502020204030204" pitchFamily="34" charset="0"/>
                <a:ea typeface="+mn-ea"/>
                <a:cs typeface="Calibri" panose="020F0502020204030204" pitchFamily="34" charset="0"/>
              </a:rPr>
              <a:t>         </a:t>
            </a:r>
            <a:fld id="{A2AB0FFF-949E-4AFB-BF98-7C23E89F2E92}" type="slidenum">
              <a:rPr kumimoji="0" lang="en-US" alt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9" name="ZoneTexte 8"/>
          <p:cNvSpPr txBox="1"/>
          <p:nvPr/>
        </p:nvSpPr>
        <p:spPr>
          <a:xfrm>
            <a:off x="2436712" y="6306472"/>
            <a:ext cx="7982857" cy="400110"/>
          </a:xfrm>
          <a:prstGeom prst="rect">
            <a:avLst/>
          </a:prstGeom>
          <a:noFill/>
        </p:spPr>
        <p:txBody>
          <a:bodyPr wrap="square" rtlCol="0">
            <a:spAutoFit/>
          </a:bodyPr>
          <a:lstStyle>
            <a:defPPr>
              <a:defRPr lang="en-US"/>
            </a:defPPr>
            <a:lvl1pPr algn="ctr">
              <a:defRPr sz="10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44492"/>
                </a:solidFill>
                <a:effectLst/>
                <a:uLnTx/>
                <a:uFillTx/>
                <a:latin typeface="Arial"/>
                <a:ea typeface="+mn-ea"/>
                <a:cs typeface="Arial"/>
              </a:rPr>
              <a:t>Zinc code : </a:t>
            </a:r>
            <a:r>
              <a:rPr kumimoji="0" lang="en-US" sz="1000" b="0" i="0" u="none" strike="noStrike" kern="1200" cap="none" spc="0" normalizeH="0" baseline="0" noProof="0" dirty="0" smtClean="0">
                <a:ln>
                  <a:noFill/>
                </a:ln>
                <a:solidFill>
                  <a:srgbClr val="444492"/>
                </a:solidFill>
                <a:effectLst/>
                <a:uLnTx/>
                <a:uFillTx/>
                <a:latin typeface="Arial"/>
                <a:ea typeface="+mn-ea"/>
                <a:cs typeface="Arial"/>
              </a:rPr>
              <a:t>SAGLB.CLO.18.01.0071b Date </a:t>
            </a:r>
            <a:r>
              <a:rPr kumimoji="0" lang="en-US" sz="1000" b="0" i="0" u="none" strike="noStrike" kern="1200" cap="none" spc="0" normalizeH="0" baseline="0" noProof="0" dirty="0">
                <a:ln>
                  <a:noFill/>
                </a:ln>
                <a:solidFill>
                  <a:srgbClr val="444492"/>
                </a:solidFill>
                <a:effectLst/>
                <a:uLnTx/>
                <a:uFillTx/>
                <a:latin typeface="Arial"/>
                <a:ea typeface="+mn-ea"/>
                <a:cs typeface="Arial"/>
              </a:rPr>
              <a:t>of approval : 20 May 2019    </a:t>
            </a:r>
            <a:endParaRPr kumimoji="0" lang="en-US" sz="1000" b="0" i="0" u="none" strike="noStrike" kern="1200" cap="none" spc="0" normalizeH="0" baseline="0" noProof="0" dirty="0" smtClean="0">
              <a:ln>
                <a:noFill/>
              </a:ln>
              <a:solidFill>
                <a:srgbClr val="444492"/>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444492"/>
                </a:solidFill>
                <a:effectLst/>
                <a:uLnTx/>
                <a:uFillTx/>
                <a:latin typeface="Arial"/>
                <a:ea typeface="+mn-ea"/>
                <a:cs typeface="Arial"/>
              </a:rPr>
              <a:t>This </a:t>
            </a:r>
            <a:r>
              <a:rPr kumimoji="0" lang="en-US" sz="1000" b="0" i="0" u="none" strike="noStrike" kern="1200" cap="none" spc="0" normalizeH="0" baseline="0" noProof="0" dirty="0">
                <a:ln>
                  <a:noFill/>
                </a:ln>
                <a:solidFill>
                  <a:srgbClr val="444492"/>
                </a:solidFill>
                <a:effectLst/>
                <a:uLnTx/>
                <a:uFillTx/>
                <a:latin typeface="Arial"/>
                <a:ea typeface="+mn-ea"/>
                <a:cs typeface="Arial"/>
              </a:rPr>
              <a:t>is for internal use only and </a:t>
            </a:r>
            <a:r>
              <a:rPr kumimoji="0" lang="en-US" sz="1000" b="0" i="0" u="none" strike="noStrike" kern="1200" cap="none" spc="0" normalizeH="0" baseline="0" noProof="0" dirty="0" smtClean="0">
                <a:ln>
                  <a:noFill/>
                </a:ln>
                <a:solidFill>
                  <a:srgbClr val="444492"/>
                </a:solidFill>
                <a:effectLst/>
                <a:uLnTx/>
                <a:uFillTx/>
                <a:latin typeface="Arial"/>
                <a:ea typeface="+mn-ea"/>
                <a:cs typeface="Arial"/>
              </a:rPr>
              <a:t>subsequent </a:t>
            </a:r>
            <a:r>
              <a:rPr kumimoji="0" lang="en-US" sz="1000" b="0" i="0" u="none" strike="noStrike" kern="1200" cap="none" spc="0" normalizeH="0" baseline="0" noProof="0" dirty="0">
                <a:ln>
                  <a:noFill/>
                </a:ln>
                <a:solidFill>
                  <a:srgbClr val="444492"/>
                </a:solidFill>
                <a:effectLst/>
                <a:uLnTx/>
                <a:uFillTx/>
                <a:latin typeface="Arial"/>
                <a:ea typeface="+mn-ea"/>
                <a:cs typeface="Arial"/>
              </a:rPr>
              <a:t>use in the affiliates is subject to local review and approval.</a:t>
            </a:r>
            <a:endParaRPr kumimoji="0" lang="fr-FR" sz="1000" b="0" i="0" u="none" strike="noStrike" kern="1200" cap="none" spc="0" normalizeH="0" baseline="0" noProof="0" dirty="0">
              <a:ln>
                <a:noFill/>
              </a:ln>
              <a:solidFill>
                <a:srgbClr val="444492"/>
              </a:solidFill>
              <a:effectLst/>
              <a:uLnTx/>
              <a:uFillTx/>
              <a:latin typeface="Arial"/>
              <a:ea typeface="+mn-ea"/>
              <a:cs typeface="Arial"/>
            </a:endParaRPr>
          </a:p>
        </p:txBody>
      </p:sp>
    </p:spTree>
    <p:extLst>
      <p:ext uri="{BB962C8B-B14F-4D97-AF65-F5344CB8AC3E}">
        <p14:creationId xmlns:p14="http://schemas.microsoft.com/office/powerpoint/2010/main" val="31907444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410"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altLang="en-US" sz="2400" b="1" kern="1200" dirty="0">
                <a:solidFill>
                  <a:schemeClr val="tx1">
                    <a:lumMod val="75000"/>
                  </a:schemeClr>
                </a:solidFill>
                <a:ea typeface="+mn-ea"/>
              </a:rPr>
              <a:t>Clinical outcomes – Conclusions </a:t>
            </a:r>
          </a:p>
        </p:txBody>
      </p:sp>
      <p:sp>
        <p:nvSpPr>
          <p:cNvPr id="2" name="Content Placeholder 1">
            <a:extLst>
              <a:ext uri="{FF2B5EF4-FFF2-40B4-BE49-F238E27FC236}">
                <a16:creationId xmlns:a16="http://schemas.microsoft.com/office/drawing/2014/main" id="{91FE094E-016E-4EAF-A11A-F38BD07D14A9}"/>
              </a:ext>
            </a:extLst>
          </p:cNvPr>
          <p:cNvSpPr>
            <a:spLocks noGrp="1"/>
          </p:cNvSpPr>
          <p:nvPr>
            <p:ph idx="1"/>
          </p:nvPr>
        </p:nvSpPr>
        <p:spPr>
          <a:xfrm>
            <a:off x="836087" y="1255366"/>
            <a:ext cx="10477500" cy="4826000"/>
          </a:xfrm>
        </p:spPr>
        <p:txBody>
          <a:bodyPr/>
          <a:lstStyle/>
          <a:p>
            <a:r>
              <a:rPr lang="en-US" sz="1800" dirty="0"/>
              <a:t>Results of the pooled analysis showed that cardiovascular events occurred at a rate of 2.1% for MACE, </a:t>
            </a:r>
            <a:r>
              <a:rPr lang="en-US" sz="1800" dirty="0" smtClean="0"/>
              <a:t>1.6% </a:t>
            </a:r>
            <a:r>
              <a:rPr lang="en-US" sz="1800" dirty="0"/>
              <a:t>for cardiovascular mortality, and </a:t>
            </a:r>
            <a:r>
              <a:rPr lang="en-US" sz="1800" dirty="0" smtClean="0"/>
              <a:t>4.5% </a:t>
            </a:r>
            <a:r>
              <a:rPr lang="en-US" sz="1800" dirty="0"/>
              <a:t>for myocardial infarction in patients following de-escalation from ticagrelor to clopidogrel.</a:t>
            </a:r>
          </a:p>
          <a:p>
            <a:endParaRPr lang="en-US" sz="1800" dirty="0"/>
          </a:p>
          <a:p>
            <a:r>
              <a:rPr lang="en-US" sz="1800" dirty="0"/>
              <a:t>Reported cases of stroke and stent thrombosis were rare in studies.</a:t>
            </a:r>
          </a:p>
          <a:p>
            <a:pPr marL="0" indent="0">
              <a:buNone/>
            </a:pPr>
            <a:endParaRPr lang="en-US" sz="1800" dirty="0"/>
          </a:p>
          <a:p>
            <a:r>
              <a:rPr lang="en-US" sz="1800" dirty="0"/>
              <a:t>All bleeding occurred at a rate of 3.3% and major bleeding at a rate of 1.1</a:t>
            </a:r>
            <a:r>
              <a:rPr lang="en-US" sz="1800" dirty="0" smtClean="0"/>
              <a:t>%.</a:t>
            </a:r>
          </a:p>
          <a:p>
            <a:endParaRPr lang="en-US" sz="1800" dirty="0"/>
          </a:p>
          <a:p>
            <a:r>
              <a:rPr lang="en-US" sz="1800" dirty="0" smtClean="0"/>
              <a:t>Although </a:t>
            </a:r>
            <a:r>
              <a:rPr lang="en-US" sz="1800" dirty="0"/>
              <a:t>rates of major cardiovascular and bleeding events in this analysis were generally low, the profile of patients suitable for de-escalation, the impact of de-escalation on adverse clinical outcomes and how this is affected by the timing after index ACS warrants further large-scale investigation</a:t>
            </a:r>
            <a:r>
              <a:rPr lang="en-US" sz="1800" dirty="0" smtClean="0"/>
              <a:t>.</a:t>
            </a:r>
            <a:endParaRPr lang="en-US" sz="1800" dirty="0"/>
          </a:p>
        </p:txBody>
      </p:sp>
      <p:sp>
        <p:nvSpPr>
          <p:cNvPr id="5" name="Rectangle 15">
            <a:extLst>
              <a:ext uri="{FF2B5EF4-FFF2-40B4-BE49-F238E27FC236}">
                <a16:creationId xmlns:a16="http://schemas.microsoft.com/office/drawing/2014/main" id="{F8ED7583-9AA0-45DE-941C-FF7FE5409820}"/>
              </a:ext>
            </a:extLst>
          </p:cNvPr>
          <p:cNvSpPr>
            <a:spLocks noChangeArrowheads="1"/>
          </p:cNvSpPr>
          <p:nvPr/>
        </p:nvSpPr>
        <p:spPr bwMode="auto">
          <a:xfrm>
            <a:off x="833173" y="5848101"/>
            <a:ext cx="79898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130000"/>
              <a:buFont typeface="Verdana" panose="020B0604030504040204" pitchFamily="34" charset="0"/>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Verdana" panose="020B0604030504040204" pitchFamily="34" charset="0"/>
              <a:buChar char="●"/>
              <a:defRPr sz="1600" b="1">
                <a:solidFill>
                  <a:srgbClr val="989898"/>
                </a:solidFill>
                <a:latin typeface="Arial" panose="020B0604020202020204" pitchFamily="34" charset="0"/>
                <a:cs typeface="Arial" panose="020B0604020202020204" pitchFamily="34" charset="0"/>
              </a:defRPr>
            </a:lvl2pPr>
            <a:lvl3pPr marL="1143000" indent="-228600">
              <a:spcBef>
                <a:spcPct val="20000"/>
              </a:spcBef>
              <a:buClr>
                <a:schemeClr val="hlink"/>
              </a:buClr>
              <a:buChar char="•"/>
              <a:defRPr sz="1600">
                <a:solidFill>
                  <a:srgbClr val="989898"/>
                </a:solidFill>
                <a:latin typeface="Arial" panose="020B0604020202020204" pitchFamily="34" charset="0"/>
                <a:cs typeface="Arial" panose="020B0604020202020204" pitchFamily="34" charset="0"/>
              </a:defRPr>
            </a:lvl3pPr>
            <a:lvl4pPr marL="16002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4pPr>
            <a:lvl5pPr marL="20574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altLang="en-US"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Calibri" panose="020F0502020204030204" pitchFamily="34" charset="0"/>
              </a:rPr>
              <a:t>Angiolillo, D.J., Patti, G., Chan, K.T. et al. J Thromb Thrombolysis (2019). https://doi.org/10.1007/s11239-019-01860-7</a:t>
            </a:r>
            <a:r>
              <a:rPr kumimoji="0" lang="en-IN" altLang="en-US"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Calibri" panose="020F0502020204030204" pitchFamily="34" charset="0"/>
              </a:rPr>
              <a:t>.</a:t>
            </a:r>
            <a:endParaRPr kumimoji="0" lang="en-US" altLang="en-US"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Calibri" panose="020F0502020204030204" pitchFamily="34" charset="0"/>
            </a:endParaRPr>
          </a:p>
        </p:txBody>
      </p:sp>
      <p:sp>
        <p:nvSpPr>
          <p:cNvPr id="6" name="Rectangle 15">
            <a:extLst>
              <a:ext uri="{FF2B5EF4-FFF2-40B4-BE49-F238E27FC236}">
                <a16:creationId xmlns:a16="http://schemas.microsoft.com/office/drawing/2014/main" id="{634076B0-E488-450E-8ADF-ED69D2536708}"/>
              </a:ext>
            </a:extLst>
          </p:cNvPr>
          <p:cNvSpPr>
            <a:spLocks noChangeArrowheads="1"/>
          </p:cNvSpPr>
          <p:nvPr/>
        </p:nvSpPr>
        <p:spPr bwMode="auto">
          <a:xfrm>
            <a:off x="7923284" y="5944789"/>
            <a:ext cx="46590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130000"/>
              <a:buFont typeface="Verdana" panose="020B0604030504040204" pitchFamily="34" charset="0"/>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Verdana" panose="020B0604030504040204" pitchFamily="34" charset="0"/>
              <a:buChar char="●"/>
              <a:defRPr sz="1600" b="1">
                <a:solidFill>
                  <a:srgbClr val="989898"/>
                </a:solidFill>
                <a:latin typeface="Arial" panose="020B0604020202020204" pitchFamily="34" charset="0"/>
                <a:cs typeface="Arial" panose="020B0604020202020204" pitchFamily="34" charset="0"/>
              </a:defRPr>
            </a:lvl2pPr>
            <a:lvl3pPr marL="1143000" indent="-228600">
              <a:spcBef>
                <a:spcPct val="20000"/>
              </a:spcBef>
              <a:buClr>
                <a:schemeClr val="hlink"/>
              </a:buClr>
              <a:buChar char="•"/>
              <a:defRPr sz="1600">
                <a:solidFill>
                  <a:srgbClr val="989898"/>
                </a:solidFill>
                <a:latin typeface="Arial" panose="020B0604020202020204" pitchFamily="34" charset="0"/>
                <a:cs typeface="Arial" panose="020B0604020202020204" pitchFamily="34" charset="0"/>
              </a:defRPr>
            </a:lvl3pPr>
            <a:lvl4pPr marL="16002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4pPr>
            <a:lvl5pPr marL="20574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altLang="en-US"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Calibri" panose="020F0502020204030204" pitchFamily="34" charset="0"/>
              </a:rPr>
              <a:t>MACE: Major adverse cardiovascular event </a:t>
            </a:r>
            <a:endParaRPr kumimoji="0" lang="en-US" altLang="en-US"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Calibri" panose="020F0502020204030204" pitchFamily="34" charset="0"/>
            </a:endParaRPr>
          </a:p>
        </p:txBody>
      </p:sp>
      <p:sp>
        <p:nvSpPr>
          <p:cNvPr id="7" name="Espace réservé du numéro de diapositive 6"/>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US" altLang="en-US" sz="900" b="0" i="0" u="none" strike="noStrike" kern="1200" cap="none" spc="0" normalizeH="0" baseline="16000" noProof="0" smtClean="0">
                <a:ln>
                  <a:noFill/>
                </a:ln>
                <a:solidFill>
                  <a:srgbClr val="000000"/>
                </a:solidFill>
                <a:effectLst/>
                <a:uLnTx/>
                <a:uFillTx/>
                <a:latin typeface="Calibri" panose="020F0502020204030204" pitchFamily="34" charset="0"/>
                <a:ea typeface="+mn-ea"/>
                <a:cs typeface="Calibri" panose="020F0502020204030204" pitchFamily="34" charset="0"/>
              </a:rPr>
              <a:t>         </a:t>
            </a:r>
            <a:fld id="{A2AB0FFF-949E-4AFB-BF98-7C23E89F2E92}" type="slidenum">
              <a:rPr kumimoji="0" lang="en-US" alt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 name="ZoneTexte 9"/>
          <p:cNvSpPr txBox="1"/>
          <p:nvPr/>
        </p:nvSpPr>
        <p:spPr>
          <a:xfrm>
            <a:off x="2436712" y="6306472"/>
            <a:ext cx="7982857" cy="400110"/>
          </a:xfrm>
          <a:prstGeom prst="rect">
            <a:avLst/>
          </a:prstGeom>
          <a:noFill/>
        </p:spPr>
        <p:txBody>
          <a:bodyPr wrap="square" rtlCol="0">
            <a:spAutoFit/>
          </a:bodyPr>
          <a:lstStyle>
            <a:defPPr>
              <a:defRPr lang="en-US"/>
            </a:defPPr>
            <a:lvl1pPr algn="ctr">
              <a:defRPr sz="10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44492"/>
                </a:solidFill>
                <a:effectLst/>
                <a:uLnTx/>
                <a:uFillTx/>
                <a:latin typeface="Arial"/>
                <a:ea typeface="+mn-ea"/>
                <a:cs typeface="Arial"/>
              </a:rPr>
              <a:t>Zinc code : </a:t>
            </a:r>
            <a:r>
              <a:rPr kumimoji="0" lang="en-US" sz="1000" b="0" i="0" u="none" strike="noStrike" kern="1200" cap="none" spc="0" normalizeH="0" baseline="0" noProof="0" dirty="0" smtClean="0">
                <a:ln>
                  <a:noFill/>
                </a:ln>
                <a:solidFill>
                  <a:srgbClr val="444492"/>
                </a:solidFill>
                <a:effectLst/>
                <a:uLnTx/>
                <a:uFillTx/>
                <a:latin typeface="Arial"/>
                <a:ea typeface="+mn-ea"/>
                <a:cs typeface="Arial"/>
              </a:rPr>
              <a:t>SAGLB.CLO.18.01.0071b Date </a:t>
            </a:r>
            <a:r>
              <a:rPr kumimoji="0" lang="en-US" sz="1000" b="0" i="0" u="none" strike="noStrike" kern="1200" cap="none" spc="0" normalizeH="0" baseline="0" noProof="0" dirty="0">
                <a:ln>
                  <a:noFill/>
                </a:ln>
                <a:solidFill>
                  <a:srgbClr val="444492"/>
                </a:solidFill>
                <a:effectLst/>
                <a:uLnTx/>
                <a:uFillTx/>
                <a:latin typeface="Arial"/>
                <a:ea typeface="+mn-ea"/>
                <a:cs typeface="Arial"/>
              </a:rPr>
              <a:t>of approval : 20 May 2019    </a:t>
            </a:r>
            <a:endParaRPr kumimoji="0" lang="en-US" sz="1000" b="0" i="0" u="none" strike="noStrike" kern="1200" cap="none" spc="0" normalizeH="0" baseline="0" noProof="0" dirty="0" smtClean="0">
              <a:ln>
                <a:noFill/>
              </a:ln>
              <a:solidFill>
                <a:srgbClr val="444492"/>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444492"/>
                </a:solidFill>
                <a:effectLst/>
                <a:uLnTx/>
                <a:uFillTx/>
                <a:latin typeface="Arial"/>
                <a:ea typeface="+mn-ea"/>
                <a:cs typeface="Arial"/>
              </a:rPr>
              <a:t>This </a:t>
            </a:r>
            <a:r>
              <a:rPr kumimoji="0" lang="en-US" sz="1000" b="0" i="0" u="none" strike="noStrike" kern="1200" cap="none" spc="0" normalizeH="0" baseline="0" noProof="0" dirty="0">
                <a:ln>
                  <a:noFill/>
                </a:ln>
                <a:solidFill>
                  <a:srgbClr val="444492"/>
                </a:solidFill>
                <a:effectLst/>
                <a:uLnTx/>
                <a:uFillTx/>
                <a:latin typeface="Arial"/>
                <a:ea typeface="+mn-ea"/>
                <a:cs typeface="Arial"/>
              </a:rPr>
              <a:t>is for internal use only and </a:t>
            </a:r>
            <a:r>
              <a:rPr kumimoji="0" lang="en-US" sz="1000" b="0" i="0" u="none" strike="noStrike" kern="1200" cap="none" spc="0" normalizeH="0" baseline="0" noProof="0" dirty="0" smtClean="0">
                <a:ln>
                  <a:noFill/>
                </a:ln>
                <a:solidFill>
                  <a:srgbClr val="444492"/>
                </a:solidFill>
                <a:effectLst/>
                <a:uLnTx/>
                <a:uFillTx/>
                <a:latin typeface="Arial"/>
                <a:ea typeface="+mn-ea"/>
                <a:cs typeface="Arial"/>
              </a:rPr>
              <a:t>subsequent </a:t>
            </a:r>
            <a:r>
              <a:rPr kumimoji="0" lang="en-US" sz="1000" b="0" i="0" u="none" strike="noStrike" kern="1200" cap="none" spc="0" normalizeH="0" baseline="0" noProof="0" dirty="0">
                <a:ln>
                  <a:noFill/>
                </a:ln>
                <a:solidFill>
                  <a:srgbClr val="444492"/>
                </a:solidFill>
                <a:effectLst/>
                <a:uLnTx/>
                <a:uFillTx/>
                <a:latin typeface="Arial"/>
                <a:ea typeface="+mn-ea"/>
                <a:cs typeface="Arial"/>
              </a:rPr>
              <a:t>use in the affiliates is subject to local review and approval.</a:t>
            </a:r>
            <a:endParaRPr kumimoji="0" lang="fr-FR" sz="1000" b="0" i="0" u="none" strike="noStrike" kern="1200" cap="none" spc="0" normalizeH="0" baseline="0" noProof="0" dirty="0">
              <a:ln>
                <a:noFill/>
              </a:ln>
              <a:solidFill>
                <a:srgbClr val="444492"/>
              </a:solidFill>
              <a:effectLst/>
              <a:uLnTx/>
              <a:uFillTx/>
              <a:latin typeface="Arial"/>
              <a:ea typeface="+mn-ea"/>
              <a:cs typeface="Arial"/>
            </a:endParaRPr>
          </a:p>
        </p:txBody>
      </p:sp>
    </p:spTree>
    <p:extLst>
      <p:ext uri="{BB962C8B-B14F-4D97-AF65-F5344CB8AC3E}">
        <p14:creationId xmlns:p14="http://schemas.microsoft.com/office/powerpoint/2010/main" val="16408726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410"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altLang="en-US" sz="2400" b="1" kern="1200" dirty="0">
                <a:solidFill>
                  <a:schemeClr val="tx1">
                    <a:lumMod val="75000"/>
                  </a:schemeClr>
                </a:solidFill>
                <a:ea typeface="+mn-ea"/>
              </a:rPr>
              <a:t>Overall Conclusion</a:t>
            </a:r>
          </a:p>
        </p:txBody>
      </p:sp>
      <p:sp>
        <p:nvSpPr>
          <p:cNvPr id="2" name="Content Placeholder 1">
            <a:extLst>
              <a:ext uri="{FF2B5EF4-FFF2-40B4-BE49-F238E27FC236}">
                <a16:creationId xmlns:a16="http://schemas.microsoft.com/office/drawing/2014/main" id="{91FE094E-016E-4EAF-A11A-F38BD07D14A9}"/>
              </a:ext>
            </a:extLst>
          </p:cNvPr>
          <p:cNvSpPr>
            <a:spLocks noGrp="1"/>
          </p:cNvSpPr>
          <p:nvPr>
            <p:ph idx="1"/>
          </p:nvPr>
        </p:nvSpPr>
        <p:spPr>
          <a:xfrm>
            <a:off x="836087" y="1542197"/>
            <a:ext cx="10477500" cy="4539169"/>
          </a:xfrm>
        </p:spPr>
        <p:txBody>
          <a:bodyPr anchor="t"/>
          <a:lstStyle/>
          <a:p>
            <a:pPr marL="0" indent="0" algn="just">
              <a:lnSpc>
                <a:spcPct val="150000"/>
              </a:lnSpc>
              <a:buNone/>
            </a:pPr>
            <a:r>
              <a:rPr lang="en-US" sz="1800" dirty="0"/>
              <a:t>The analysis showed that rates of cardiovascular outcomes were generally low following de-escalation. However, </a:t>
            </a:r>
            <a:r>
              <a:rPr lang="en-US" sz="1800" dirty="0" smtClean="0"/>
              <a:t>further large-scale </a:t>
            </a:r>
            <a:r>
              <a:rPr lang="en-US" sz="1800" dirty="0"/>
              <a:t>investigations are needed to appropriately </a:t>
            </a:r>
            <a:r>
              <a:rPr lang="en-US" sz="1800" dirty="0" smtClean="0"/>
              <a:t>examine the </a:t>
            </a:r>
            <a:r>
              <a:rPr lang="en-US" sz="1800" dirty="0"/>
              <a:t>clinical implications of de-escalation on the risk </a:t>
            </a:r>
            <a:r>
              <a:rPr lang="en-US" sz="1800" dirty="0" smtClean="0"/>
              <a:t>of recurrent </a:t>
            </a:r>
            <a:r>
              <a:rPr lang="en-US" sz="1800" dirty="0"/>
              <a:t>ischemic events and bleeding risk, as well as </a:t>
            </a:r>
            <a:r>
              <a:rPr lang="en-US" sz="1800" dirty="0" smtClean="0"/>
              <a:t>the appropriate </a:t>
            </a:r>
            <a:r>
              <a:rPr lang="en-US" sz="1800" dirty="0"/>
              <a:t>timing to de-escalate patients in whom </a:t>
            </a:r>
            <a:r>
              <a:rPr lang="en-US" sz="1800" dirty="0" smtClean="0"/>
              <a:t>switching occurs</a:t>
            </a:r>
            <a:r>
              <a:rPr lang="en-US" sz="1800" dirty="0"/>
              <a:t>.</a:t>
            </a:r>
          </a:p>
        </p:txBody>
      </p:sp>
      <p:sp>
        <p:nvSpPr>
          <p:cNvPr id="6" name="Rectangle 15">
            <a:extLst>
              <a:ext uri="{FF2B5EF4-FFF2-40B4-BE49-F238E27FC236}">
                <a16:creationId xmlns:a16="http://schemas.microsoft.com/office/drawing/2014/main" id="{634076B0-E488-450E-8ADF-ED69D2536708}"/>
              </a:ext>
            </a:extLst>
          </p:cNvPr>
          <p:cNvSpPr>
            <a:spLocks noChangeArrowheads="1"/>
          </p:cNvSpPr>
          <p:nvPr/>
        </p:nvSpPr>
        <p:spPr bwMode="auto">
          <a:xfrm>
            <a:off x="9094108" y="5821599"/>
            <a:ext cx="46590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130000"/>
              <a:buFont typeface="Verdana" panose="020B0604030504040204" pitchFamily="34" charset="0"/>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Verdana" panose="020B0604030504040204" pitchFamily="34" charset="0"/>
              <a:buChar char="●"/>
              <a:defRPr sz="1600" b="1">
                <a:solidFill>
                  <a:srgbClr val="989898"/>
                </a:solidFill>
                <a:latin typeface="Arial" panose="020B0604020202020204" pitchFamily="34" charset="0"/>
                <a:cs typeface="Arial" panose="020B0604020202020204" pitchFamily="34" charset="0"/>
              </a:defRPr>
            </a:lvl2pPr>
            <a:lvl3pPr marL="1143000" indent="-228600">
              <a:spcBef>
                <a:spcPct val="20000"/>
              </a:spcBef>
              <a:buClr>
                <a:schemeClr val="hlink"/>
              </a:buClr>
              <a:buChar char="•"/>
              <a:defRPr sz="1600">
                <a:solidFill>
                  <a:srgbClr val="989898"/>
                </a:solidFill>
                <a:latin typeface="Arial" panose="020B0604020202020204" pitchFamily="34" charset="0"/>
                <a:cs typeface="Arial" panose="020B0604020202020204" pitchFamily="34" charset="0"/>
              </a:defRPr>
            </a:lvl3pPr>
            <a:lvl4pPr marL="16002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4pPr>
            <a:lvl5pPr marL="20574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altLang="en-US"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Calibri" panose="020F0502020204030204" pitchFamily="34" charset="0"/>
              </a:rPr>
              <a:t>MACE: Major adverse cardiovascular event </a:t>
            </a:r>
            <a:endParaRPr kumimoji="0" lang="en-US" altLang="en-US"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Calibri" panose="020F0502020204030204" pitchFamily="34" charset="0"/>
            </a:endParaRPr>
          </a:p>
        </p:txBody>
      </p:sp>
      <p:sp>
        <p:nvSpPr>
          <p:cNvPr id="7" name="Rectangle 15">
            <a:extLst>
              <a:ext uri="{FF2B5EF4-FFF2-40B4-BE49-F238E27FC236}">
                <a16:creationId xmlns:a16="http://schemas.microsoft.com/office/drawing/2014/main" id="{F8ED7583-9AA0-45DE-941C-FF7FE5409820}"/>
              </a:ext>
            </a:extLst>
          </p:cNvPr>
          <p:cNvSpPr>
            <a:spLocks noChangeArrowheads="1"/>
          </p:cNvSpPr>
          <p:nvPr/>
        </p:nvSpPr>
        <p:spPr bwMode="auto">
          <a:xfrm>
            <a:off x="836087" y="5821757"/>
            <a:ext cx="79898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130000"/>
              <a:buFont typeface="Verdana" panose="020B0604030504040204" pitchFamily="34" charset="0"/>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Verdana" panose="020B0604030504040204" pitchFamily="34" charset="0"/>
              <a:buChar char="●"/>
              <a:defRPr sz="1600" b="1">
                <a:solidFill>
                  <a:srgbClr val="989898"/>
                </a:solidFill>
                <a:latin typeface="Arial" panose="020B0604020202020204" pitchFamily="34" charset="0"/>
                <a:cs typeface="Arial" panose="020B0604020202020204" pitchFamily="34" charset="0"/>
              </a:defRPr>
            </a:lvl2pPr>
            <a:lvl3pPr marL="1143000" indent="-228600">
              <a:spcBef>
                <a:spcPct val="20000"/>
              </a:spcBef>
              <a:buClr>
                <a:schemeClr val="hlink"/>
              </a:buClr>
              <a:buChar char="•"/>
              <a:defRPr sz="1600">
                <a:solidFill>
                  <a:srgbClr val="989898"/>
                </a:solidFill>
                <a:latin typeface="Arial" panose="020B0604020202020204" pitchFamily="34" charset="0"/>
                <a:cs typeface="Arial" panose="020B0604020202020204" pitchFamily="34" charset="0"/>
              </a:defRPr>
            </a:lvl3pPr>
            <a:lvl4pPr marL="16002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4pPr>
            <a:lvl5pPr marL="20574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altLang="en-US"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Calibri" panose="020F0502020204030204" pitchFamily="34" charset="0"/>
              </a:rPr>
              <a:t>Angiolillo, D.J., Patti, G., Chan, K.T. et al. J Thromb Thrombolysis (2019). https://doi.org/10.1007/s11239-019-01860-7</a:t>
            </a:r>
            <a:r>
              <a:rPr kumimoji="0" lang="en-IN" altLang="en-US"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Calibri" panose="020F0502020204030204" pitchFamily="34" charset="0"/>
              </a:rPr>
              <a:t>.</a:t>
            </a:r>
            <a:endParaRPr kumimoji="0" lang="en-US" altLang="en-US"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Calibri" panose="020F0502020204030204" pitchFamily="34" charset="0"/>
            </a:endParaRPr>
          </a:p>
        </p:txBody>
      </p:sp>
      <p:sp>
        <p:nvSpPr>
          <p:cNvPr id="5" name="Espace réservé du numéro de diapositive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US" altLang="en-US" sz="900" b="0" i="0" u="none" strike="noStrike" kern="1200" cap="none" spc="0" normalizeH="0" baseline="16000" noProof="0" smtClean="0">
                <a:ln>
                  <a:noFill/>
                </a:ln>
                <a:solidFill>
                  <a:srgbClr val="000000"/>
                </a:solidFill>
                <a:effectLst/>
                <a:uLnTx/>
                <a:uFillTx/>
                <a:latin typeface="Calibri" panose="020F0502020204030204" pitchFamily="34" charset="0"/>
                <a:ea typeface="+mn-ea"/>
                <a:cs typeface="Calibri" panose="020F0502020204030204" pitchFamily="34" charset="0"/>
              </a:rPr>
              <a:t>         </a:t>
            </a:r>
            <a:fld id="{A2AB0FFF-949E-4AFB-BF98-7C23E89F2E92}" type="slidenum">
              <a:rPr kumimoji="0" lang="en-US" alt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 name="ZoneTexte 9"/>
          <p:cNvSpPr txBox="1"/>
          <p:nvPr/>
        </p:nvSpPr>
        <p:spPr>
          <a:xfrm>
            <a:off x="2436712" y="6306472"/>
            <a:ext cx="7982857" cy="400110"/>
          </a:xfrm>
          <a:prstGeom prst="rect">
            <a:avLst/>
          </a:prstGeom>
          <a:noFill/>
        </p:spPr>
        <p:txBody>
          <a:bodyPr wrap="square" rtlCol="0">
            <a:spAutoFit/>
          </a:bodyPr>
          <a:lstStyle>
            <a:defPPr>
              <a:defRPr lang="en-US"/>
            </a:defPPr>
            <a:lvl1pPr algn="ctr">
              <a:defRPr sz="10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44492"/>
                </a:solidFill>
                <a:effectLst/>
                <a:uLnTx/>
                <a:uFillTx/>
                <a:latin typeface="Arial"/>
                <a:ea typeface="+mn-ea"/>
                <a:cs typeface="Arial"/>
              </a:rPr>
              <a:t>Zinc code : </a:t>
            </a:r>
            <a:r>
              <a:rPr kumimoji="0" lang="en-US" sz="1000" b="0" i="0" u="none" strike="noStrike" kern="1200" cap="none" spc="0" normalizeH="0" baseline="0" noProof="0" dirty="0" smtClean="0">
                <a:ln>
                  <a:noFill/>
                </a:ln>
                <a:solidFill>
                  <a:srgbClr val="444492"/>
                </a:solidFill>
                <a:effectLst/>
                <a:uLnTx/>
                <a:uFillTx/>
                <a:latin typeface="Arial"/>
                <a:ea typeface="+mn-ea"/>
                <a:cs typeface="Arial"/>
              </a:rPr>
              <a:t>SAGLB.CLO.18.01.0071b Date </a:t>
            </a:r>
            <a:r>
              <a:rPr kumimoji="0" lang="en-US" sz="1000" b="0" i="0" u="none" strike="noStrike" kern="1200" cap="none" spc="0" normalizeH="0" baseline="0" noProof="0" dirty="0">
                <a:ln>
                  <a:noFill/>
                </a:ln>
                <a:solidFill>
                  <a:srgbClr val="444492"/>
                </a:solidFill>
                <a:effectLst/>
                <a:uLnTx/>
                <a:uFillTx/>
                <a:latin typeface="Arial"/>
                <a:ea typeface="+mn-ea"/>
                <a:cs typeface="Arial"/>
              </a:rPr>
              <a:t>of approval : 20 May 2019    </a:t>
            </a:r>
            <a:endParaRPr kumimoji="0" lang="en-US" sz="1000" b="0" i="0" u="none" strike="noStrike" kern="1200" cap="none" spc="0" normalizeH="0" baseline="0" noProof="0" dirty="0" smtClean="0">
              <a:ln>
                <a:noFill/>
              </a:ln>
              <a:solidFill>
                <a:srgbClr val="444492"/>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444492"/>
                </a:solidFill>
                <a:effectLst/>
                <a:uLnTx/>
                <a:uFillTx/>
                <a:latin typeface="Arial"/>
                <a:ea typeface="+mn-ea"/>
                <a:cs typeface="Arial"/>
              </a:rPr>
              <a:t>This </a:t>
            </a:r>
            <a:r>
              <a:rPr kumimoji="0" lang="en-US" sz="1000" b="0" i="0" u="none" strike="noStrike" kern="1200" cap="none" spc="0" normalizeH="0" baseline="0" noProof="0" dirty="0">
                <a:ln>
                  <a:noFill/>
                </a:ln>
                <a:solidFill>
                  <a:srgbClr val="444492"/>
                </a:solidFill>
                <a:effectLst/>
                <a:uLnTx/>
                <a:uFillTx/>
                <a:latin typeface="Arial"/>
                <a:ea typeface="+mn-ea"/>
                <a:cs typeface="Arial"/>
              </a:rPr>
              <a:t>is for internal use only and </a:t>
            </a:r>
            <a:r>
              <a:rPr kumimoji="0" lang="en-US" sz="1000" b="0" i="0" u="none" strike="noStrike" kern="1200" cap="none" spc="0" normalizeH="0" baseline="0" noProof="0" dirty="0" smtClean="0">
                <a:ln>
                  <a:noFill/>
                </a:ln>
                <a:solidFill>
                  <a:srgbClr val="444492"/>
                </a:solidFill>
                <a:effectLst/>
                <a:uLnTx/>
                <a:uFillTx/>
                <a:latin typeface="Arial"/>
                <a:ea typeface="+mn-ea"/>
                <a:cs typeface="Arial"/>
              </a:rPr>
              <a:t>subsequent </a:t>
            </a:r>
            <a:r>
              <a:rPr kumimoji="0" lang="en-US" sz="1000" b="0" i="0" u="none" strike="noStrike" kern="1200" cap="none" spc="0" normalizeH="0" baseline="0" noProof="0" dirty="0">
                <a:ln>
                  <a:noFill/>
                </a:ln>
                <a:solidFill>
                  <a:srgbClr val="444492"/>
                </a:solidFill>
                <a:effectLst/>
                <a:uLnTx/>
                <a:uFillTx/>
                <a:latin typeface="Arial"/>
                <a:ea typeface="+mn-ea"/>
                <a:cs typeface="Arial"/>
              </a:rPr>
              <a:t>use in the affiliates is subject to local review and approval.</a:t>
            </a:r>
            <a:endParaRPr kumimoji="0" lang="fr-FR" sz="1000" b="0" i="0" u="none" strike="noStrike" kern="1200" cap="none" spc="0" normalizeH="0" baseline="0" noProof="0" dirty="0">
              <a:ln>
                <a:noFill/>
              </a:ln>
              <a:solidFill>
                <a:srgbClr val="444492"/>
              </a:solidFill>
              <a:effectLst/>
              <a:uLnTx/>
              <a:uFillTx/>
              <a:latin typeface="Arial"/>
              <a:ea typeface="+mn-ea"/>
              <a:cs typeface="Arial"/>
            </a:endParaRPr>
          </a:p>
        </p:txBody>
      </p:sp>
    </p:spTree>
    <p:extLst>
      <p:ext uri="{BB962C8B-B14F-4D97-AF65-F5344CB8AC3E}">
        <p14:creationId xmlns:p14="http://schemas.microsoft.com/office/powerpoint/2010/main" val="4121126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41620" y="5856818"/>
            <a:ext cx="3435724" cy="377024"/>
          </a:xfrm>
          <a:prstGeom prst="rect">
            <a:avLst/>
          </a:prstGeom>
          <a:noFill/>
        </p:spPr>
        <p:txBody>
          <a:bodyPr wrap="square" lIns="68574" tIns="34289" rIns="68574" bIns="34289" rtlCol="0">
            <a:spAutoFit/>
          </a:bodyPr>
          <a:lstStyle/>
          <a:p>
            <a:pPr marL="0" marR="0" lvl="0" indent="0" algn="l" defTabSz="342866"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Arial"/>
              </a:rPr>
              <a:t>Cuisset T. </a:t>
            </a:r>
            <a:r>
              <a:rPr kumimoji="0" lang="en-US" sz="1000" b="0" i="1" u="none" strike="noStrike" kern="1200" cap="none" spc="0" normalizeH="0" baseline="0" noProof="0" dirty="0">
                <a:ln>
                  <a:noFill/>
                </a:ln>
                <a:solidFill>
                  <a:srgbClr val="444492"/>
                </a:solidFill>
                <a:effectLst/>
                <a:uLnTx/>
                <a:uFillTx/>
                <a:latin typeface="Calibri" panose="020F0502020204030204" pitchFamily="34" charset="0"/>
                <a:ea typeface="+mn-ea"/>
                <a:cs typeface="Arial"/>
              </a:rPr>
              <a:t>Eur Heart Journal</a:t>
            </a:r>
            <a:r>
              <a:rPr kumimoji="0" lang="en-US"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Arial"/>
              </a:rPr>
              <a:t>. 2017;38(41):3070-3078. </a:t>
            </a:r>
            <a:endParaRPr kumimoji="0" lang="en-US" sz="1000" b="0" i="0" u="none" strike="noStrike" kern="1200" cap="none" spc="0" normalizeH="0" baseline="0" noProof="0" dirty="0">
              <a:ln>
                <a:noFill/>
              </a:ln>
              <a:solidFill>
                <a:srgbClr val="444492"/>
              </a:solidFill>
              <a:effectLst/>
              <a:uLnTx/>
              <a:uFillTx/>
              <a:latin typeface="Arial"/>
              <a:ea typeface="+mn-ea"/>
              <a:cs typeface="Arial"/>
            </a:endParaRPr>
          </a:p>
          <a:p>
            <a:pPr marL="0" marR="0" lvl="0" indent="0" algn="l" defTabSz="342866"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Calibri" panose="020F0502020204030204" pitchFamily="34" charset="0"/>
            </a:endParaRPr>
          </a:p>
        </p:txBody>
      </p:sp>
      <p:sp>
        <p:nvSpPr>
          <p:cNvPr id="7" name="Titre 1"/>
          <p:cNvSpPr txBox="1">
            <a:spLocks/>
          </p:cNvSpPr>
          <p:nvPr/>
        </p:nvSpPr>
        <p:spPr>
          <a:xfrm>
            <a:off x="1749670" y="2892669"/>
            <a:ext cx="8112991" cy="2484013"/>
          </a:xfrm>
          <a:prstGeom prst="rect">
            <a:avLst/>
          </a:prstGeom>
          <a:noFill/>
        </p:spPr>
        <p:txBody>
          <a:bodyPr lIns="68574" tIns="34289" rIns="68574" bIns="34289"/>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smtClean="0">
                <a:ln>
                  <a:noFill/>
                </a:ln>
                <a:solidFill>
                  <a:srgbClr val="444492">
                    <a:lumMod val="75000"/>
                  </a:srgbClr>
                </a:solidFill>
                <a:effectLst/>
                <a:uLnTx/>
                <a:uFillTx/>
                <a:latin typeface="Calibri" panose="020F0502020204030204" pitchFamily="34" charset="0"/>
                <a:ea typeface="+mj-ea"/>
                <a:cs typeface="Calibri" panose="020F0502020204030204" pitchFamily="34" charset="0"/>
              </a:rPr>
              <a:t> </a:t>
            </a:r>
            <a:r>
              <a:rPr kumimoji="0" lang="en-GB" sz="2000" b="1" i="0" u="none" strike="noStrike" kern="1200" cap="none" spc="0" normalizeH="0" baseline="0" noProof="0" dirty="0">
                <a:ln>
                  <a:noFill/>
                </a:ln>
                <a:solidFill>
                  <a:srgbClr val="444492">
                    <a:lumMod val="75000"/>
                  </a:srgbClr>
                </a:solidFill>
                <a:effectLst/>
                <a:uLnTx/>
                <a:uFillTx/>
                <a:latin typeface="Calibri" panose="020F0502020204030204" pitchFamily="34" charset="0"/>
                <a:ea typeface="+mj-ea"/>
                <a:cs typeface="Calibri" panose="020F0502020204030204" pitchFamily="34" charset="0"/>
              </a:rPr>
              <a:t>The TOPIC </a:t>
            </a:r>
            <a:endParaRPr kumimoji="0" lang="en-GB" sz="2000" b="1" i="0" u="none" strike="noStrike" kern="1200" cap="none" spc="0" normalizeH="0" baseline="0" noProof="0" dirty="0" smtClean="0">
              <a:ln>
                <a:noFill/>
              </a:ln>
              <a:solidFill>
                <a:srgbClr val="444492">
                  <a:lumMod val="75000"/>
                </a:srgbClr>
              </a:solidFill>
              <a:effectLst/>
              <a:uLnTx/>
              <a:uFillTx/>
              <a:latin typeface="Calibri" panose="020F0502020204030204" pitchFamily="34" charset="0"/>
              <a:ea typeface="+mj-ea"/>
              <a:cs typeface="Calibri" panose="020F0502020204030204" pitchFamily="34" charset="0"/>
            </a:endParaRPr>
          </a:p>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en-GB" sz="2000" b="1" i="0" u="none" strike="noStrike" kern="1200" cap="none" spc="0" normalizeH="0" baseline="0" noProof="0" dirty="0" smtClean="0">
              <a:ln>
                <a:noFill/>
              </a:ln>
              <a:solidFill>
                <a:srgbClr val="444492">
                  <a:lumMod val="75000"/>
                </a:srgbClr>
              </a:solidFill>
              <a:effectLst/>
              <a:uLnTx/>
              <a:uFillTx/>
              <a:latin typeface="Calibri" panose="020F0502020204030204" pitchFamily="34" charset="0"/>
              <a:ea typeface="+mj-ea"/>
              <a:cs typeface="Calibri" panose="020F0502020204030204" pitchFamily="34" charset="0"/>
            </a:endParaRPr>
          </a:p>
          <a:p>
            <a:pPr marL="0" marR="0" lvl="0" indent="0" algn="ctr" defTabSz="685800" rtl="0" eaLnBrk="1" fontAlgn="auto" latinLnBrk="0" hangingPunct="1">
              <a:lnSpc>
                <a:spcPct val="90000"/>
              </a:lnSpc>
              <a:spcBef>
                <a:spcPct val="0"/>
              </a:spcBef>
              <a:spcAft>
                <a:spcPts val="0"/>
              </a:spcAft>
              <a:buClrTx/>
              <a:buSzTx/>
              <a:buFontTx/>
              <a:buNone/>
              <a:tabLst/>
              <a:defRPr/>
            </a:pPr>
            <a:r>
              <a:rPr kumimoji="0" lang="fr-FR" sz="2000" b="0" i="0" u="none" strike="noStrike" kern="1200" cap="none" spc="0" normalizeH="0" baseline="0" noProof="0" dirty="0">
                <a:ln>
                  <a:noFill/>
                </a:ln>
                <a:solidFill>
                  <a:srgbClr val="444492">
                    <a:lumMod val="75000"/>
                  </a:srgbClr>
                </a:solidFill>
                <a:effectLst/>
                <a:uLnTx/>
                <a:uFillTx/>
                <a:latin typeface="Calibri" panose="020F0502020204030204" pitchFamily="34" charset="0"/>
                <a:ea typeface="+mj-ea"/>
                <a:cs typeface="Calibri" panose="020F0502020204030204" pitchFamily="34" charset="0"/>
              </a:rPr>
              <a:t>DAPT </a:t>
            </a:r>
            <a:r>
              <a:rPr kumimoji="0" lang="fr-FR" sz="2000" b="0" i="0" u="none" strike="noStrike" kern="1200" cap="none" spc="0" normalizeH="0" baseline="0" noProof="0" dirty="0" err="1">
                <a:ln>
                  <a:noFill/>
                </a:ln>
                <a:solidFill>
                  <a:srgbClr val="444492">
                    <a:lumMod val="75000"/>
                  </a:srgbClr>
                </a:solidFill>
                <a:effectLst/>
                <a:uLnTx/>
                <a:uFillTx/>
                <a:latin typeface="Calibri" panose="020F0502020204030204" pitchFamily="34" charset="0"/>
                <a:ea typeface="+mj-ea"/>
                <a:cs typeface="Calibri" panose="020F0502020204030204" pitchFamily="34" charset="0"/>
              </a:rPr>
              <a:t>After</a:t>
            </a:r>
            <a:r>
              <a:rPr kumimoji="0" lang="fr-FR" sz="2000" b="0" i="0" u="none" strike="noStrike" kern="1200" cap="none" spc="0" normalizeH="0" baseline="0" noProof="0" dirty="0">
                <a:ln>
                  <a:noFill/>
                </a:ln>
                <a:solidFill>
                  <a:srgbClr val="444492">
                    <a:lumMod val="75000"/>
                  </a:srgbClr>
                </a:solidFill>
                <a:effectLst/>
                <a:uLnTx/>
                <a:uFillTx/>
                <a:latin typeface="Calibri" panose="020F0502020204030204" pitchFamily="34" charset="0"/>
                <a:ea typeface="+mj-ea"/>
                <a:cs typeface="Calibri" panose="020F0502020204030204" pitchFamily="34" charset="0"/>
              </a:rPr>
              <a:t> </a:t>
            </a:r>
            <a:r>
              <a:rPr kumimoji="0" lang="fr-FR" sz="2000" b="0" i="0" u="none" strike="noStrike" kern="1200" cap="none" spc="0" normalizeH="0" baseline="0" noProof="0" dirty="0" smtClean="0">
                <a:ln>
                  <a:noFill/>
                </a:ln>
                <a:solidFill>
                  <a:srgbClr val="444492">
                    <a:lumMod val="75000"/>
                  </a:srgbClr>
                </a:solidFill>
                <a:effectLst/>
                <a:uLnTx/>
                <a:uFillTx/>
                <a:latin typeface="Calibri" panose="020F0502020204030204" pitchFamily="34" charset="0"/>
                <a:ea typeface="+mj-ea"/>
                <a:cs typeface="Calibri" panose="020F0502020204030204" pitchFamily="34" charset="0"/>
              </a:rPr>
              <a:t>ACS</a:t>
            </a:r>
            <a:endParaRPr kumimoji="0" lang="fr-FR" sz="2000" b="0" i="0" u="none" strike="noStrike" kern="1200" cap="none" spc="0" normalizeH="0" baseline="0" noProof="0" dirty="0">
              <a:ln>
                <a:noFill/>
              </a:ln>
              <a:solidFill>
                <a:srgbClr val="444492">
                  <a:lumMod val="75000"/>
                </a:srgbClr>
              </a:solidFill>
              <a:effectLst/>
              <a:uLnTx/>
              <a:uFillTx/>
              <a:latin typeface="Calibri" panose="020F0502020204030204" pitchFamily="34" charset="0"/>
              <a:ea typeface="+mj-ea"/>
              <a:cs typeface="Calibri" panose="020F0502020204030204" pitchFamily="34" charset="0"/>
            </a:endParaRPr>
          </a:p>
        </p:txBody>
      </p:sp>
      <p:sp>
        <p:nvSpPr>
          <p:cNvPr id="11" name="Rectangle 10"/>
          <p:cNvSpPr/>
          <p:nvPr/>
        </p:nvSpPr>
        <p:spPr>
          <a:xfrm>
            <a:off x="7736423" y="5675645"/>
            <a:ext cx="368722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44492">
                    <a:lumMod val="75000"/>
                  </a:srgbClr>
                </a:solidFill>
                <a:effectLst/>
                <a:uLnTx/>
                <a:uFillTx/>
                <a:latin typeface="Calibri" panose="020F0502020204030204" pitchFamily="34" charset="0"/>
                <a:ea typeface="+mn-ea"/>
                <a:cs typeface="Calibri" panose="020F0502020204030204" pitchFamily="34" charset="0"/>
              </a:rPr>
              <a:t>TOPIC: Timing Of Platelet Inhibition after acute Coronary </a:t>
            </a:r>
            <a:r>
              <a:rPr kumimoji="0" lang="en-GB" sz="1000" b="0" i="0" u="none" strike="noStrike" kern="1200" cap="none" spc="0" normalizeH="0" baseline="0" noProof="0" dirty="0" smtClean="0">
                <a:ln>
                  <a:noFill/>
                </a:ln>
                <a:solidFill>
                  <a:srgbClr val="444492">
                    <a:lumMod val="75000"/>
                  </a:srgbClr>
                </a:solidFill>
                <a:effectLst/>
                <a:uLnTx/>
                <a:uFillTx/>
                <a:latin typeface="Calibri" panose="020F0502020204030204" pitchFamily="34" charset="0"/>
                <a:ea typeface="+mn-ea"/>
                <a:cs typeface="Calibri" panose="020F0502020204030204" pitchFamily="34" charset="0"/>
              </a:rPr>
              <a:t>Syndrome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Calibri" panose="020F0502020204030204" pitchFamily="34" charset="0"/>
              </a:rPr>
              <a:t>DAPT: dual anti-platelet therapy, ACS: acute coronary </a:t>
            </a:r>
            <a:r>
              <a:rPr kumimoji="0" lang="en-GB" sz="1000" b="0" i="0" u="none" strike="noStrike" kern="1200" cap="none" spc="0" normalizeH="0" baseline="0" noProof="0" dirty="0" smtClean="0">
                <a:ln>
                  <a:noFill/>
                </a:ln>
                <a:solidFill>
                  <a:srgbClr val="444492"/>
                </a:solidFill>
                <a:effectLst/>
                <a:uLnTx/>
                <a:uFillTx/>
                <a:latin typeface="Calibri" panose="020F0502020204030204" pitchFamily="34" charset="0"/>
                <a:ea typeface="+mn-ea"/>
                <a:cs typeface="Calibri" panose="020F0502020204030204" pitchFamily="34" charset="0"/>
              </a:rPr>
              <a:t>syndrome</a:t>
            </a:r>
            <a:endParaRPr kumimoji="0" lang="en-GB"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Calibri" panose="020F0502020204030204" pitchFamily="34" charset="0"/>
            </a:endParaRPr>
          </a:p>
        </p:txBody>
      </p:sp>
      <p:sp>
        <p:nvSpPr>
          <p:cNvPr id="10" name="Espace réservé du numéro de diapositive 9"/>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US" altLang="en-US" sz="900" b="0" i="0" u="none" strike="noStrike" kern="1200" cap="none" spc="0" normalizeH="0" baseline="16000" noProof="0" smtClean="0">
                <a:ln>
                  <a:noFill/>
                </a:ln>
                <a:solidFill>
                  <a:srgbClr val="000000"/>
                </a:solidFill>
                <a:effectLst/>
                <a:uLnTx/>
                <a:uFillTx/>
                <a:latin typeface="Calibri" panose="020F0502020204030204" pitchFamily="34" charset="0"/>
                <a:ea typeface="+mn-ea"/>
                <a:cs typeface="Calibri" panose="020F0502020204030204" pitchFamily="34" charset="0"/>
              </a:rPr>
              <a:t>         </a:t>
            </a:r>
            <a:fld id="{A2AB0FFF-949E-4AFB-BF98-7C23E89F2E92}" type="slidenum">
              <a:rPr kumimoji="0" lang="en-US" alt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0" name="ZoneTexte 19"/>
          <p:cNvSpPr txBox="1"/>
          <p:nvPr/>
        </p:nvSpPr>
        <p:spPr>
          <a:xfrm>
            <a:off x="2436712" y="6306472"/>
            <a:ext cx="7982857" cy="400110"/>
          </a:xfrm>
          <a:prstGeom prst="rect">
            <a:avLst/>
          </a:prstGeom>
          <a:noFill/>
        </p:spPr>
        <p:txBody>
          <a:bodyPr wrap="square" rtlCol="0">
            <a:spAutoFit/>
          </a:bodyPr>
          <a:lstStyle>
            <a:defPPr>
              <a:defRPr lang="en-US"/>
            </a:defPPr>
            <a:lvl1pPr algn="ctr">
              <a:defRPr sz="10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44492"/>
                </a:solidFill>
                <a:effectLst/>
                <a:uLnTx/>
                <a:uFillTx/>
                <a:latin typeface="Arial"/>
                <a:ea typeface="+mn-ea"/>
                <a:cs typeface="Arial"/>
              </a:rPr>
              <a:t>Zinc code : </a:t>
            </a:r>
            <a:r>
              <a:rPr kumimoji="0" lang="en-US" sz="1000" b="0" i="0" u="none" strike="noStrike" kern="1200" cap="none" spc="0" normalizeH="0" baseline="0" noProof="0" dirty="0" smtClean="0">
                <a:ln>
                  <a:noFill/>
                </a:ln>
                <a:solidFill>
                  <a:srgbClr val="444492"/>
                </a:solidFill>
                <a:effectLst/>
                <a:uLnTx/>
                <a:uFillTx/>
                <a:latin typeface="Arial"/>
                <a:ea typeface="+mn-ea"/>
                <a:cs typeface="Arial"/>
              </a:rPr>
              <a:t>SAGLB.CLO.18.01.0071b Date </a:t>
            </a:r>
            <a:r>
              <a:rPr kumimoji="0" lang="en-US" sz="1000" b="0" i="0" u="none" strike="noStrike" kern="1200" cap="none" spc="0" normalizeH="0" baseline="0" noProof="0" dirty="0">
                <a:ln>
                  <a:noFill/>
                </a:ln>
                <a:solidFill>
                  <a:srgbClr val="444492"/>
                </a:solidFill>
                <a:effectLst/>
                <a:uLnTx/>
                <a:uFillTx/>
                <a:latin typeface="Arial"/>
                <a:ea typeface="+mn-ea"/>
                <a:cs typeface="Arial"/>
              </a:rPr>
              <a:t>of approval : 20 May 2019    </a:t>
            </a:r>
            <a:endParaRPr kumimoji="0" lang="en-US" sz="1000" b="0" i="0" u="none" strike="noStrike" kern="1200" cap="none" spc="0" normalizeH="0" baseline="0" noProof="0" dirty="0" smtClean="0">
              <a:ln>
                <a:noFill/>
              </a:ln>
              <a:solidFill>
                <a:srgbClr val="444492"/>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444492"/>
                </a:solidFill>
                <a:effectLst/>
                <a:uLnTx/>
                <a:uFillTx/>
                <a:latin typeface="Arial"/>
                <a:ea typeface="+mn-ea"/>
                <a:cs typeface="Arial"/>
              </a:rPr>
              <a:t>This </a:t>
            </a:r>
            <a:r>
              <a:rPr kumimoji="0" lang="en-US" sz="1000" b="0" i="0" u="none" strike="noStrike" kern="1200" cap="none" spc="0" normalizeH="0" baseline="0" noProof="0" dirty="0">
                <a:ln>
                  <a:noFill/>
                </a:ln>
                <a:solidFill>
                  <a:srgbClr val="444492"/>
                </a:solidFill>
                <a:effectLst/>
                <a:uLnTx/>
                <a:uFillTx/>
                <a:latin typeface="Arial"/>
                <a:ea typeface="+mn-ea"/>
                <a:cs typeface="Arial"/>
              </a:rPr>
              <a:t>is for internal use only and </a:t>
            </a:r>
            <a:r>
              <a:rPr kumimoji="0" lang="en-US" sz="1000" b="0" i="0" u="none" strike="noStrike" kern="1200" cap="none" spc="0" normalizeH="0" baseline="0" noProof="0" dirty="0" smtClean="0">
                <a:ln>
                  <a:noFill/>
                </a:ln>
                <a:solidFill>
                  <a:srgbClr val="444492"/>
                </a:solidFill>
                <a:effectLst/>
                <a:uLnTx/>
                <a:uFillTx/>
                <a:latin typeface="Arial"/>
                <a:ea typeface="+mn-ea"/>
                <a:cs typeface="Arial"/>
              </a:rPr>
              <a:t>subsequent </a:t>
            </a:r>
            <a:r>
              <a:rPr kumimoji="0" lang="en-US" sz="1000" b="0" i="0" u="none" strike="noStrike" kern="1200" cap="none" spc="0" normalizeH="0" baseline="0" noProof="0" dirty="0">
                <a:ln>
                  <a:noFill/>
                </a:ln>
                <a:solidFill>
                  <a:srgbClr val="444492"/>
                </a:solidFill>
                <a:effectLst/>
                <a:uLnTx/>
                <a:uFillTx/>
                <a:latin typeface="Arial"/>
                <a:ea typeface="+mn-ea"/>
                <a:cs typeface="Arial"/>
              </a:rPr>
              <a:t>use in the affiliates is subject to local review and approval.</a:t>
            </a:r>
            <a:endParaRPr kumimoji="0" lang="fr-FR" sz="1000" b="0" i="0" u="none" strike="noStrike" kern="1200" cap="none" spc="0" normalizeH="0" baseline="0" noProof="0" dirty="0">
              <a:ln>
                <a:noFill/>
              </a:ln>
              <a:solidFill>
                <a:srgbClr val="444492"/>
              </a:solidFill>
              <a:effectLst/>
              <a:uLnTx/>
              <a:uFillTx/>
              <a:latin typeface="Arial"/>
              <a:ea typeface="+mn-ea"/>
              <a:cs typeface="Arial"/>
            </a:endParaRPr>
          </a:p>
        </p:txBody>
      </p:sp>
      <p:sp>
        <p:nvSpPr>
          <p:cNvPr id="3" name="Rectangle 2"/>
          <p:cNvSpPr/>
          <p:nvPr/>
        </p:nvSpPr>
        <p:spPr>
          <a:xfrm>
            <a:off x="595677" y="613938"/>
            <a:ext cx="10132485" cy="461665"/>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4492">
                    <a:lumMod val="75000"/>
                  </a:srgbClr>
                </a:solidFill>
                <a:effectLst/>
                <a:uLnTx/>
                <a:uFillTx/>
                <a:latin typeface="Calibri" panose="020F0502020204030204" pitchFamily="34" charset="0"/>
                <a:ea typeface="+mn-ea"/>
                <a:cs typeface="Calibri" panose="020F0502020204030204" pitchFamily="34" charset="0"/>
              </a:rPr>
              <a:t>Benefit of switched dual antiplatelet therapy after acute coronary syndrome</a:t>
            </a:r>
          </a:p>
        </p:txBody>
      </p:sp>
      <p:sp>
        <p:nvSpPr>
          <p:cNvPr id="18" name="Rectangle 17"/>
          <p:cNvSpPr/>
          <p:nvPr/>
        </p:nvSpPr>
        <p:spPr>
          <a:xfrm>
            <a:off x="7719523" y="5174440"/>
            <a:ext cx="184731"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444492"/>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20789956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765432" y="620956"/>
            <a:ext cx="6172200" cy="642938"/>
          </a:xfrm>
          <a:prstGeom prst="rect">
            <a:avLst/>
          </a:prstGeom>
        </p:spPr>
        <p:txBody>
          <a:bodyPr lIns="68574" tIns="34289" rIns="68574" bIns="34289">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dirty="0">
                <a:ln>
                  <a:noFill/>
                </a:ln>
                <a:solidFill>
                  <a:srgbClr val="444492">
                    <a:lumMod val="75000"/>
                  </a:srgbClr>
                </a:solidFill>
                <a:effectLst/>
                <a:uLnTx/>
                <a:uFillTx/>
                <a:latin typeface="Calibri" panose="020F0502020204030204" pitchFamily="34" charset="0"/>
                <a:ea typeface="+mj-ea"/>
                <a:cs typeface="Calibri" panose="020F0502020204030204" pitchFamily="34" charset="0"/>
              </a:rPr>
              <a:t>BARC Bleedings ≥2</a:t>
            </a:r>
          </a:p>
        </p:txBody>
      </p:sp>
      <p:sp>
        <p:nvSpPr>
          <p:cNvPr id="11" name="Titre 1"/>
          <p:cNvSpPr txBox="1">
            <a:spLocks/>
          </p:cNvSpPr>
          <p:nvPr/>
        </p:nvSpPr>
        <p:spPr>
          <a:xfrm>
            <a:off x="2470180" y="5049253"/>
            <a:ext cx="8636531" cy="642938"/>
          </a:xfrm>
          <a:prstGeom prst="rect">
            <a:avLst/>
          </a:prstGeom>
        </p:spPr>
        <p:txBody>
          <a:bodyPr lIns="68574" tIns="34289" rIns="68574" bIns="34289">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fr-FR" sz="2000" b="0" i="0" u="none" strike="noStrike" kern="1200" cap="none" spc="0" normalizeH="0" baseline="0" noProof="0" dirty="0">
                <a:ln>
                  <a:noFill/>
                </a:ln>
                <a:solidFill>
                  <a:srgbClr val="444492"/>
                </a:solidFill>
                <a:effectLst/>
                <a:uLnTx/>
                <a:uFillTx/>
                <a:latin typeface="Calibri" panose="020F0502020204030204" pitchFamily="34" charset="0"/>
                <a:ea typeface="+mj-ea"/>
                <a:cs typeface="Calibri" panose="020F0502020204030204" pitchFamily="34" charset="0"/>
              </a:rPr>
              <a:t>Higher rate of BARC bleeding ≥2 with unchanged DAPT</a:t>
            </a:r>
          </a:p>
        </p:txBody>
      </p:sp>
      <p:pic>
        <p:nvPicPr>
          <p:cNvPr id="3" name="Picture 2">
            <a:extLst>
              <a:ext uri="{FF2B5EF4-FFF2-40B4-BE49-F238E27FC236}">
                <a16:creationId xmlns:a16="http://schemas.microsoft.com/office/drawing/2014/main" id="{EF0E697C-3058-40A5-B153-5C90C45915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49746" y="1394023"/>
            <a:ext cx="7616522" cy="3707391"/>
          </a:xfrm>
          <a:prstGeom prst="rect">
            <a:avLst/>
          </a:prstGeom>
        </p:spPr>
      </p:pic>
      <p:sp>
        <p:nvSpPr>
          <p:cNvPr id="7" name="Rectangle 6"/>
          <p:cNvSpPr/>
          <p:nvPr/>
        </p:nvSpPr>
        <p:spPr>
          <a:xfrm>
            <a:off x="6096000" y="5811504"/>
            <a:ext cx="6096000" cy="24622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44492"/>
                </a:solidFill>
                <a:effectLst/>
                <a:uLnTx/>
                <a:uFillTx/>
                <a:latin typeface="Calibri" pitchFamily="34" charset="0"/>
                <a:ea typeface="+mn-ea"/>
                <a:cs typeface="Calibri" pitchFamily="34" charset="0"/>
              </a:rPr>
              <a:t>BARC: Bleeding Academic Research Consortium , HR: hazard ratio, DAPT: dual anti-platelet therapy</a:t>
            </a:r>
          </a:p>
        </p:txBody>
      </p:sp>
      <p:sp>
        <p:nvSpPr>
          <p:cNvPr id="8" name="TextBox 7">
            <a:extLst>
              <a:ext uri="{FF2B5EF4-FFF2-40B4-BE49-F238E27FC236}">
                <a16:creationId xmlns:a16="http://schemas.microsoft.com/office/drawing/2014/main" id="{A7D25546-B048-4618-98B8-9F971CC3E401}"/>
              </a:ext>
            </a:extLst>
          </p:cNvPr>
          <p:cNvSpPr txBox="1"/>
          <p:nvPr/>
        </p:nvSpPr>
        <p:spPr>
          <a:xfrm>
            <a:off x="814919" y="5811505"/>
            <a:ext cx="331052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Arial"/>
              </a:rPr>
              <a:t>Cuisset T, </a:t>
            </a:r>
            <a:r>
              <a:rPr kumimoji="0" lang="en-US" sz="1000" b="0" i="1" u="none" strike="noStrike" kern="1200" cap="none" spc="0" normalizeH="0" baseline="0" noProof="0" dirty="0">
                <a:ln>
                  <a:noFill/>
                </a:ln>
                <a:solidFill>
                  <a:srgbClr val="444492"/>
                </a:solidFill>
                <a:effectLst/>
                <a:uLnTx/>
                <a:uFillTx/>
                <a:latin typeface="Calibri" panose="020F0502020204030204" pitchFamily="34" charset="0"/>
                <a:ea typeface="+mn-ea"/>
                <a:cs typeface="Arial"/>
              </a:rPr>
              <a:t>et al</a:t>
            </a:r>
            <a:r>
              <a:rPr kumimoji="0" lang="en-US"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Arial"/>
              </a:rPr>
              <a:t>. </a:t>
            </a:r>
            <a:r>
              <a:rPr kumimoji="0" lang="en-US" sz="1000" b="0" i="1" u="none" strike="noStrike" kern="1200" cap="none" spc="0" normalizeH="0" baseline="0" noProof="0" dirty="0">
                <a:ln>
                  <a:noFill/>
                </a:ln>
                <a:solidFill>
                  <a:srgbClr val="444492"/>
                </a:solidFill>
                <a:effectLst/>
                <a:uLnTx/>
                <a:uFillTx/>
                <a:latin typeface="Calibri" panose="020F0502020204030204" pitchFamily="34" charset="0"/>
                <a:ea typeface="+mn-ea"/>
                <a:cs typeface="Arial"/>
              </a:rPr>
              <a:t>Eur Heart Journal</a:t>
            </a:r>
            <a:r>
              <a:rPr kumimoji="0" lang="en-US"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Arial"/>
              </a:rPr>
              <a:t>. 2017;38(41):3070-3078.  </a:t>
            </a:r>
            <a:endParaRPr kumimoji="0" lang="en-IN" sz="1000" b="0" i="0" u="none" strike="noStrike" kern="1200" cap="none" spc="0" normalizeH="0" baseline="0" noProof="0" dirty="0">
              <a:ln>
                <a:noFill/>
              </a:ln>
              <a:solidFill>
                <a:srgbClr val="444492"/>
              </a:solidFill>
              <a:effectLst/>
              <a:uLnTx/>
              <a:uFillTx/>
              <a:latin typeface="Arial"/>
              <a:ea typeface="+mn-ea"/>
              <a:cs typeface="Arial"/>
            </a:endParaRPr>
          </a:p>
        </p:txBody>
      </p:sp>
      <p:sp>
        <p:nvSpPr>
          <p:cNvPr id="19" name="Espace réservé du numéro de diapositive 18"/>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US" altLang="en-US" sz="900" b="0" i="0" u="none" strike="noStrike" kern="1200" cap="none" spc="0" normalizeH="0" baseline="16000" noProof="0" smtClean="0">
                <a:ln>
                  <a:noFill/>
                </a:ln>
                <a:solidFill>
                  <a:srgbClr val="000000"/>
                </a:solidFill>
                <a:effectLst/>
                <a:uLnTx/>
                <a:uFillTx/>
                <a:latin typeface="Calibri" panose="020F0502020204030204" pitchFamily="34" charset="0"/>
                <a:ea typeface="+mn-ea"/>
                <a:cs typeface="Calibri" panose="020F0502020204030204" pitchFamily="34" charset="0"/>
              </a:rPr>
              <a:t>         </a:t>
            </a:r>
            <a:fld id="{A2AB0FFF-949E-4AFB-BF98-7C23E89F2E92}" type="slidenum">
              <a:rPr kumimoji="0" lang="en-US" alt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0" name="ZoneTexte 19"/>
          <p:cNvSpPr txBox="1"/>
          <p:nvPr/>
        </p:nvSpPr>
        <p:spPr>
          <a:xfrm>
            <a:off x="2436712" y="6306472"/>
            <a:ext cx="7982857" cy="400110"/>
          </a:xfrm>
          <a:prstGeom prst="rect">
            <a:avLst/>
          </a:prstGeom>
          <a:noFill/>
        </p:spPr>
        <p:txBody>
          <a:bodyPr wrap="square" rtlCol="0">
            <a:spAutoFit/>
          </a:bodyPr>
          <a:lstStyle>
            <a:defPPr>
              <a:defRPr lang="en-US"/>
            </a:defPPr>
            <a:lvl1pPr algn="ctr">
              <a:defRPr sz="10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44492"/>
                </a:solidFill>
                <a:effectLst/>
                <a:uLnTx/>
                <a:uFillTx/>
                <a:latin typeface="Arial"/>
                <a:ea typeface="+mn-ea"/>
                <a:cs typeface="Arial"/>
              </a:rPr>
              <a:t>Zinc code : </a:t>
            </a:r>
            <a:r>
              <a:rPr kumimoji="0" lang="en-US" sz="1000" b="0" i="0" u="none" strike="noStrike" kern="1200" cap="none" spc="0" normalizeH="0" baseline="0" noProof="0" dirty="0" smtClean="0">
                <a:ln>
                  <a:noFill/>
                </a:ln>
                <a:solidFill>
                  <a:srgbClr val="444492"/>
                </a:solidFill>
                <a:effectLst/>
                <a:uLnTx/>
                <a:uFillTx/>
                <a:latin typeface="Arial"/>
                <a:ea typeface="+mn-ea"/>
                <a:cs typeface="Arial"/>
              </a:rPr>
              <a:t>SAGLB.CLO.18.01.0071b Date </a:t>
            </a:r>
            <a:r>
              <a:rPr kumimoji="0" lang="en-US" sz="1000" b="0" i="0" u="none" strike="noStrike" kern="1200" cap="none" spc="0" normalizeH="0" baseline="0" noProof="0" dirty="0">
                <a:ln>
                  <a:noFill/>
                </a:ln>
                <a:solidFill>
                  <a:srgbClr val="444492"/>
                </a:solidFill>
                <a:effectLst/>
                <a:uLnTx/>
                <a:uFillTx/>
                <a:latin typeface="Arial"/>
                <a:ea typeface="+mn-ea"/>
                <a:cs typeface="Arial"/>
              </a:rPr>
              <a:t>of approval : 20 May 2019    </a:t>
            </a:r>
            <a:endParaRPr kumimoji="0" lang="en-US" sz="1000" b="0" i="0" u="none" strike="noStrike" kern="1200" cap="none" spc="0" normalizeH="0" baseline="0" noProof="0" dirty="0" smtClean="0">
              <a:ln>
                <a:noFill/>
              </a:ln>
              <a:solidFill>
                <a:srgbClr val="444492"/>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444492"/>
                </a:solidFill>
                <a:effectLst/>
                <a:uLnTx/>
                <a:uFillTx/>
                <a:latin typeface="Arial"/>
                <a:ea typeface="+mn-ea"/>
                <a:cs typeface="Arial"/>
              </a:rPr>
              <a:t>This </a:t>
            </a:r>
            <a:r>
              <a:rPr kumimoji="0" lang="en-US" sz="1000" b="0" i="0" u="none" strike="noStrike" kern="1200" cap="none" spc="0" normalizeH="0" baseline="0" noProof="0" dirty="0">
                <a:ln>
                  <a:noFill/>
                </a:ln>
                <a:solidFill>
                  <a:srgbClr val="444492"/>
                </a:solidFill>
                <a:effectLst/>
                <a:uLnTx/>
                <a:uFillTx/>
                <a:latin typeface="Arial"/>
                <a:ea typeface="+mn-ea"/>
                <a:cs typeface="Arial"/>
              </a:rPr>
              <a:t>is for internal use only and </a:t>
            </a:r>
            <a:r>
              <a:rPr kumimoji="0" lang="en-US" sz="1000" b="0" i="0" u="none" strike="noStrike" kern="1200" cap="none" spc="0" normalizeH="0" baseline="0" noProof="0" dirty="0" smtClean="0">
                <a:ln>
                  <a:noFill/>
                </a:ln>
                <a:solidFill>
                  <a:srgbClr val="444492"/>
                </a:solidFill>
                <a:effectLst/>
                <a:uLnTx/>
                <a:uFillTx/>
                <a:latin typeface="Arial"/>
                <a:ea typeface="+mn-ea"/>
                <a:cs typeface="Arial"/>
              </a:rPr>
              <a:t>subsequent </a:t>
            </a:r>
            <a:r>
              <a:rPr kumimoji="0" lang="en-US" sz="1000" b="0" i="0" u="none" strike="noStrike" kern="1200" cap="none" spc="0" normalizeH="0" baseline="0" noProof="0" dirty="0">
                <a:ln>
                  <a:noFill/>
                </a:ln>
                <a:solidFill>
                  <a:srgbClr val="444492"/>
                </a:solidFill>
                <a:effectLst/>
                <a:uLnTx/>
                <a:uFillTx/>
                <a:latin typeface="Arial"/>
                <a:ea typeface="+mn-ea"/>
                <a:cs typeface="Arial"/>
              </a:rPr>
              <a:t>use in the affiliates is subject to local review and approval.</a:t>
            </a:r>
            <a:endParaRPr kumimoji="0" lang="fr-FR" sz="1000" b="0" i="0" u="none" strike="noStrike" kern="1200" cap="none" spc="0" normalizeH="0" baseline="0" noProof="0" dirty="0">
              <a:ln>
                <a:noFill/>
              </a:ln>
              <a:solidFill>
                <a:srgbClr val="444492"/>
              </a:solidFill>
              <a:effectLst/>
              <a:uLnTx/>
              <a:uFillTx/>
              <a:latin typeface="Arial"/>
              <a:ea typeface="+mn-ea"/>
              <a:cs typeface="Arial"/>
            </a:endParaRPr>
          </a:p>
        </p:txBody>
      </p:sp>
    </p:spTree>
    <p:extLst>
      <p:ext uri="{BB962C8B-B14F-4D97-AF65-F5344CB8AC3E}">
        <p14:creationId xmlns:p14="http://schemas.microsoft.com/office/powerpoint/2010/main" val="1783656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CBF81-0905-4240-A051-C17121E1D550}"/>
              </a:ext>
            </a:extLst>
          </p:cNvPr>
          <p:cNvSpPr>
            <a:spLocks noGrp="1"/>
          </p:cNvSpPr>
          <p:nvPr>
            <p:ph type="title"/>
          </p:nvPr>
        </p:nvSpPr>
        <p:spPr/>
        <p:txBody>
          <a:bodyPr/>
          <a:lstStyle/>
          <a:p>
            <a:r>
              <a:rPr lang="en-US" sz="2400" dirty="0">
                <a:solidFill>
                  <a:schemeClr val="tx1"/>
                </a:solidFill>
              </a:rPr>
              <a:t>Overview of Key Real-World Evidence on Ticagrelor and Clopidogrel (1/3)</a:t>
            </a:r>
          </a:p>
        </p:txBody>
      </p:sp>
      <p:sp>
        <p:nvSpPr>
          <p:cNvPr id="4" name="Slide Number Placeholder 3">
            <a:extLst>
              <a:ext uri="{FF2B5EF4-FFF2-40B4-BE49-F238E27FC236}">
                <a16:creationId xmlns:a16="http://schemas.microsoft.com/office/drawing/2014/main" id="{E643A5EA-CB72-4012-BD85-29FDBD2B99E3}"/>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altLang="en-US" sz="900" b="0" i="0" u="none" strike="noStrike" kern="1200" cap="none" spc="0" normalizeH="0" baseline="16000" noProof="0" dirty="0">
                <a:ln>
                  <a:noFill/>
                </a:ln>
                <a:solidFill>
                  <a:srgbClr val="000000"/>
                </a:solidFill>
                <a:effectLst/>
                <a:uLnTx/>
                <a:uFillTx/>
                <a:latin typeface="Arial" panose="020B0604020202020204" pitchFamily="34" charset="0"/>
                <a:ea typeface="+mn-ea"/>
                <a:cs typeface="Arial" panose="020B0604020202020204" pitchFamily="34" charset="0"/>
              </a:rPr>
              <a:t>         </a:t>
            </a:r>
            <a:fld id="{A2AB0FFF-949E-4AFB-BF98-7C23E89F2E92}" type="slidenum">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5" name="Content Placeholder 3">
            <a:extLst>
              <a:ext uri="{FF2B5EF4-FFF2-40B4-BE49-F238E27FC236}">
                <a16:creationId xmlns:a16="http://schemas.microsoft.com/office/drawing/2014/main" id="{309DC120-13A3-4CBE-B960-9F52FF2BE502}"/>
              </a:ext>
            </a:extLst>
          </p:cNvPr>
          <p:cNvGraphicFramePr>
            <a:graphicFrameLocks noGrp="1"/>
          </p:cNvGraphicFramePr>
          <p:nvPr>
            <p:ph idx="1"/>
            <p:extLst>
              <p:ext uri="{D42A27DB-BD31-4B8C-83A1-F6EECF244321}">
                <p14:modId xmlns:p14="http://schemas.microsoft.com/office/powerpoint/2010/main" val="3812282554"/>
              </p:ext>
            </p:extLst>
          </p:nvPr>
        </p:nvGraphicFramePr>
        <p:xfrm>
          <a:off x="313508" y="1156444"/>
          <a:ext cx="11469189" cy="5046531"/>
        </p:xfrm>
        <a:graphic>
          <a:graphicData uri="http://schemas.openxmlformats.org/drawingml/2006/table">
            <a:tbl>
              <a:tblPr firstRow="1" bandRow="1">
                <a:tableStyleId>{5940675A-B579-460E-94D1-54222C63F5DA}</a:tableStyleId>
              </a:tblPr>
              <a:tblGrid>
                <a:gridCol w="1573345">
                  <a:extLst>
                    <a:ext uri="{9D8B030D-6E8A-4147-A177-3AD203B41FA5}">
                      <a16:colId xmlns:a16="http://schemas.microsoft.com/office/drawing/2014/main" val="20000"/>
                    </a:ext>
                  </a:extLst>
                </a:gridCol>
                <a:gridCol w="2043619">
                  <a:extLst>
                    <a:ext uri="{9D8B030D-6E8A-4147-A177-3AD203B41FA5}">
                      <a16:colId xmlns:a16="http://schemas.microsoft.com/office/drawing/2014/main" val="20001"/>
                    </a:ext>
                  </a:extLst>
                </a:gridCol>
                <a:gridCol w="1040262">
                  <a:extLst>
                    <a:ext uri="{9D8B030D-6E8A-4147-A177-3AD203B41FA5}">
                      <a16:colId xmlns:a16="http://schemas.microsoft.com/office/drawing/2014/main" val="20002"/>
                    </a:ext>
                  </a:extLst>
                </a:gridCol>
                <a:gridCol w="2704683">
                  <a:extLst>
                    <a:ext uri="{9D8B030D-6E8A-4147-A177-3AD203B41FA5}">
                      <a16:colId xmlns:a16="http://schemas.microsoft.com/office/drawing/2014/main" val="20003"/>
                    </a:ext>
                  </a:extLst>
                </a:gridCol>
                <a:gridCol w="4107280">
                  <a:extLst>
                    <a:ext uri="{9D8B030D-6E8A-4147-A177-3AD203B41FA5}">
                      <a16:colId xmlns:a16="http://schemas.microsoft.com/office/drawing/2014/main" val="20004"/>
                    </a:ext>
                  </a:extLst>
                </a:gridCol>
              </a:tblGrid>
              <a:tr h="640507">
                <a:tc>
                  <a:txBody>
                    <a:bodyPr/>
                    <a:lstStyle/>
                    <a:p>
                      <a:pPr algn="ctr"/>
                      <a:r>
                        <a:rPr lang="en-US" sz="1400" b="1" dirty="0">
                          <a:solidFill>
                            <a:schemeClr val="bg1"/>
                          </a:solidFill>
                          <a:latin typeface="+mn-lt"/>
                        </a:rPr>
                        <a:t>Reference</a:t>
                      </a:r>
                      <a:endParaRPr lang="en-SG" sz="1400" b="1" dirty="0">
                        <a:solidFill>
                          <a:schemeClr val="bg1"/>
                        </a:solidFill>
                        <a:latin typeface="+mn-lt"/>
                      </a:endParaRPr>
                    </a:p>
                  </a:txBody>
                  <a:tcPr marL="68731" marR="68731" marT="34290" marB="34290" anchor="ctr">
                    <a:solidFill>
                      <a:schemeClr val="tx1"/>
                    </a:solidFill>
                  </a:tcPr>
                </a:tc>
                <a:tc>
                  <a:txBody>
                    <a:bodyPr/>
                    <a:lstStyle/>
                    <a:p>
                      <a:pPr algn="ctr"/>
                      <a:r>
                        <a:rPr lang="en-US" sz="1400" b="1" dirty="0">
                          <a:solidFill>
                            <a:schemeClr val="bg1"/>
                          </a:solidFill>
                          <a:latin typeface="+mn-lt"/>
                        </a:rPr>
                        <a:t>Study design</a:t>
                      </a:r>
                      <a:endParaRPr lang="en-SG" sz="1400" b="1" dirty="0">
                        <a:solidFill>
                          <a:schemeClr val="bg1"/>
                        </a:solidFill>
                        <a:latin typeface="+mn-lt"/>
                      </a:endParaRPr>
                    </a:p>
                  </a:txBody>
                  <a:tcPr marL="68731" marR="68731" marT="34290" marB="34290" anchor="ctr">
                    <a:solidFill>
                      <a:schemeClr val="tx1"/>
                    </a:solidFill>
                  </a:tcPr>
                </a:tc>
                <a:tc>
                  <a:txBody>
                    <a:bodyPr/>
                    <a:lstStyle/>
                    <a:p>
                      <a:pPr algn="ctr"/>
                      <a:r>
                        <a:rPr lang="en-US" sz="1400" b="1" dirty="0">
                          <a:solidFill>
                            <a:schemeClr val="bg1"/>
                          </a:solidFill>
                          <a:latin typeface="+mn-lt"/>
                        </a:rPr>
                        <a:t>N</a:t>
                      </a:r>
                      <a:endParaRPr lang="en-SG" sz="1400" b="1" dirty="0">
                        <a:solidFill>
                          <a:schemeClr val="bg1"/>
                        </a:solidFill>
                        <a:latin typeface="+mn-lt"/>
                      </a:endParaRPr>
                    </a:p>
                  </a:txBody>
                  <a:tcPr marL="68731" marR="68731" marT="34290" marB="34290" anchor="ctr">
                    <a:solidFill>
                      <a:schemeClr val="tx1"/>
                    </a:solidFill>
                  </a:tcPr>
                </a:tc>
                <a:tc>
                  <a:txBody>
                    <a:bodyPr/>
                    <a:lstStyle/>
                    <a:p>
                      <a:pPr algn="ctr"/>
                      <a:r>
                        <a:rPr lang="en-SG" sz="1400" b="1" dirty="0">
                          <a:solidFill>
                            <a:schemeClr val="bg1"/>
                          </a:solidFill>
                          <a:latin typeface="+mn-lt"/>
                        </a:rPr>
                        <a:t>Sponsor</a:t>
                      </a:r>
                    </a:p>
                  </a:txBody>
                  <a:tcPr marL="68731" marR="68731" marT="34290" marB="34290" anchor="ctr">
                    <a:solidFill>
                      <a:schemeClr val="tx1"/>
                    </a:solidFill>
                  </a:tcPr>
                </a:tc>
                <a:tc>
                  <a:txBody>
                    <a:bodyPr/>
                    <a:lstStyle/>
                    <a:p>
                      <a:pPr algn="ctr"/>
                      <a:r>
                        <a:rPr lang="en-US" sz="1400" b="1" dirty="0">
                          <a:solidFill>
                            <a:schemeClr val="bg1"/>
                          </a:solidFill>
                          <a:latin typeface="+mn-lt"/>
                        </a:rPr>
                        <a:t>Results</a:t>
                      </a:r>
                      <a:endParaRPr lang="en-SG" sz="1400" b="1" dirty="0">
                        <a:solidFill>
                          <a:schemeClr val="bg1"/>
                        </a:solidFill>
                        <a:latin typeface="+mn-lt"/>
                      </a:endParaRPr>
                    </a:p>
                  </a:txBody>
                  <a:tcPr marL="68731" marR="68731" marT="34290" marB="34290" anchor="ctr">
                    <a:solidFill>
                      <a:schemeClr val="tx1"/>
                    </a:solidFill>
                  </a:tcPr>
                </a:tc>
                <a:extLst>
                  <a:ext uri="{0D108BD9-81ED-4DB2-BD59-A6C34878D82A}">
                    <a16:rowId xmlns:a16="http://schemas.microsoft.com/office/drawing/2014/main" val="10000"/>
                  </a:ext>
                </a:extLst>
              </a:tr>
              <a:tr h="998480">
                <a:tc>
                  <a:txBody>
                    <a:bodyPr/>
                    <a:lstStyle/>
                    <a:p>
                      <a:r>
                        <a:rPr lang="en-IN" sz="1400" dirty="0">
                          <a:latin typeface="+mn-lt"/>
                          <a:ea typeface="Calibri"/>
                          <a:cs typeface="Times New Roman"/>
                        </a:rPr>
                        <a:t>Zocca </a:t>
                      </a:r>
                      <a:r>
                        <a:rPr lang="en-IN" sz="1400" i="1" dirty="0">
                          <a:latin typeface="+mn-lt"/>
                          <a:ea typeface="Calibri"/>
                          <a:cs typeface="Times New Roman"/>
                        </a:rPr>
                        <a:t>et al</a:t>
                      </a:r>
                      <a:r>
                        <a:rPr lang="en-IN" sz="1400" dirty="0">
                          <a:latin typeface="+mn-lt"/>
                          <a:ea typeface="Calibri"/>
                          <a:cs typeface="Times New Roman"/>
                        </a:rPr>
                        <a:t>.</a:t>
                      </a:r>
                      <a:endParaRPr lang="en-SG" sz="1400" baseline="30000" dirty="0">
                        <a:solidFill>
                          <a:schemeClr val="tx1"/>
                        </a:solidFill>
                        <a:latin typeface="+mn-lt"/>
                      </a:endParaRPr>
                    </a:p>
                  </a:txBody>
                  <a:tcPr marL="68731" marR="68731" marT="34290" marB="34290" anchor="ctr"/>
                </a:tc>
                <a:tc>
                  <a:txBody>
                    <a:bodyPr/>
                    <a:lstStyle/>
                    <a:p>
                      <a:r>
                        <a:rPr lang="en-IN" sz="1400" b="0" i="0" kern="1200" dirty="0">
                          <a:solidFill>
                            <a:schemeClr val="tx1"/>
                          </a:solidFill>
                          <a:latin typeface="+mn-lt"/>
                          <a:ea typeface="+mn-ea"/>
                          <a:cs typeface="+mn-cs"/>
                        </a:rPr>
                        <a:t>Investigator-initiated, prospective, observational study</a:t>
                      </a:r>
                    </a:p>
                  </a:txBody>
                  <a:tcPr marL="68731" marR="68731" marT="34290" marB="34290" anchor="ctr"/>
                </a:tc>
                <a:tc>
                  <a:txBody>
                    <a:bodyPr/>
                    <a:lstStyle/>
                    <a:p>
                      <a:r>
                        <a:rPr lang="en-GB" sz="1400" dirty="0">
                          <a:latin typeface="+mn-lt"/>
                        </a:rPr>
                        <a:t>2062</a:t>
                      </a:r>
                    </a:p>
                  </a:txBody>
                  <a:tcPr marL="68731" marR="68731"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dirty="0">
                          <a:solidFill>
                            <a:srgbClr val="FF0000"/>
                          </a:solidFill>
                          <a:latin typeface="+mn-lt"/>
                        </a:rPr>
                        <a:t>AstraZeneca,</a:t>
                      </a:r>
                      <a:r>
                        <a:rPr lang="en-IN" sz="1400" dirty="0">
                          <a:latin typeface="+mn-lt"/>
                        </a:rPr>
                        <a:t> Biotronik, </a:t>
                      </a:r>
                    </a:p>
                    <a:p>
                      <a:pPr marL="0" marR="0" indent="0" algn="l" defTabSz="914400" rtl="0" eaLnBrk="1" fontAlgn="auto" latinLnBrk="0" hangingPunct="1">
                        <a:lnSpc>
                          <a:spcPct val="100000"/>
                        </a:lnSpc>
                        <a:spcBef>
                          <a:spcPts val="0"/>
                        </a:spcBef>
                        <a:spcAft>
                          <a:spcPts val="0"/>
                        </a:spcAft>
                        <a:buClrTx/>
                        <a:buSzTx/>
                        <a:buFontTx/>
                        <a:buNone/>
                        <a:tabLst/>
                        <a:defRPr/>
                      </a:pPr>
                      <a:r>
                        <a:rPr lang="en-IN" sz="1400" dirty="0">
                          <a:latin typeface="+mn-lt"/>
                        </a:rPr>
                        <a:t>Boston Scientific, and Medtronic</a:t>
                      </a:r>
                      <a:endParaRPr lang="en-GB" sz="1400" dirty="0">
                        <a:latin typeface="+mn-lt"/>
                      </a:endParaRPr>
                    </a:p>
                  </a:txBody>
                  <a:tcPr marL="68731" marR="68731" marT="34290" marB="34290" anchor="ctr"/>
                </a:tc>
                <a:tc>
                  <a:txBody>
                    <a:bodyPr/>
                    <a:lstStyle/>
                    <a:p>
                      <a:r>
                        <a:rPr lang="en-IN" sz="1800" kern="1200" dirty="0">
                          <a:solidFill>
                            <a:schemeClr val="tx1"/>
                          </a:solidFill>
                          <a:latin typeface="+mn-lt"/>
                          <a:ea typeface="+mn-ea"/>
                          <a:cs typeface="+mn-cs"/>
                        </a:rPr>
                        <a:t>DAPT </a:t>
                      </a:r>
                      <a:r>
                        <a:rPr lang="en-IN" sz="1800" kern="1200" dirty="0">
                          <a:solidFill>
                            <a:srgbClr val="FF0000"/>
                          </a:solidFill>
                          <a:latin typeface="+mn-lt"/>
                          <a:ea typeface="+mn-ea"/>
                          <a:cs typeface="+mn-cs"/>
                        </a:rPr>
                        <a:t>with </a:t>
                      </a:r>
                      <a:r>
                        <a:rPr lang="en-IN" sz="1800" dirty="0">
                          <a:solidFill>
                            <a:srgbClr val="FF0000"/>
                          </a:solidFill>
                          <a:latin typeface="+mn-lt"/>
                        </a:rPr>
                        <a:t>ticagrelor </a:t>
                      </a:r>
                      <a:r>
                        <a:rPr lang="en-IN" sz="1800" dirty="0">
                          <a:latin typeface="+mn-lt"/>
                        </a:rPr>
                        <a:t>was associated with an </a:t>
                      </a:r>
                      <a:r>
                        <a:rPr lang="en-IN" sz="1800" dirty="0">
                          <a:solidFill>
                            <a:srgbClr val="FFC000"/>
                          </a:solidFill>
                          <a:latin typeface="+mn-lt"/>
                        </a:rPr>
                        <a:t>increased risk of </a:t>
                      </a:r>
                      <a:r>
                        <a:rPr lang="en-IN" sz="1800" dirty="0">
                          <a:latin typeface="+mn-lt"/>
                        </a:rPr>
                        <a:t>adverse events, primarily driven by the rates of </a:t>
                      </a:r>
                      <a:r>
                        <a:rPr lang="en-IN" sz="1800" dirty="0">
                          <a:solidFill>
                            <a:srgbClr val="FFC000"/>
                          </a:solidFill>
                          <a:latin typeface="+mn-lt"/>
                        </a:rPr>
                        <a:t>major bleeding </a:t>
                      </a:r>
                      <a:endParaRPr lang="en-GB" sz="1800" dirty="0">
                        <a:solidFill>
                          <a:srgbClr val="FFC000"/>
                        </a:solidFill>
                        <a:latin typeface="+mn-lt"/>
                      </a:endParaRPr>
                    </a:p>
                  </a:txBody>
                  <a:tcPr marL="68731" marR="68731" marT="34290" marB="34290" anchor="ctr"/>
                </a:tc>
                <a:extLst>
                  <a:ext uri="{0D108BD9-81ED-4DB2-BD59-A6C34878D82A}">
                    <a16:rowId xmlns:a16="http://schemas.microsoft.com/office/drawing/2014/main" val="10001"/>
                  </a:ext>
                </a:extLst>
              </a:tr>
              <a:tr h="1251344">
                <a:tc>
                  <a:txBody>
                    <a:bodyPr/>
                    <a:lstStyle/>
                    <a:p>
                      <a:r>
                        <a:rPr lang="en-IN" sz="1400" dirty="0">
                          <a:latin typeface="+mn-lt"/>
                          <a:ea typeface="Calibri"/>
                          <a:cs typeface="Arial" panose="020B0604020202020204" pitchFamily="34" charset="0"/>
                        </a:rPr>
                        <a:t>Vercellino</a:t>
                      </a:r>
                      <a:r>
                        <a:rPr lang="en-IN" sz="1400" b="1" strike="sngStrike" dirty="0">
                          <a:solidFill>
                            <a:schemeClr val="tx1"/>
                          </a:solidFill>
                          <a:latin typeface="+mn-lt"/>
                          <a:ea typeface="Calibri"/>
                          <a:cs typeface="Arial" panose="020B0604020202020204" pitchFamily="34" charset="0"/>
                        </a:rPr>
                        <a:t>,</a:t>
                      </a:r>
                      <a:r>
                        <a:rPr lang="en-IN" sz="1400" dirty="0">
                          <a:latin typeface="+mn-lt"/>
                          <a:ea typeface="Calibri"/>
                          <a:cs typeface="Arial" panose="020B0604020202020204" pitchFamily="34" charset="0"/>
                        </a:rPr>
                        <a:t> </a:t>
                      </a:r>
                      <a:r>
                        <a:rPr lang="en-IN" sz="1400" i="1" dirty="0">
                          <a:latin typeface="+mn-lt"/>
                          <a:ea typeface="Calibri"/>
                          <a:cs typeface="Arial" panose="020B0604020202020204" pitchFamily="34" charset="0"/>
                        </a:rPr>
                        <a:t>et al</a:t>
                      </a:r>
                      <a:r>
                        <a:rPr lang="en-IN" sz="1400" dirty="0">
                          <a:latin typeface="+mn-lt"/>
                          <a:ea typeface="Calibri"/>
                          <a:cs typeface="Arial" panose="020B0604020202020204" pitchFamily="34" charset="0"/>
                        </a:rPr>
                        <a:t>.</a:t>
                      </a:r>
                      <a:endParaRPr lang="en-SG" sz="1400" baseline="30000" dirty="0">
                        <a:solidFill>
                          <a:schemeClr val="tx1"/>
                        </a:solidFill>
                        <a:latin typeface="+mn-lt"/>
                        <a:cs typeface="Arial" panose="020B0604020202020204" pitchFamily="34" charset="0"/>
                      </a:endParaRPr>
                    </a:p>
                  </a:txBody>
                  <a:tcPr marL="68731" marR="68731" marT="34290" marB="34290" anchor="ctr"/>
                </a:tc>
                <a:tc>
                  <a:txBody>
                    <a:bodyPr/>
                    <a:lstStyle/>
                    <a:p>
                      <a:r>
                        <a:rPr lang="en-GB" sz="1400" dirty="0">
                          <a:latin typeface="+mn-lt"/>
                        </a:rPr>
                        <a:t>Pre-post case-control study</a:t>
                      </a:r>
                    </a:p>
                  </a:txBody>
                  <a:tcPr marL="68731" marR="68731" marT="34290" marB="34290" anchor="ctr"/>
                </a:tc>
                <a:tc>
                  <a:txBody>
                    <a:bodyPr/>
                    <a:lstStyle/>
                    <a:p>
                      <a:r>
                        <a:rPr lang="en-GB" sz="1400" dirty="0">
                          <a:latin typeface="+mn-lt"/>
                          <a:cs typeface="Arial" panose="020B0604020202020204" pitchFamily="34" charset="0"/>
                        </a:rPr>
                        <a:t>416</a:t>
                      </a:r>
                    </a:p>
                  </a:txBody>
                  <a:tcPr marL="68731" marR="68731"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rgbClr val="FF0000"/>
                          </a:solidFill>
                          <a:latin typeface="+mn-lt"/>
                          <a:ea typeface="+mn-ea"/>
                          <a:cs typeface="Arial" panose="020B0604020202020204" pitchFamily="34" charset="0"/>
                        </a:rPr>
                        <a:t>AstraZeneca</a:t>
                      </a:r>
                      <a:endParaRPr lang="en-GB" sz="1400" dirty="0">
                        <a:solidFill>
                          <a:srgbClr val="FF0000"/>
                        </a:solidFill>
                        <a:latin typeface="+mn-lt"/>
                        <a:cs typeface="Arial" panose="020B0604020202020204" pitchFamily="34" charset="0"/>
                      </a:endParaRPr>
                    </a:p>
                  </a:txBody>
                  <a:tcPr marL="68731" marR="68731" marT="34290" marB="34290" anchor="ctr"/>
                </a:tc>
                <a:tc>
                  <a:txBody>
                    <a:bodyPr/>
                    <a:lstStyle/>
                    <a:p>
                      <a:r>
                        <a:rPr lang="en-IN" sz="1800" kern="1200" dirty="0">
                          <a:solidFill>
                            <a:srgbClr val="FF0000"/>
                          </a:solidFill>
                          <a:latin typeface="+mn-lt"/>
                          <a:ea typeface="+mn-ea"/>
                          <a:cs typeface="Arial" panose="020B0604020202020204" pitchFamily="34" charset="0"/>
                        </a:rPr>
                        <a:t>Ticagrelor </a:t>
                      </a:r>
                      <a:r>
                        <a:rPr lang="en-IN" sz="1800" kern="1200" dirty="0">
                          <a:solidFill>
                            <a:srgbClr val="FFC000"/>
                          </a:solidFill>
                          <a:latin typeface="+mn-lt"/>
                          <a:ea typeface="+mn-ea"/>
                          <a:cs typeface="Arial" panose="020B0604020202020204" pitchFamily="34" charset="0"/>
                        </a:rPr>
                        <a:t>did not decrease the composite outcome of in-hospital MACE</a:t>
                      </a:r>
                      <a:r>
                        <a:rPr lang="en-IN" sz="1800" kern="1200" dirty="0">
                          <a:solidFill>
                            <a:schemeClr val="tx1"/>
                          </a:solidFill>
                          <a:latin typeface="+mn-lt"/>
                          <a:ea typeface="+mn-ea"/>
                          <a:cs typeface="Arial" panose="020B0604020202020204" pitchFamily="34" charset="0"/>
                        </a:rPr>
                        <a:t>, but </a:t>
                      </a:r>
                      <a:r>
                        <a:rPr lang="en-IN" sz="1800" kern="1200" dirty="0">
                          <a:solidFill>
                            <a:srgbClr val="FF0000"/>
                          </a:solidFill>
                          <a:latin typeface="+mn-lt"/>
                          <a:ea typeface="+mn-ea"/>
                          <a:cs typeface="Arial" panose="020B0604020202020204" pitchFamily="34" charset="0"/>
                        </a:rPr>
                        <a:t>was associated with improved survival at 1 year, when compared with clopidogrel</a:t>
                      </a:r>
                      <a:endParaRPr lang="en-GB" sz="1800" kern="1200" dirty="0">
                        <a:solidFill>
                          <a:srgbClr val="FF0000"/>
                        </a:solidFill>
                        <a:latin typeface="+mn-lt"/>
                        <a:ea typeface="+mn-ea"/>
                        <a:cs typeface="+mn-cs"/>
                      </a:endParaRPr>
                    </a:p>
                  </a:txBody>
                  <a:tcPr marL="68731" marR="68731" marT="34290" marB="34290" anchor="ctr"/>
                </a:tc>
                <a:extLst>
                  <a:ext uri="{0D108BD9-81ED-4DB2-BD59-A6C34878D82A}">
                    <a16:rowId xmlns:a16="http://schemas.microsoft.com/office/drawing/2014/main" val="10003"/>
                  </a:ext>
                </a:extLst>
              </a:tr>
              <a:tr h="1900332">
                <a:tc>
                  <a:txBody>
                    <a:bodyPr/>
                    <a:lstStyle/>
                    <a:p>
                      <a:r>
                        <a:rPr lang="en-SG" sz="1400" baseline="0" dirty="0">
                          <a:solidFill>
                            <a:schemeClr val="tx1"/>
                          </a:solidFill>
                          <a:latin typeface="+mn-lt"/>
                          <a:cs typeface="Arial" panose="020B0604020202020204" pitchFamily="34" charset="0"/>
                        </a:rPr>
                        <a:t>Sahlen </a:t>
                      </a:r>
                      <a:r>
                        <a:rPr lang="en-SG" sz="1400" i="1" baseline="0" dirty="0">
                          <a:solidFill>
                            <a:schemeClr val="tx1"/>
                          </a:solidFill>
                          <a:latin typeface="+mn-lt"/>
                          <a:cs typeface="Arial" panose="020B0604020202020204" pitchFamily="34" charset="0"/>
                        </a:rPr>
                        <a:t>et al.</a:t>
                      </a:r>
                      <a:r>
                        <a:rPr lang="en-SG" sz="1400" baseline="0" dirty="0">
                          <a:solidFill>
                            <a:schemeClr val="tx1"/>
                          </a:solidFill>
                          <a:latin typeface="+mn-lt"/>
                          <a:cs typeface="Arial" panose="020B0604020202020204" pitchFamily="34" charset="0"/>
                        </a:rPr>
                        <a:t> </a:t>
                      </a:r>
                    </a:p>
                  </a:txBody>
                  <a:tcPr marL="68731" marR="68731"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dirty="0">
                          <a:latin typeface="+mn-lt"/>
                        </a:rPr>
                        <a:t>Prospective cohort study of patients enrolled in the SWEDEHEART Registry</a:t>
                      </a:r>
                      <a:endParaRPr lang="en-GB" sz="1400" dirty="0">
                        <a:latin typeface="+mn-lt"/>
                      </a:endParaRPr>
                    </a:p>
                    <a:p>
                      <a:endParaRPr lang="en-GB" sz="1400" dirty="0">
                        <a:latin typeface="+mn-lt"/>
                      </a:endParaRPr>
                    </a:p>
                  </a:txBody>
                  <a:tcPr marL="68731" marR="68731" marT="34290" marB="34290" anchor="ctr"/>
                </a:tc>
                <a:tc>
                  <a:txBody>
                    <a:bodyPr/>
                    <a:lstStyle/>
                    <a:p>
                      <a:r>
                        <a:rPr lang="en-GB" sz="1400" dirty="0">
                          <a:solidFill>
                            <a:schemeClr val="tx1"/>
                          </a:solidFill>
                          <a:latin typeface="+mn-lt"/>
                          <a:cs typeface="Arial" panose="020B0604020202020204" pitchFamily="34" charset="0"/>
                        </a:rPr>
                        <a:t>45,073</a:t>
                      </a:r>
                    </a:p>
                  </a:txBody>
                  <a:tcPr marL="68731" marR="68731"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rgbClr val="FF0000"/>
                          </a:solidFill>
                          <a:latin typeface="+mn-lt"/>
                          <a:ea typeface="+mn-ea"/>
                          <a:cs typeface="Arial" panose="020B0604020202020204" pitchFamily="34" charset="0"/>
                        </a:rPr>
                        <a:t>AstraZeneca</a:t>
                      </a:r>
                      <a:r>
                        <a:rPr lang="en-US" sz="1400" b="0" i="0" kern="1200" dirty="0">
                          <a:solidFill>
                            <a:schemeClr val="tx1"/>
                          </a:solidFill>
                          <a:latin typeface="+mn-lt"/>
                          <a:ea typeface="+mn-ea"/>
                          <a:cs typeface="Arial" panose="020B0604020202020204" pitchFamily="34" charset="0"/>
                        </a:rPr>
                        <a:t>, The Medicines Company, Boehringer Ingelheim, Bristol Myers Squibb, Pfizer, CSL Behring, Philips</a:t>
                      </a:r>
                      <a:endParaRPr lang="en-GB" sz="1400" dirty="0">
                        <a:latin typeface="+mn-lt"/>
                        <a:cs typeface="Arial" panose="020B0604020202020204" pitchFamily="34" charset="0"/>
                      </a:endParaRPr>
                    </a:p>
                  </a:txBody>
                  <a:tcPr marL="68731" marR="68731" marT="34290" marB="34290" anchor="ctr"/>
                </a:tc>
                <a:tc>
                  <a:txBody>
                    <a:bodyPr/>
                    <a:lstStyle/>
                    <a:p>
                      <a:r>
                        <a:rPr lang="en-IN" sz="1800" kern="1200" dirty="0">
                          <a:solidFill>
                            <a:schemeClr val="tx1"/>
                          </a:solidFill>
                          <a:latin typeface="+mn-lt"/>
                          <a:ea typeface="+mn-ea"/>
                          <a:cs typeface="+mn-cs"/>
                        </a:rPr>
                        <a:t>When compared with clopidogrel, </a:t>
                      </a:r>
                      <a:r>
                        <a:rPr lang="en-IN" sz="1800" kern="1200" dirty="0">
                          <a:solidFill>
                            <a:srgbClr val="FF0000"/>
                          </a:solidFill>
                          <a:latin typeface="+mn-lt"/>
                          <a:ea typeface="+mn-ea"/>
                          <a:cs typeface="+mn-cs"/>
                        </a:rPr>
                        <a:t>ticagrelor</a:t>
                      </a:r>
                      <a:r>
                        <a:rPr lang="en-IN" sz="1800" kern="1200" dirty="0">
                          <a:solidFill>
                            <a:schemeClr val="tx1"/>
                          </a:solidFill>
                          <a:latin typeface="+mn-lt"/>
                          <a:ea typeface="+mn-ea"/>
                          <a:cs typeface="+mn-cs"/>
                        </a:rPr>
                        <a:t> was associated with </a:t>
                      </a:r>
                    </a:p>
                    <a:p>
                      <a:r>
                        <a:rPr lang="en-IN" sz="1800" kern="1200" dirty="0">
                          <a:solidFill>
                            <a:schemeClr val="tx1"/>
                          </a:solidFill>
                          <a:latin typeface="+mn-lt"/>
                          <a:ea typeface="+mn-ea"/>
                          <a:cs typeface="+mn-cs"/>
                        </a:rPr>
                        <a:t>a </a:t>
                      </a:r>
                      <a:r>
                        <a:rPr lang="en-IN" sz="1800" kern="1200" dirty="0">
                          <a:solidFill>
                            <a:srgbClr val="FF0000"/>
                          </a:solidFill>
                          <a:latin typeface="+mn-lt"/>
                          <a:ea typeface="+mn-ea"/>
                          <a:cs typeface="+mn-cs"/>
                        </a:rPr>
                        <a:t>lower adjusted risk of </a:t>
                      </a:r>
                      <a:r>
                        <a:rPr lang="en-IN" sz="1800" kern="1200" dirty="0">
                          <a:solidFill>
                            <a:schemeClr val="tx1"/>
                          </a:solidFill>
                          <a:latin typeface="+mn-lt"/>
                          <a:ea typeface="+mn-ea"/>
                          <a:cs typeface="+mn-cs"/>
                        </a:rPr>
                        <a:t>a composite of </a:t>
                      </a:r>
                      <a:r>
                        <a:rPr lang="en-IN" sz="1800" kern="1200" dirty="0">
                          <a:solidFill>
                            <a:srgbClr val="FF0000"/>
                          </a:solidFill>
                          <a:latin typeface="+mn-lt"/>
                          <a:ea typeface="+mn-ea"/>
                          <a:cs typeface="+mn-cs"/>
                        </a:rPr>
                        <a:t>death, MI, or stroke</a:t>
                      </a:r>
                      <a:r>
                        <a:rPr lang="en-IN" sz="1800" kern="1200" dirty="0">
                          <a:solidFill>
                            <a:schemeClr val="tx1"/>
                          </a:solidFill>
                          <a:latin typeface="+mn-lt"/>
                          <a:ea typeface="+mn-ea"/>
                          <a:cs typeface="+mn-cs"/>
                        </a:rPr>
                        <a:t>, as well as death alone, </a:t>
                      </a:r>
                      <a:r>
                        <a:rPr lang="en-IN" sz="1800" kern="1200" dirty="0">
                          <a:solidFill>
                            <a:srgbClr val="FFC000"/>
                          </a:solidFill>
                          <a:latin typeface="+mn-lt"/>
                          <a:ea typeface="+mn-ea"/>
                          <a:cs typeface="+mn-cs"/>
                        </a:rPr>
                        <a:t>but a higher risk of PCI-related in-hospital bleeds and bleeding necessitating re-admission</a:t>
                      </a:r>
                      <a:endParaRPr lang="en-GB" sz="1800" kern="1200" dirty="0">
                        <a:solidFill>
                          <a:srgbClr val="FFC000"/>
                        </a:solidFill>
                        <a:latin typeface="+mn-lt"/>
                        <a:ea typeface="+mn-ea"/>
                        <a:cs typeface="+mn-cs"/>
                      </a:endParaRPr>
                    </a:p>
                  </a:txBody>
                  <a:tcPr marL="68731" marR="68731" marT="34290" marB="34290" anchor="ctr"/>
                </a:tc>
                <a:extLst>
                  <a:ext uri="{0D108BD9-81ED-4DB2-BD59-A6C34878D82A}">
                    <a16:rowId xmlns:a16="http://schemas.microsoft.com/office/drawing/2014/main" val="2318730685"/>
                  </a:ext>
                </a:extLst>
              </a:tr>
            </a:tbl>
          </a:graphicData>
        </a:graphic>
      </p:graphicFrame>
      <p:sp>
        <p:nvSpPr>
          <p:cNvPr id="6" name="TextBox 5">
            <a:extLst>
              <a:ext uri="{FF2B5EF4-FFF2-40B4-BE49-F238E27FC236}">
                <a16:creationId xmlns:a16="http://schemas.microsoft.com/office/drawing/2014/main" id="{37481BBD-62D6-48F6-85CC-756A3A04161F}"/>
              </a:ext>
            </a:extLst>
          </p:cNvPr>
          <p:cNvSpPr txBox="1"/>
          <p:nvPr/>
        </p:nvSpPr>
        <p:spPr>
          <a:xfrm>
            <a:off x="3791744" y="6057292"/>
            <a:ext cx="6418858" cy="55399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444492"/>
                </a:solidFill>
                <a:effectLst/>
                <a:uLnTx/>
                <a:uFillTx/>
                <a:latin typeface="Arial" panose="020B0604020202020204" pitchFamily="34" charset="0"/>
                <a:ea typeface="+mn-ea"/>
                <a:cs typeface="Arial" panose="020B0604020202020204" pitchFamily="34" charset="0"/>
              </a:rPr>
              <a:t>DAPT: Dual antiplatelet therapy; MACE: Major adverse cardiac events; PCI: Percutaneous coronary intervention; MI: Myocardial infarction; SWEDEHEART: </a:t>
            </a:r>
            <a:r>
              <a:rPr kumimoji="0" lang="en-IN" sz="1000" b="0" i="0" u="none" strike="noStrike" kern="1200" cap="none" spc="0" normalizeH="0" baseline="0" noProof="0" dirty="0">
                <a:ln>
                  <a:noFill/>
                </a:ln>
                <a:solidFill>
                  <a:srgbClr val="444492"/>
                </a:solidFill>
                <a:effectLst/>
                <a:uLnTx/>
                <a:uFillTx/>
                <a:latin typeface="Arial" panose="020B0604020202020204" pitchFamily="34" charset="0"/>
                <a:ea typeface="+mn-ea"/>
                <a:cs typeface="Arial" panose="020B0604020202020204" pitchFamily="34" charset="0"/>
              </a:rPr>
              <a:t>Swedish Web system for Enhancement and Development of Evidence-based care in Heart disease Evaluated According to Recommended Therapies; </a:t>
            </a:r>
            <a:endParaRPr kumimoji="0" lang="en-US" sz="1000" b="0" i="0" u="none" strike="noStrike" kern="1200" cap="none" spc="0" normalizeH="0" baseline="0" noProof="0" dirty="0">
              <a:ln>
                <a:noFill/>
              </a:ln>
              <a:solidFill>
                <a:srgbClr val="444492"/>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B8F4CD02-EC3E-4AAE-8727-AE81DEAF674F}"/>
              </a:ext>
            </a:extLst>
          </p:cNvPr>
          <p:cNvSpPr txBox="1"/>
          <p:nvPr/>
        </p:nvSpPr>
        <p:spPr>
          <a:xfrm>
            <a:off x="2076274" y="6601672"/>
            <a:ext cx="7748411"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444492"/>
                </a:solidFill>
                <a:effectLst/>
                <a:uLnTx/>
                <a:uFillTx/>
                <a:latin typeface="Arial" panose="020B0604020202020204" pitchFamily="34" charset="0"/>
                <a:ea typeface="+mn-ea"/>
                <a:cs typeface="Arial" panose="020B0604020202020204" pitchFamily="34" charset="0"/>
              </a:rPr>
              <a:t>. </a:t>
            </a:r>
            <a:endParaRPr kumimoji="0" lang="en-US" sz="1000" b="0" i="0" u="none" strike="noStrike" kern="1200" cap="none" spc="0" normalizeH="0" baseline="0" noProof="0" dirty="0">
              <a:ln>
                <a:noFill/>
              </a:ln>
              <a:solidFill>
                <a:srgbClr val="44449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456870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853418" y="606851"/>
            <a:ext cx="6172200" cy="642938"/>
          </a:xfrm>
          <a:prstGeom prst="rect">
            <a:avLst/>
          </a:prstGeom>
        </p:spPr>
        <p:txBody>
          <a:bodyPr lIns="68574" tIns="34289" rIns="68574" bIns="34289">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dirty="0">
                <a:ln>
                  <a:noFill/>
                </a:ln>
                <a:solidFill>
                  <a:srgbClr val="444492">
                    <a:lumMod val="75000"/>
                  </a:srgbClr>
                </a:solidFill>
                <a:effectLst/>
                <a:uLnTx/>
                <a:uFillTx/>
                <a:latin typeface="Calibri" panose="020F0502020204030204" pitchFamily="34" charset="0"/>
                <a:ea typeface="+mj-ea"/>
                <a:cs typeface="Calibri" panose="020F0502020204030204" pitchFamily="34" charset="0"/>
              </a:rPr>
              <a:t>All BARC Bleedings</a:t>
            </a:r>
          </a:p>
        </p:txBody>
      </p:sp>
      <p:sp>
        <p:nvSpPr>
          <p:cNvPr id="9" name="Titre 1"/>
          <p:cNvSpPr txBox="1">
            <a:spLocks/>
          </p:cNvSpPr>
          <p:nvPr/>
        </p:nvSpPr>
        <p:spPr>
          <a:xfrm>
            <a:off x="2604726" y="4981906"/>
            <a:ext cx="8313799" cy="642938"/>
          </a:xfrm>
          <a:prstGeom prst="rect">
            <a:avLst/>
          </a:prstGeom>
        </p:spPr>
        <p:txBody>
          <a:bodyPr lIns="68574" tIns="34289" rIns="68574" bIns="34289">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fr-FR" sz="2000" b="0" i="0" u="none" strike="noStrike" kern="1200" cap="none" spc="0" normalizeH="0" baseline="0" noProof="0" dirty="0">
                <a:ln>
                  <a:noFill/>
                </a:ln>
                <a:solidFill>
                  <a:srgbClr val="444492"/>
                </a:solidFill>
                <a:effectLst/>
                <a:uLnTx/>
                <a:uFillTx/>
                <a:latin typeface="Calibri" panose="020F0502020204030204" pitchFamily="34" charset="0"/>
                <a:ea typeface="+mj-ea"/>
                <a:cs typeface="Calibri" panose="020F0502020204030204" pitchFamily="34" charset="0"/>
              </a:rPr>
              <a:t>Higher rate of all BARC bleeding with unchanged DAPT</a:t>
            </a:r>
          </a:p>
        </p:txBody>
      </p:sp>
      <p:pic>
        <p:nvPicPr>
          <p:cNvPr id="3" name="Picture 2">
            <a:extLst>
              <a:ext uri="{FF2B5EF4-FFF2-40B4-BE49-F238E27FC236}">
                <a16:creationId xmlns:a16="http://schemas.microsoft.com/office/drawing/2014/main" id="{6054AA6D-9867-43D2-8836-29418E26EF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08775" y="1316299"/>
            <a:ext cx="7738610" cy="3608435"/>
          </a:xfrm>
          <a:prstGeom prst="rect">
            <a:avLst/>
          </a:prstGeom>
        </p:spPr>
      </p:pic>
      <p:sp>
        <p:nvSpPr>
          <p:cNvPr id="7" name="Rectangle 6"/>
          <p:cNvSpPr/>
          <p:nvPr/>
        </p:nvSpPr>
        <p:spPr>
          <a:xfrm>
            <a:off x="6205182" y="5815294"/>
            <a:ext cx="6096000" cy="24622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44492"/>
                </a:solidFill>
                <a:effectLst/>
                <a:uLnTx/>
                <a:uFillTx/>
                <a:latin typeface="Calibri" pitchFamily="34" charset="0"/>
                <a:ea typeface="+mn-ea"/>
                <a:cs typeface="Calibri" pitchFamily="34" charset="0"/>
              </a:rPr>
              <a:t>BARC: Bleeding Academic Research Consortium , HR: hazard ratio, DAPT: dual anti-platelet therapy</a:t>
            </a:r>
          </a:p>
        </p:txBody>
      </p:sp>
      <p:sp>
        <p:nvSpPr>
          <p:cNvPr id="8" name="TextBox 7">
            <a:extLst>
              <a:ext uri="{FF2B5EF4-FFF2-40B4-BE49-F238E27FC236}">
                <a16:creationId xmlns:a16="http://schemas.microsoft.com/office/drawing/2014/main" id="{05161D38-6F5C-4770-883B-BD619CC24ECA}"/>
              </a:ext>
            </a:extLst>
          </p:cNvPr>
          <p:cNvSpPr txBox="1"/>
          <p:nvPr/>
        </p:nvSpPr>
        <p:spPr>
          <a:xfrm>
            <a:off x="853418" y="5816558"/>
            <a:ext cx="331052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Arial"/>
              </a:rPr>
              <a:t>Cuisset T, </a:t>
            </a:r>
            <a:r>
              <a:rPr kumimoji="0" lang="en-US" sz="1000" b="0" i="1" u="none" strike="noStrike" kern="1200" cap="none" spc="0" normalizeH="0" baseline="0" noProof="0" dirty="0">
                <a:ln>
                  <a:noFill/>
                </a:ln>
                <a:solidFill>
                  <a:srgbClr val="444492"/>
                </a:solidFill>
                <a:effectLst/>
                <a:uLnTx/>
                <a:uFillTx/>
                <a:latin typeface="Calibri" panose="020F0502020204030204" pitchFamily="34" charset="0"/>
                <a:ea typeface="+mn-ea"/>
                <a:cs typeface="Arial"/>
              </a:rPr>
              <a:t>et al</a:t>
            </a:r>
            <a:r>
              <a:rPr kumimoji="0" lang="en-US"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Arial"/>
              </a:rPr>
              <a:t>. </a:t>
            </a:r>
            <a:r>
              <a:rPr kumimoji="0" lang="en-US" sz="1000" b="0" i="1" u="none" strike="noStrike" kern="1200" cap="none" spc="0" normalizeH="0" baseline="0" noProof="0" dirty="0">
                <a:ln>
                  <a:noFill/>
                </a:ln>
                <a:solidFill>
                  <a:srgbClr val="444492"/>
                </a:solidFill>
                <a:effectLst/>
                <a:uLnTx/>
                <a:uFillTx/>
                <a:latin typeface="Calibri" panose="020F0502020204030204" pitchFamily="34" charset="0"/>
                <a:ea typeface="+mn-ea"/>
                <a:cs typeface="Arial"/>
              </a:rPr>
              <a:t>Eur Heart Journal</a:t>
            </a:r>
            <a:r>
              <a:rPr kumimoji="0" lang="en-US"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Arial"/>
              </a:rPr>
              <a:t>. 2017;38(41):3070-3078.  </a:t>
            </a:r>
            <a:endParaRPr kumimoji="0" lang="en-IN" sz="1000" b="0" i="0" u="none" strike="noStrike" kern="1200" cap="none" spc="0" normalizeH="0" baseline="0" noProof="0" dirty="0">
              <a:ln>
                <a:noFill/>
              </a:ln>
              <a:solidFill>
                <a:srgbClr val="444492"/>
              </a:solidFill>
              <a:effectLst/>
              <a:uLnTx/>
              <a:uFillTx/>
              <a:latin typeface="Arial"/>
              <a:ea typeface="+mn-ea"/>
              <a:cs typeface="Arial"/>
            </a:endParaRPr>
          </a:p>
        </p:txBody>
      </p:sp>
      <p:sp>
        <p:nvSpPr>
          <p:cNvPr id="19" name="Espace réservé du numéro de diapositive 18"/>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US" altLang="en-US" sz="900" b="0" i="0" u="none" strike="noStrike" kern="1200" cap="none" spc="0" normalizeH="0" baseline="16000" noProof="0" smtClean="0">
                <a:ln>
                  <a:noFill/>
                </a:ln>
                <a:solidFill>
                  <a:srgbClr val="000000"/>
                </a:solidFill>
                <a:effectLst/>
                <a:uLnTx/>
                <a:uFillTx/>
                <a:latin typeface="Calibri" panose="020F0502020204030204" pitchFamily="34" charset="0"/>
                <a:ea typeface="+mn-ea"/>
                <a:cs typeface="Calibri" panose="020F0502020204030204" pitchFamily="34" charset="0"/>
              </a:rPr>
              <a:t>         </a:t>
            </a:r>
            <a:fld id="{A2AB0FFF-949E-4AFB-BF98-7C23E89F2E92}" type="slidenum">
              <a:rPr kumimoji="0" lang="en-US" alt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0" name="ZoneTexte 19"/>
          <p:cNvSpPr txBox="1"/>
          <p:nvPr/>
        </p:nvSpPr>
        <p:spPr>
          <a:xfrm>
            <a:off x="2436712" y="6306472"/>
            <a:ext cx="7982857" cy="400110"/>
          </a:xfrm>
          <a:prstGeom prst="rect">
            <a:avLst/>
          </a:prstGeom>
          <a:noFill/>
        </p:spPr>
        <p:txBody>
          <a:bodyPr wrap="square" rtlCol="0">
            <a:spAutoFit/>
          </a:bodyPr>
          <a:lstStyle>
            <a:defPPr>
              <a:defRPr lang="en-US"/>
            </a:defPPr>
            <a:lvl1pPr algn="ctr">
              <a:defRPr sz="10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44492"/>
                </a:solidFill>
                <a:effectLst/>
                <a:uLnTx/>
                <a:uFillTx/>
                <a:latin typeface="Arial"/>
                <a:ea typeface="+mn-ea"/>
                <a:cs typeface="Arial"/>
              </a:rPr>
              <a:t>Zinc code : </a:t>
            </a:r>
            <a:r>
              <a:rPr kumimoji="0" lang="en-US" sz="1000" b="0" i="0" u="none" strike="noStrike" kern="1200" cap="none" spc="0" normalizeH="0" baseline="0" noProof="0" dirty="0" smtClean="0">
                <a:ln>
                  <a:noFill/>
                </a:ln>
                <a:solidFill>
                  <a:srgbClr val="444492"/>
                </a:solidFill>
                <a:effectLst/>
                <a:uLnTx/>
                <a:uFillTx/>
                <a:latin typeface="Arial"/>
                <a:ea typeface="+mn-ea"/>
                <a:cs typeface="Arial"/>
              </a:rPr>
              <a:t>SAGLB.CLO.18.01.0071b Date </a:t>
            </a:r>
            <a:r>
              <a:rPr kumimoji="0" lang="en-US" sz="1000" b="0" i="0" u="none" strike="noStrike" kern="1200" cap="none" spc="0" normalizeH="0" baseline="0" noProof="0" dirty="0">
                <a:ln>
                  <a:noFill/>
                </a:ln>
                <a:solidFill>
                  <a:srgbClr val="444492"/>
                </a:solidFill>
                <a:effectLst/>
                <a:uLnTx/>
                <a:uFillTx/>
                <a:latin typeface="Arial"/>
                <a:ea typeface="+mn-ea"/>
                <a:cs typeface="Arial"/>
              </a:rPr>
              <a:t>of approval : 20 May 2019    </a:t>
            </a:r>
            <a:endParaRPr kumimoji="0" lang="en-US" sz="1000" b="0" i="0" u="none" strike="noStrike" kern="1200" cap="none" spc="0" normalizeH="0" baseline="0" noProof="0" dirty="0" smtClean="0">
              <a:ln>
                <a:noFill/>
              </a:ln>
              <a:solidFill>
                <a:srgbClr val="444492"/>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444492"/>
                </a:solidFill>
                <a:effectLst/>
                <a:uLnTx/>
                <a:uFillTx/>
                <a:latin typeface="Arial"/>
                <a:ea typeface="+mn-ea"/>
                <a:cs typeface="Arial"/>
              </a:rPr>
              <a:t>This </a:t>
            </a:r>
            <a:r>
              <a:rPr kumimoji="0" lang="en-US" sz="1000" b="0" i="0" u="none" strike="noStrike" kern="1200" cap="none" spc="0" normalizeH="0" baseline="0" noProof="0" dirty="0">
                <a:ln>
                  <a:noFill/>
                </a:ln>
                <a:solidFill>
                  <a:srgbClr val="444492"/>
                </a:solidFill>
                <a:effectLst/>
                <a:uLnTx/>
                <a:uFillTx/>
                <a:latin typeface="Arial"/>
                <a:ea typeface="+mn-ea"/>
                <a:cs typeface="Arial"/>
              </a:rPr>
              <a:t>is for internal use only and </a:t>
            </a:r>
            <a:r>
              <a:rPr kumimoji="0" lang="en-US" sz="1000" b="0" i="0" u="none" strike="noStrike" kern="1200" cap="none" spc="0" normalizeH="0" baseline="0" noProof="0" dirty="0" smtClean="0">
                <a:ln>
                  <a:noFill/>
                </a:ln>
                <a:solidFill>
                  <a:srgbClr val="444492"/>
                </a:solidFill>
                <a:effectLst/>
                <a:uLnTx/>
                <a:uFillTx/>
                <a:latin typeface="Arial"/>
                <a:ea typeface="+mn-ea"/>
                <a:cs typeface="Arial"/>
              </a:rPr>
              <a:t>subsequent </a:t>
            </a:r>
            <a:r>
              <a:rPr kumimoji="0" lang="en-US" sz="1000" b="0" i="0" u="none" strike="noStrike" kern="1200" cap="none" spc="0" normalizeH="0" baseline="0" noProof="0" dirty="0">
                <a:ln>
                  <a:noFill/>
                </a:ln>
                <a:solidFill>
                  <a:srgbClr val="444492"/>
                </a:solidFill>
                <a:effectLst/>
                <a:uLnTx/>
                <a:uFillTx/>
                <a:latin typeface="Arial"/>
                <a:ea typeface="+mn-ea"/>
                <a:cs typeface="Arial"/>
              </a:rPr>
              <a:t>use in the affiliates is subject to local review and approval.</a:t>
            </a:r>
            <a:endParaRPr kumimoji="0" lang="fr-FR" sz="1000" b="0" i="0" u="none" strike="noStrike" kern="1200" cap="none" spc="0" normalizeH="0" baseline="0" noProof="0" dirty="0">
              <a:ln>
                <a:noFill/>
              </a:ln>
              <a:solidFill>
                <a:srgbClr val="444492"/>
              </a:solidFill>
              <a:effectLst/>
              <a:uLnTx/>
              <a:uFillTx/>
              <a:latin typeface="Arial"/>
              <a:ea typeface="+mn-ea"/>
              <a:cs typeface="Arial"/>
            </a:endParaRPr>
          </a:p>
        </p:txBody>
      </p:sp>
    </p:spTree>
    <p:extLst>
      <p:ext uri="{BB962C8B-B14F-4D97-AF65-F5344CB8AC3E}">
        <p14:creationId xmlns:p14="http://schemas.microsoft.com/office/powerpoint/2010/main" val="5334611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au 8"/>
          <p:cNvGraphicFramePr>
            <a:graphicFrameLocks noGrp="1"/>
          </p:cNvGraphicFramePr>
          <p:nvPr>
            <p:extLst/>
          </p:nvPr>
        </p:nvGraphicFramePr>
        <p:xfrm>
          <a:off x="1597785" y="1336430"/>
          <a:ext cx="8573156" cy="4563543"/>
        </p:xfrm>
        <a:graphic>
          <a:graphicData uri="http://schemas.openxmlformats.org/drawingml/2006/table">
            <a:tbl>
              <a:tblPr firstRow="1" bandRow="1">
                <a:tableStyleId>{5C22544A-7EE6-4342-B048-85BDC9FD1C3A}</a:tableStyleId>
              </a:tblPr>
              <a:tblGrid>
                <a:gridCol w="2413154">
                  <a:extLst>
                    <a:ext uri="{9D8B030D-6E8A-4147-A177-3AD203B41FA5}">
                      <a16:colId xmlns:a16="http://schemas.microsoft.com/office/drawing/2014/main" val="20000"/>
                    </a:ext>
                  </a:extLst>
                </a:gridCol>
                <a:gridCol w="2071761">
                  <a:extLst>
                    <a:ext uri="{9D8B030D-6E8A-4147-A177-3AD203B41FA5}">
                      <a16:colId xmlns:a16="http://schemas.microsoft.com/office/drawing/2014/main" val="20001"/>
                    </a:ext>
                  </a:extLst>
                </a:gridCol>
                <a:gridCol w="1510983">
                  <a:extLst>
                    <a:ext uri="{9D8B030D-6E8A-4147-A177-3AD203B41FA5}">
                      <a16:colId xmlns:a16="http://schemas.microsoft.com/office/drawing/2014/main" val="20002"/>
                    </a:ext>
                  </a:extLst>
                </a:gridCol>
                <a:gridCol w="1682332">
                  <a:extLst>
                    <a:ext uri="{9D8B030D-6E8A-4147-A177-3AD203B41FA5}">
                      <a16:colId xmlns:a16="http://schemas.microsoft.com/office/drawing/2014/main" val="20003"/>
                    </a:ext>
                  </a:extLst>
                </a:gridCol>
                <a:gridCol w="894926">
                  <a:extLst>
                    <a:ext uri="{9D8B030D-6E8A-4147-A177-3AD203B41FA5}">
                      <a16:colId xmlns:a16="http://schemas.microsoft.com/office/drawing/2014/main" val="20004"/>
                    </a:ext>
                  </a:extLst>
                </a:gridCol>
              </a:tblGrid>
              <a:tr h="540183">
                <a:tc>
                  <a:txBody>
                    <a:bodyPr/>
                    <a:lstStyle/>
                    <a:p>
                      <a:pPr algn="ctr">
                        <a:lnSpc>
                          <a:spcPct val="150000"/>
                        </a:lnSpc>
                        <a:spcAft>
                          <a:spcPts val="0"/>
                        </a:spcAft>
                      </a:pPr>
                      <a:r>
                        <a:rPr lang="fr-FR"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ENDPOINTS</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lang="fr-FR" sz="1400" b="1" dirty="0">
                          <a:solidFill>
                            <a:schemeClr val="bg1"/>
                          </a:solidFill>
                          <a:latin typeface="Calibri" panose="020F0502020204030204" pitchFamily="34" charset="0"/>
                          <a:cs typeface="Calibri" panose="020F0502020204030204" pitchFamily="34" charset="0"/>
                        </a:rPr>
                        <a:t>Switched DAPT, n (%)</a:t>
                      </a:r>
                    </a:p>
                    <a:p>
                      <a:pPr algn="ctr"/>
                      <a:r>
                        <a:rPr lang="fr-FR" sz="1400" b="1" dirty="0">
                          <a:solidFill>
                            <a:schemeClr val="bg1"/>
                          </a:solidFill>
                          <a:latin typeface="Calibri" panose="020F0502020204030204" pitchFamily="34" charset="0"/>
                          <a:cs typeface="Calibri" panose="020F0502020204030204" pitchFamily="34" charset="0"/>
                        </a:rPr>
                        <a:t>(n=322)</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fr-FR" sz="1400" b="1" dirty="0">
                          <a:solidFill>
                            <a:schemeClr val="bg1"/>
                          </a:solidFill>
                          <a:latin typeface="Calibri" panose="020F0502020204030204" pitchFamily="34" charset="0"/>
                          <a:cs typeface="Calibri" panose="020F0502020204030204" pitchFamily="34" charset="0"/>
                        </a:rPr>
                        <a:t>Unchanged</a:t>
                      </a:r>
                      <a:r>
                        <a:rPr lang="fr-FR" sz="1400" b="1" baseline="0" dirty="0">
                          <a:solidFill>
                            <a:schemeClr val="bg1"/>
                          </a:solidFill>
                          <a:latin typeface="Calibri" panose="020F0502020204030204" pitchFamily="34" charset="0"/>
                          <a:cs typeface="Calibri" panose="020F0502020204030204" pitchFamily="34" charset="0"/>
                        </a:rPr>
                        <a:t> DAPT</a:t>
                      </a:r>
                    </a:p>
                    <a:p>
                      <a:pPr algn="ctr"/>
                      <a:r>
                        <a:rPr lang="fr-FR" sz="1400" b="1" baseline="0" dirty="0">
                          <a:solidFill>
                            <a:schemeClr val="bg1"/>
                          </a:solidFill>
                          <a:latin typeface="Calibri" panose="020F0502020204030204" pitchFamily="34" charset="0"/>
                          <a:cs typeface="Calibri" panose="020F0502020204030204" pitchFamily="34" charset="0"/>
                        </a:rPr>
                        <a:t>(n=323)</a:t>
                      </a:r>
                      <a:endParaRPr lang="fr-FR" sz="1400" b="1" dirty="0">
                        <a:solidFill>
                          <a:schemeClr val="bg1"/>
                        </a:solidFill>
                        <a:latin typeface="Calibri" panose="020F0502020204030204" pitchFamily="34" charset="0"/>
                        <a:cs typeface="Calibri" panose="020F0502020204030204"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sz="1400" b="0" dirty="0">
                          <a:latin typeface="Calibri" panose="020F0502020204030204" pitchFamily="34" charset="0"/>
                          <a:cs typeface="Calibri" panose="020F0502020204030204" pitchFamily="34" charset="0"/>
                        </a:rPr>
                        <a:t>HR (95%IC)</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endParaRPr lang="fr-FR" sz="1400" b="0" dirty="0">
                        <a:solidFill>
                          <a:schemeClr val="tx1"/>
                        </a:solidFill>
                        <a:latin typeface="Calibri" panose="020F0502020204030204" pitchFamily="34" charset="0"/>
                        <a:cs typeface="Calibri" panose="020F0502020204030204" pitchFamily="34" charset="0"/>
                      </a:endParaRPr>
                    </a:p>
                    <a:p>
                      <a:pPr algn="ctr"/>
                      <a:r>
                        <a:rPr lang="fr-FR" sz="1400" b="0" dirty="0">
                          <a:solidFill>
                            <a:schemeClr val="bg1"/>
                          </a:solidFill>
                          <a:latin typeface="Calibri" panose="020F0502020204030204" pitchFamily="34" charset="0"/>
                          <a:cs typeface="Calibri" panose="020F0502020204030204" pitchFamily="34" charset="0"/>
                        </a:rPr>
                        <a:t>p-value</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10000"/>
                  </a:ext>
                </a:extLst>
              </a:tr>
              <a:tr h="355604">
                <a:tc>
                  <a:txBody>
                    <a:bodyPr/>
                    <a:lstStyle/>
                    <a:p>
                      <a:pPr algn="ctr">
                        <a:lnSpc>
                          <a:spcPct val="150000"/>
                        </a:lnSpc>
                        <a:spcAft>
                          <a:spcPts val="0"/>
                        </a:spcAft>
                      </a:pPr>
                      <a:r>
                        <a:rPr lang="fr-BE" sz="1400" dirty="0">
                          <a:effectLst/>
                          <a:latin typeface="Calibri" panose="020F0502020204030204" pitchFamily="34" charset="0"/>
                          <a:ea typeface="Times New Roman" panose="02020603050405020304" pitchFamily="18" charset="0"/>
                          <a:cs typeface="Calibri" panose="020F0502020204030204" pitchFamily="34" charset="0"/>
                        </a:rPr>
                        <a:t>Net clinical benefit </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fr-BE" sz="1400" dirty="0">
                          <a:effectLst/>
                          <a:latin typeface="Calibri" panose="020F0502020204030204" pitchFamily="34" charset="0"/>
                          <a:ea typeface="Times New Roman" panose="02020603050405020304" pitchFamily="18" charset="0"/>
                          <a:cs typeface="Calibri" panose="020F0502020204030204" pitchFamily="34" charset="0"/>
                        </a:rPr>
                        <a:t>43 (13.4)</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fr-BE" sz="1400" dirty="0">
                          <a:effectLst/>
                          <a:latin typeface="Calibri" panose="020F0502020204030204" pitchFamily="34" charset="0"/>
                          <a:ea typeface="Times New Roman" panose="02020603050405020304" pitchFamily="18" charset="0"/>
                          <a:cs typeface="Calibri" panose="020F0502020204030204" pitchFamily="34" charset="0"/>
                        </a:rPr>
                        <a:t>85 (26.3)</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fr-BE" sz="1400" dirty="0">
                          <a:effectLst/>
                          <a:latin typeface="Calibri" panose="020F0502020204030204" pitchFamily="34" charset="0"/>
                          <a:ea typeface="Times New Roman" panose="02020603050405020304" pitchFamily="18" charset="0"/>
                          <a:cs typeface="Calibri" panose="020F0502020204030204" pitchFamily="34" charset="0"/>
                        </a:rPr>
                        <a:t>0.48 (0.34</a:t>
                      </a:r>
                      <a:r>
                        <a:rPr lang="en-US" sz="1600" kern="1200" dirty="0">
                          <a:solidFill>
                            <a:schemeClr val="dk1"/>
                          </a:solidFill>
                          <a:effectLst/>
                          <a:latin typeface="Calibri" panose="020F0502020204030204" pitchFamily="34" charset="0"/>
                          <a:ea typeface="+mn-ea"/>
                          <a:cs typeface="Calibri" panose="020F0502020204030204" pitchFamily="34" charset="0"/>
                        </a:rPr>
                        <a:t>–</a:t>
                      </a:r>
                      <a:r>
                        <a:rPr lang="fr-BE" sz="1400" dirty="0">
                          <a:effectLst/>
                          <a:latin typeface="Calibri" panose="020F0502020204030204" pitchFamily="34" charset="0"/>
                          <a:ea typeface="Times New Roman" panose="02020603050405020304" pitchFamily="18" charset="0"/>
                          <a:cs typeface="Calibri" panose="020F0502020204030204" pitchFamily="34" charset="0"/>
                        </a:rPr>
                        <a:t>0.68)</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fr-BE" sz="1400" dirty="0">
                          <a:effectLst/>
                          <a:latin typeface="Calibri" panose="020F0502020204030204" pitchFamily="34" charset="0"/>
                          <a:ea typeface="Times New Roman" panose="02020603050405020304" pitchFamily="18" charset="0"/>
                          <a:cs typeface="Calibri" panose="020F0502020204030204" pitchFamily="34" charset="0"/>
                        </a:rPr>
                        <a:t>&lt;0.01</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55604">
                <a:tc>
                  <a:txBody>
                    <a:bodyPr/>
                    <a:lstStyle/>
                    <a:p>
                      <a:pPr algn="ctr">
                        <a:lnSpc>
                          <a:spcPct val="150000"/>
                        </a:lnSpc>
                        <a:spcAft>
                          <a:spcPts val="0"/>
                        </a:spcAft>
                      </a:pPr>
                      <a:r>
                        <a:rPr lang="fr-BE" sz="1400" dirty="0">
                          <a:effectLst/>
                          <a:latin typeface="Calibri" panose="020F0502020204030204" pitchFamily="34" charset="0"/>
                          <a:ea typeface="Times New Roman" panose="02020603050405020304" pitchFamily="18" charset="0"/>
                          <a:cs typeface="Calibri" panose="020F0502020204030204" pitchFamily="34" charset="0"/>
                        </a:rPr>
                        <a:t>Any ischaemic event</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fr-BE" sz="1400" dirty="0">
                          <a:effectLst/>
                          <a:latin typeface="Calibri" panose="020F0502020204030204" pitchFamily="34" charset="0"/>
                          <a:ea typeface="Times New Roman" panose="02020603050405020304" pitchFamily="18" charset="0"/>
                          <a:cs typeface="Calibri" panose="020F0502020204030204" pitchFamily="34" charset="0"/>
                        </a:rPr>
                        <a:t>30 (9.3)</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fr-BE" sz="1400" dirty="0">
                          <a:effectLst/>
                          <a:latin typeface="Calibri" panose="020F0502020204030204" pitchFamily="34" charset="0"/>
                          <a:ea typeface="Times New Roman" panose="02020603050405020304" pitchFamily="18" charset="0"/>
                          <a:cs typeface="Calibri" panose="020F0502020204030204" pitchFamily="34" charset="0"/>
                        </a:rPr>
                        <a:t>37 (11.5)</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fr-BE" sz="1400" dirty="0">
                          <a:effectLst/>
                          <a:latin typeface="Calibri" panose="020F0502020204030204" pitchFamily="34" charset="0"/>
                          <a:ea typeface="Times New Roman" panose="02020603050405020304" pitchFamily="18" charset="0"/>
                          <a:cs typeface="Calibri" panose="020F0502020204030204" pitchFamily="34" charset="0"/>
                        </a:rPr>
                        <a:t>0.48 (0.34</a:t>
                      </a:r>
                      <a:r>
                        <a:rPr lang="en-US" sz="1600" kern="1200" dirty="0">
                          <a:solidFill>
                            <a:schemeClr val="dk1"/>
                          </a:solidFill>
                          <a:effectLst/>
                          <a:latin typeface="Calibri" panose="020F0502020204030204" pitchFamily="34" charset="0"/>
                          <a:ea typeface="+mn-ea"/>
                          <a:cs typeface="Calibri" panose="020F0502020204030204" pitchFamily="34" charset="0"/>
                        </a:rPr>
                        <a:t>–</a:t>
                      </a:r>
                      <a:r>
                        <a:rPr lang="fr-BE" sz="1400" dirty="0">
                          <a:effectLst/>
                          <a:latin typeface="Calibri" panose="020F0502020204030204" pitchFamily="34" charset="0"/>
                          <a:ea typeface="Times New Roman" panose="02020603050405020304" pitchFamily="18" charset="0"/>
                          <a:cs typeface="Calibri" panose="020F0502020204030204" pitchFamily="34" charset="0"/>
                        </a:rPr>
                        <a:t>0.68</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fr-BE" sz="1400" dirty="0">
                          <a:effectLst/>
                          <a:latin typeface="Calibri" panose="020F0502020204030204" pitchFamily="34" charset="0"/>
                          <a:ea typeface="Times New Roman" panose="02020603050405020304" pitchFamily="18" charset="0"/>
                          <a:cs typeface="Calibri" panose="020F0502020204030204" pitchFamily="34" charset="0"/>
                        </a:rPr>
                        <a:t>0.36</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55604">
                <a:tc>
                  <a:txBody>
                    <a:bodyPr/>
                    <a:lstStyle/>
                    <a:p>
                      <a:pPr algn="ctr">
                        <a:lnSpc>
                          <a:spcPct val="150000"/>
                        </a:lnSpc>
                        <a:spcAft>
                          <a:spcPts val="0"/>
                        </a:spcAft>
                      </a:pPr>
                      <a:r>
                        <a:rPr lang="fr-BE" sz="1400" dirty="0">
                          <a:effectLst/>
                          <a:latin typeface="Calibri" panose="020F0502020204030204" pitchFamily="34" charset="0"/>
                          <a:ea typeface="ScalaLancetPro"/>
                          <a:cs typeface="Calibri" panose="020F0502020204030204" pitchFamily="34" charset="0"/>
                        </a:rPr>
                        <a:t>Cardiovascular Death</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fr-BE" sz="1400" dirty="0">
                          <a:effectLst/>
                          <a:latin typeface="Calibri" panose="020F0502020204030204" pitchFamily="34" charset="0"/>
                          <a:ea typeface="Times New Roman" panose="02020603050405020304" pitchFamily="18" charset="0"/>
                          <a:cs typeface="Calibri" panose="020F0502020204030204" pitchFamily="34" charset="0"/>
                        </a:rPr>
                        <a:t>1 (0.3)</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fr-BE" sz="1400" dirty="0">
                          <a:effectLst/>
                          <a:latin typeface="Calibri" panose="020F0502020204030204" pitchFamily="34" charset="0"/>
                          <a:ea typeface="Times New Roman" panose="02020603050405020304" pitchFamily="18" charset="0"/>
                          <a:cs typeface="Calibri" panose="020F0502020204030204" pitchFamily="34" charset="0"/>
                        </a:rPr>
                        <a:t>4 (1.2)</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fr-BE" sz="1400" dirty="0">
                          <a:effectLst/>
                          <a:latin typeface="Calibri" panose="020F0502020204030204" pitchFamily="34" charset="0"/>
                          <a:ea typeface="Times New Roman" panose="02020603050405020304" pitchFamily="18" charset="0"/>
                          <a:cs typeface="Calibri" panose="020F0502020204030204" pitchFamily="34" charset="0"/>
                        </a:rPr>
                        <a:t>0.30 (0.05</a:t>
                      </a:r>
                      <a:r>
                        <a:rPr lang="en-US" sz="1600" kern="1200" dirty="0">
                          <a:solidFill>
                            <a:schemeClr val="dk1"/>
                          </a:solidFill>
                          <a:effectLst/>
                          <a:latin typeface="Calibri" panose="020F0502020204030204" pitchFamily="34" charset="0"/>
                          <a:ea typeface="+mn-ea"/>
                          <a:cs typeface="Calibri" panose="020F0502020204030204" pitchFamily="34" charset="0"/>
                        </a:rPr>
                        <a:t>–</a:t>
                      </a:r>
                      <a:r>
                        <a:rPr lang="fr-BE" sz="1400" dirty="0">
                          <a:effectLst/>
                          <a:latin typeface="Calibri" panose="020F0502020204030204" pitchFamily="34" charset="0"/>
                          <a:ea typeface="Times New Roman" panose="02020603050405020304" pitchFamily="18" charset="0"/>
                          <a:cs typeface="Calibri" panose="020F0502020204030204" pitchFamily="34" charset="0"/>
                        </a:rPr>
                        <a:t>1.73)</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fr-BE" sz="1400" dirty="0">
                          <a:effectLst/>
                          <a:latin typeface="Calibri" panose="020F0502020204030204" pitchFamily="34" charset="0"/>
                          <a:ea typeface="Times New Roman" panose="02020603050405020304" pitchFamily="18" charset="0"/>
                          <a:cs typeface="Calibri" panose="020F0502020204030204" pitchFamily="34" charset="0"/>
                        </a:rPr>
                        <a:t>0.18</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55604">
                <a:tc>
                  <a:txBody>
                    <a:bodyPr/>
                    <a:lstStyle/>
                    <a:p>
                      <a:pPr algn="ctr">
                        <a:lnSpc>
                          <a:spcPct val="150000"/>
                        </a:lnSpc>
                        <a:spcAft>
                          <a:spcPts val="0"/>
                        </a:spcAft>
                      </a:pPr>
                      <a:r>
                        <a:rPr lang="fr-BE" sz="1400" dirty="0">
                          <a:effectLst/>
                          <a:latin typeface="Calibri" panose="020F0502020204030204" pitchFamily="34" charset="0"/>
                          <a:ea typeface="ScalaLancetPro"/>
                          <a:cs typeface="Calibri" panose="020F0502020204030204" pitchFamily="34" charset="0"/>
                        </a:rPr>
                        <a:t>Unplanned revascularisation</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fr-BE" sz="1400" dirty="0">
                          <a:effectLst/>
                          <a:latin typeface="Calibri" panose="020F0502020204030204" pitchFamily="34" charset="0"/>
                          <a:ea typeface="Times New Roman" panose="02020603050405020304" pitchFamily="18" charset="0"/>
                          <a:cs typeface="Calibri" panose="020F0502020204030204" pitchFamily="34" charset="0"/>
                        </a:rPr>
                        <a:t>28 (8.7)</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fr-BE" sz="1400" dirty="0">
                          <a:effectLst/>
                          <a:latin typeface="Calibri" panose="020F0502020204030204" pitchFamily="34" charset="0"/>
                          <a:ea typeface="Times New Roman" panose="02020603050405020304" pitchFamily="18" charset="0"/>
                          <a:cs typeface="Calibri" panose="020F0502020204030204" pitchFamily="34" charset="0"/>
                        </a:rPr>
                        <a:t>30 (9.3)</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fr-BE" sz="1400" dirty="0">
                          <a:effectLst/>
                          <a:latin typeface="Calibri" panose="020F0502020204030204" pitchFamily="34" charset="0"/>
                          <a:ea typeface="Times New Roman" panose="02020603050405020304" pitchFamily="18" charset="0"/>
                          <a:cs typeface="Calibri" panose="020F0502020204030204" pitchFamily="34" charset="0"/>
                        </a:rPr>
                        <a:t>0.93 (0.56</a:t>
                      </a:r>
                      <a:r>
                        <a:rPr lang="en-US" sz="1600" kern="1200" dirty="0">
                          <a:solidFill>
                            <a:schemeClr val="dk1"/>
                          </a:solidFill>
                          <a:effectLst/>
                          <a:latin typeface="Calibri" panose="020F0502020204030204" pitchFamily="34" charset="0"/>
                          <a:ea typeface="+mn-ea"/>
                          <a:cs typeface="Calibri" panose="020F0502020204030204" pitchFamily="34" charset="0"/>
                        </a:rPr>
                        <a:t>–</a:t>
                      </a:r>
                      <a:r>
                        <a:rPr lang="fr-BE" sz="1400" dirty="0">
                          <a:effectLst/>
                          <a:latin typeface="Calibri" panose="020F0502020204030204" pitchFamily="34" charset="0"/>
                          <a:ea typeface="Times New Roman" panose="02020603050405020304" pitchFamily="18" charset="0"/>
                          <a:cs typeface="Calibri" panose="020F0502020204030204" pitchFamily="34" charset="0"/>
                        </a:rPr>
                        <a:t>1.55)</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fr-BE" sz="1400" dirty="0">
                          <a:effectLst/>
                          <a:latin typeface="Calibri" panose="020F0502020204030204" pitchFamily="34" charset="0"/>
                          <a:ea typeface="Times New Roman" panose="02020603050405020304" pitchFamily="18" charset="0"/>
                          <a:cs typeface="Calibri" panose="020F0502020204030204" pitchFamily="34" charset="0"/>
                        </a:rPr>
                        <a:t>0.78</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55604">
                <a:tc>
                  <a:txBody>
                    <a:bodyPr/>
                    <a:lstStyle/>
                    <a:p>
                      <a:pPr algn="ctr">
                        <a:lnSpc>
                          <a:spcPct val="150000"/>
                        </a:lnSpc>
                        <a:spcAft>
                          <a:spcPts val="0"/>
                        </a:spcAft>
                      </a:pPr>
                      <a:r>
                        <a:rPr lang="fr-FR" sz="1400" dirty="0">
                          <a:effectLst/>
                          <a:latin typeface="Calibri" panose="020F0502020204030204" pitchFamily="34" charset="0"/>
                          <a:ea typeface="Times New Roman" panose="02020603050405020304" pitchFamily="18" charset="0"/>
                          <a:cs typeface="Times New Roman" panose="02020603050405020304" pitchFamily="18" charset="0"/>
                        </a:rPr>
                        <a:t>Stent thrombosis</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fr-FR" sz="1400" dirty="0">
                          <a:effectLst/>
                          <a:latin typeface="Calibri" panose="020F0502020204030204" pitchFamily="34" charset="0"/>
                          <a:ea typeface="Times New Roman" panose="02020603050405020304" pitchFamily="18" charset="0"/>
                          <a:cs typeface="Times New Roman" panose="02020603050405020304" pitchFamily="18" charset="0"/>
                        </a:rPr>
                        <a:t>4 (1.2)</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fr-FR" sz="1400" dirty="0">
                          <a:effectLst/>
                          <a:latin typeface="Calibri" panose="020F0502020204030204" pitchFamily="34" charset="0"/>
                          <a:ea typeface="Times New Roman" panose="02020603050405020304" pitchFamily="18" charset="0"/>
                          <a:cs typeface="Times New Roman" panose="02020603050405020304" pitchFamily="18" charset="0"/>
                        </a:rPr>
                        <a:t>3 (0.9)</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fr-FR" sz="1400" dirty="0">
                          <a:effectLst/>
                          <a:latin typeface="Calibri" panose="020F0502020204030204" pitchFamily="34" charset="0"/>
                          <a:ea typeface="Times New Roman" panose="02020603050405020304" pitchFamily="18" charset="0"/>
                          <a:cs typeface="Times New Roman" panose="02020603050405020304" pitchFamily="18" charset="0"/>
                        </a:rPr>
                        <a:t>1.34</a:t>
                      </a:r>
                      <a:r>
                        <a:rPr lang="fr-FR" sz="1400" baseline="0" dirty="0">
                          <a:effectLst/>
                          <a:latin typeface="Calibri" panose="020F0502020204030204" pitchFamily="34" charset="0"/>
                          <a:ea typeface="Times New Roman" panose="02020603050405020304" pitchFamily="18" charset="0"/>
                          <a:cs typeface="Times New Roman" panose="02020603050405020304" pitchFamily="18" charset="0"/>
                        </a:rPr>
                        <a:t> (0.30</a:t>
                      </a:r>
                      <a:r>
                        <a:rPr lang="en-US" sz="1600" kern="1200" dirty="0">
                          <a:solidFill>
                            <a:schemeClr val="dk1"/>
                          </a:solidFill>
                          <a:effectLst/>
                          <a:latin typeface="Calibri" panose="020F0502020204030204" pitchFamily="34" charset="0"/>
                          <a:ea typeface="+mn-ea"/>
                          <a:cs typeface="Calibri" panose="020F0502020204030204" pitchFamily="34" charset="0"/>
                        </a:rPr>
                        <a:t>–</a:t>
                      </a:r>
                      <a:r>
                        <a:rPr lang="fr-FR" sz="1400" baseline="0" dirty="0">
                          <a:effectLst/>
                          <a:latin typeface="Calibri" panose="020F0502020204030204" pitchFamily="34" charset="0"/>
                          <a:ea typeface="Times New Roman" panose="02020603050405020304" pitchFamily="18" charset="0"/>
                          <a:cs typeface="Times New Roman" panose="02020603050405020304" pitchFamily="18" charset="0"/>
                        </a:rPr>
                        <a:t>6.0)</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fr-FR" sz="1400" dirty="0">
                          <a:effectLst/>
                          <a:latin typeface="Calibri" panose="020F0502020204030204" pitchFamily="34" charset="0"/>
                          <a:ea typeface="Times New Roman" panose="02020603050405020304" pitchFamily="18" charset="0"/>
                          <a:cs typeface="Times New Roman" panose="02020603050405020304" pitchFamily="18" charset="0"/>
                        </a:rPr>
                        <a:t>0.72</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55604">
                <a:tc>
                  <a:txBody>
                    <a:bodyPr/>
                    <a:lstStyle/>
                    <a:p>
                      <a:pPr algn="ctr">
                        <a:lnSpc>
                          <a:spcPct val="150000"/>
                        </a:lnSpc>
                        <a:spcAft>
                          <a:spcPts val="0"/>
                        </a:spcAft>
                      </a:pPr>
                      <a:r>
                        <a:rPr lang="fr-BE" sz="1400" dirty="0">
                          <a:effectLst/>
                          <a:latin typeface="Calibri" panose="020F0502020204030204" pitchFamily="34" charset="0"/>
                          <a:ea typeface="ScalaLancetPro"/>
                          <a:cs typeface="Calibri" panose="020F0502020204030204" pitchFamily="34" charset="0"/>
                        </a:rPr>
                        <a:t>Stroke</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fr-BE" sz="1400" dirty="0">
                          <a:effectLst/>
                          <a:latin typeface="Calibri" panose="020F0502020204030204" pitchFamily="34" charset="0"/>
                          <a:ea typeface="Times New Roman" panose="02020603050405020304" pitchFamily="18" charset="0"/>
                          <a:cs typeface="Calibri" panose="020F0502020204030204" pitchFamily="34" charset="0"/>
                        </a:rPr>
                        <a:t>1 (0.3)</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fr-BE" sz="1400" dirty="0">
                          <a:effectLst/>
                          <a:latin typeface="Calibri" panose="020F0502020204030204" pitchFamily="34" charset="0"/>
                          <a:ea typeface="Times New Roman" panose="02020603050405020304" pitchFamily="18" charset="0"/>
                          <a:cs typeface="Calibri" panose="020F0502020204030204" pitchFamily="34" charset="0"/>
                        </a:rPr>
                        <a:t>3 (0.9)</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fr-BE" sz="1400" dirty="0">
                          <a:effectLst/>
                          <a:latin typeface="Calibri" panose="020F0502020204030204" pitchFamily="34" charset="0"/>
                          <a:ea typeface="Times New Roman" panose="02020603050405020304" pitchFamily="18" charset="0"/>
                          <a:cs typeface="Calibri" panose="020F0502020204030204" pitchFamily="34" charset="0"/>
                        </a:rPr>
                        <a:t>0.37 (0.05</a:t>
                      </a:r>
                      <a:r>
                        <a:rPr lang="en-US" sz="1600" kern="1200" dirty="0">
                          <a:solidFill>
                            <a:schemeClr val="dk1"/>
                          </a:solidFill>
                          <a:effectLst/>
                          <a:latin typeface="Calibri" panose="020F0502020204030204" pitchFamily="34" charset="0"/>
                          <a:ea typeface="+mn-ea"/>
                          <a:cs typeface="Calibri" panose="020F0502020204030204" pitchFamily="34" charset="0"/>
                        </a:rPr>
                        <a:t>–</a:t>
                      </a:r>
                      <a:r>
                        <a:rPr lang="fr-BE" sz="1400" dirty="0">
                          <a:effectLst/>
                          <a:latin typeface="Calibri" panose="020F0502020204030204" pitchFamily="34" charset="0"/>
                          <a:ea typeface="Times New Roman" panose="02020603050405020304" pitchFamily="18" charset="0"/>
                          <a:cs typeface="Calibri" panose="020F0502020204030204" pitchFamily="34" charset="0"/>
                        </a:rPr>
                        <a:t>2.60)</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fr-BE" sz="1400" dirty="0">
                          <a:effectLst/>
                          <a:latin typeface="Calibri" panose="020F0502020204030204" pitchFamily="34" charset="0"/>
                          <a:ea typeface="Times New Roman" panose="02020603050405020304" pitchFamily="18" charset="0"/>
                          <a:cs typeface="Calibri" panose="020F0502020204030204" pitchFamily="34" charset="0"/>
                        </a:rPr>
                        <a:t>0.32</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55604">
                <a:tc>
                  <a:txBody>
                    <a:bodyPr/>
                    <a:lstStyle/>
                    <a:p>
                      <a:pPr algn="ctr">
                        <a:lnSpc>
                          <a:spcPct val="150000"/>
                        </a:lnSpc>
                        <a:spcAft>
                          <a:spcPts val="0"/>
                        </a:spcAft>
                      </a:pPr>
                      <a:r>
                        <a:rPr lang="fr-BE" sz="1400" dirty="0">
                          <a:effectLst/>
                          <a:latin typeface="Calibri" panose="020F0502020204030204" pitchFamily="34" charset="0"/>
                          <a:ea typeface="Times New Roman" panose="02020603050405020304" pitchFamily="18" charset="0"/>
                          <a:cs typeface="Calibri" panose="020F0502020204030204" pitchFamily="34" charset="0"/>
                        </a:rPr>
                        <a:t>All</a:t>
                      </a:r>
                      <a:r>
                        <a:rPr lang="fr-BE" sz="1400" baseline="0" dirty="0">
                          <a:effectLst/>
                          <a:latin typeface="Calibri" panose="020F0502020204030204" pitchFamily="34" charset="0"/>
                          <a:ea typeface="Times New Roman" panose="02020603050405020304" pitchFamily="18" charset="0"/>
                          <a:cs typeface="Calibri" panose="020F0502020204030204" pitchFamily="34" charset="0"/>
                        </a:rPr>
                        <a:t> bleedings</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fr-BE" sz="1400" dirty="0">
                          <a:effectLst/>
                          <a:latin typeface="Calibri" panose="020F0502020204030204" pitchFamily="34" charset="0"/>
                          <a:ea typeface="Times New Roman" panose="02020603050405020304" pitchFamily="18" charset="0"/>
                          <a:cs typeface="Calibri" panose="020F0502020204030204" pitchFamily="34" charset="0"/>
                        </a:rPr>
                        <a:t>30 (9.3)</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fr-BE" sz="1400" dirty="0">
                          <a:effectLst/>
                          <a:latin typeface="Calibri" panose="020F0502020204030204" pitchFamily="34" charset="0"/>
                          <a:ea typeface="Times New Roman" panose="02020603050405020304" pitchFamily="18" charset="0"/>
                          <a:cs typeface="Calibri" panose="020F0502020204030204" pitchFamily="34" charset="0"/>
                        </a:rPr>
                        <a:t>76 (23.5)</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fr-BE" sz="1400" dirty="0">
                          <a:effectLst/>
                          <a:latin typeface="Calibri" panose="020F0502020204030204" pitchFamily="34" charset="0"/>
                          <a:ea typeface="Times New Roman" panose="02020603050405020304" pitchFamily="18" charset="0"/>
                          <a:cs typeface="Calibri" panose="020F0502020204030204" pitchFamily="34" charset="0"/>
                        </a:rPr>
                        <a:t>0.39 (0.27</a:t>
                      </a:r>
                      <a:r>
                        <a:rPr lang="en-US" sz="1600" kern="1200" dirty="0">
                          <a:solidFill>
                            <a:schemeClr val="dk1"/>
                          </a:solidFill>
                          <a:effectLst/>
                          <a:latin typeface="Calibri" panose="020F0502020204030204" pitchFamily="34" charset="0"/>
                          <a:ea typeface="+mn-ea"/>
                          <a:cs typeface="Calibri" panose="020F0502020204030204" pitchFamily="34" charset="0"/>
                        </a:rPr>
                        <a:t>–</a:t>
                      </a:r>
                      <a:r>
                        <a:rPr lang="fr-BE" sz="1400" dirty="0">
                          <a:effectLst/>
                          <a:latin typeface="Calibri" panose="020F0502020204030204" pitchFamily="34" charset="0"/>
                          <a:ea typeface="Times New Roman" panose="02020603050405020304" pitchFamily="18" charset="0"/>
                          <a:cs typeface="Calibri" panose="020F0502020204030204" pitchFamily="34" charset="0"/>
                        </a:rPr>
                        <a:t>0.57)</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fr-BE" sz="1400" dirty="0">
                          <a:effectLst/>
                          <a:latin typeface="Calibri" panose="020F0502020204030204" pitchFamily="34" charset="0"/>
                          <a:ea typeface="Times New Roman" panose="02020603050405020304" pitchFamily="18" charset="0"/>
                          <a:cs typeface="Calibri" panose="020F0502020204030204" pitchFamily="34" charset="0"/>
                        </a:rPr>
                        <a:t>&lt;0.01</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55604">
                <a:tc>
                  <a:txBody>
                    <a:bodyPr/>
                    <a:lstStyle/>
                    <a:p>
                      <a:pPr algn="ctr">
                        <a:lnSpc>
                          <a:spcPct val="150000"/>
                        </a:lnSpc>
                        <a:spcAft>
                          <a:spcPts val="0"/>
                        </a:spcAft>
                      </a:pPr>
                      <a:r>
                        <a:rPr lang="fr-BE" sz="1400" dirty="0">
                          <a:solidFill>
                            <a:schemeClr val="tx1"/>
                          </a:solidFill>
                          <a:effectLst/>
                          <a:latin typeface="Calibri" panose="020F0502020204030204" pitchFamily="34" charset="0"/>
                          <a:ea typeface="GuardianTextEgypGR-Regular"/>
                          <a:cs typeface="Calibri" panose="020F0502020204030204" pitchFamily="34" charset="0"/>
                        </a:rPr>
                        <a:t>BARC b</a:t>
                      </a:r>
                      <a:r>
                        <a:rPr lang="fr-BE" sz="1400" dirty="0">
                          <a:solidFill>
                            <a:schemeClr val="tx1"/>
                          </a:solidFill>
                          <a:effectLst/>
                          <a:latin typeface="Calibri" panose="020F0502020204030204" pitchFamily="34" charset="0"/>
                          <a:ea typeface="ScalaLancetPro"/>
                          <a:cs typeface="Calibri" panose="020F0502020204030204" pitchFamily="34" charset="0"/>
                        </a:rPr>
                        <a:t>leedings</a:t>
                      </a:r>
                      <a:r>
                        <a:rPr lang="fr-BE" sz="1400" dirty="0">
                          <a:solidFill>
                            <a:schemeClr val="tx1"/>
                          </a:solidFill>
                          <a:effectLst/>
                          <a:latin typeface="Calibri" panose="020F0502020204030204" pitchFamily="34" charset="0"/>
                          <a:ea typeface="GuardianTextEgypGR-Regular"/>
                          <a:cs typeface="Calibri" panose="020F0502020204030204" pitchFamily="34" charset="0"/>
                        </a:rPr>
                        <a:t> </a:t>
                      </a:r>
                      <a:r>
                        <a:rPr lang="fr-BE" sz="1400" dirty="0">
                          <a:solidFill>
                            <a:schemeClr val="tx1"/>
                          </a:solidFill>
                          <a:effectLst/>
                          <a:latin typeface="Calibri" panose="020F0502020204030204" pitchFamily="34" charset="0"/>
                          <a:ea typeface="ScalaLancetPro"/>
                          <a:cs typeface="Calibri" panose="020F0502020204030204" pitchFamily="34" charset="0"/>
                        </a:rPr>
                        <a:t>≥ 2</a:t>
                      </a:r>
                      <a:endParaRPr lang="fr-F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fr-BE" sz="1400" dirty="0">
                          <a:effectLst/>
                          <a:latin typeface="Calibri" panose="020F0502020204030204" pitchFamily="34" charset="0"/>
                          <a:ea typeface="Times New Roman" panose="02020603050405020304" pitchFamily="18" charset="0"/>
                          <a:cs typeface="Calibri" panose="020F0502020204030204" pitchFamily="34" charset="0"/>
                        </a:rPr>
                        <a:t>13 (4)</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fr-BE" sz="1400" dirty="0">
                          <a:effectLst/>
                          <a:latin typeface="Calibri" panose="020F0502020204030204" pitchFamily="34" charset="0"/>
                          <a:ea typeface="Times New Roman" panose="02020603050405020304" pitchFamily="18" charset="0"/>
                          <a:cs typeface="Calibri" panose="020F0502020204030204" pitchFamily="34" charset="0"/>
                        </a:rPr>
                        <a:t>48 (14.9)</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fr-BE" sz="1400" dirty="0">
                          <a:effectLst/>
                          <a:latin typeface="Calibri" panose="020F0502020204030204" pitchFamily="34" charset="0"/>
                          <a:ea typeface="Times New Roman" panose="02020603050405020304" pitchFamily="18" charset="0"/>
                          <a:cs typeface="Calibri" panose="020F0502020204030204" pitchFamily="34" charset="0"/>
                        </a:rPr>
                        <a:t>0.30 (0.18</a:t>
                      </a:r>
                      <a:r>
                        <a:rPr lang="en-US" sz="1600" kern="1200" dirty="0">
                          <a:solidFill>
                            <a:schemeClr val="dk1"/>
                          </a:solidFill>
                          <a:effectLst/>
                          <a:latin typeface="Calibri" panose="020F0502020204030204" pitchFamily="34" charset="0"/>
                          <a:ea typeface="+mn-ea"/>
                          <a:cs typeface="Calibri" panose="020F0502020204030204" pitchFamily="34" charset="0"/>
                        </a:rPr>
                        <a:t>–</a:t>
                      </a:r>
                      <a:r>
                        <a:rPr lang="fr-BE" sz="1400" dirty="0">
                          <a:effectLst/>
                          <a:latin typeface="Calibri" panose="020F0502020204030204" pitchFamily="34" charset="0"/>
                          <a:ea typeface="Times New Roman" panose="02020603050405020304" pitchFamily="18" charset="0"/>
                          <a:cs typeface="Calibri" panose="020F0502020204030204" pitchFamily="34" charset="0"/>
                        </a:rPr>
                        <a:t>0.50)</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fr-BE" sz="1400" dirty="0">
                          <a:effectLst/>
                          <a:latin typeface="Calibri" panose="020F0502020204030204" pitchFamily="34" charset="0"/>
                          <a:ea typeface="Times New Roman" panose="02020603050405020304" pitchFamily="18" charset="0"/>
                          <a:cs typeface="Calibri" panose="020F0502020204030204" pitchFamily="34" charset="0"/>
                        </a:rPr>
                        <a:t>&lt;0.01</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55604">
                <a:tc>
                  <a:txBody>
                    <a:bodyPr/>
                    <a:lstStyle/>
                    <a:p>
                      <a:pPr algn="ctr">
                        <a:lnSpc>
                          <a:spcPct val="150000"/>
                        </a:lnSpc>
                        <a:spcAft>
                          <a:spcPts val="0"/>
                        </a:spcAft>
                      </a:pPr>
                      <a:r>
                        <a:rPr lang="en-GB" sz="1400" dirty="0">
                          <a:effectLst/>
                          <a:latin typeface="Calibri" panose="020F0502020204030204" pitchFamily="34" charset="0"/>
                          <a:ea typeface="Times New Roman" panose="02020603050405020304" pitchFamily="18" charset="0"/>
                          <a:cs typeface="Calibri" panose="020F0502020204030204" pitchFamily="34" charset="0"/>
                        </a:rPr>
                        <a:t> TIMI major</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fr-BE" sz="1400" dirty="0">
                          <a:effectLst/>
                          <a:latin typeface="Calibri" panose="020F0502020204030204" pitchFamily="34" charset="0"/>
                          <a:ea typeface="Times New Roman" panose="02020603050405020304" pitchFamily="18" charset="0"/>
                          <a:cs typeface="Calibri" panose="020F0502020204030204" pitchFamily="34" charset="0"/>
                        </a:rPr>
                        <a:t>1 (0.3)</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fr-BE" sz="1400" dirty="0">
                          <a:effectLst/>
                          <a:latin typeface="Calibri" panose="020F0502020204030204" pitchFamily="34" charset="0"/>
                          <a:ea typeface="Times New Roman" panose="02020603050405020304" pitchFamily="18" charset="0"/>
                          <a:cs typeface="Calibri" panose="020F0502020204030204" pitchFamily="34" charset="0"/>
                        </a:rPr>
                        <a:t>4 (1.2)</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fr-BE" sz="1400" dirty="0">
                          <a:effectLst/>
                          <a:latin typeface="Calibri" panose="020F0502020204030204" pitchFamily="34" charset="0"/>
                          <a:ea typeface="Times New Roman" panose="02020603050405020304" pitchFamily="18" charset="0"/>
                          <a:cs typeface="Calibri" panose="020F0502020204030204" pitchFamily="34" charset="0"/>
                        </a:rPr>
                        <a:t>0.30 (0.05</a:t>
                      </a:r>
                      <a:r>
                        <a:rPr lang="en-US" sz="1600" kern="1200" dirty="0">
                          <a:solidFill>
                            <a:schemeClr val="dk1"/>
                          </a:solidFill>
                          <a:effectLst/>
                          <a:latin typeface="Calibri" panose="020F0502020204030204" pitchFamily="34" charset="0"/>
                          <a:ea typeface="+mn-ea"/>
                          <a:cs typeface="Calibri" panose="020F0502020204030204" pitchFamily="34" charset="0"/>
                        </a:rPr>
                        <a:t>–</a:t>
                      </a:r>
                      <a:r>
                        <a:rPr lang="fr-BE" sz="1400" dirty="0">
                          <a:effectLst/>
                          <a:latin typeface="Calibri" panose="020F0502020204030204" pitchFamily="34" charset="0"/>
                          <a:ea typeface="Times New Roman" panose="02020603050405020304" pitchFamily="18" charset="0"/>
                          <a:cs typeface="Calibri" panose="020F0502020204030204" pitchFamily="34" charset="0"/>
                        </a:rPr>
                        <a:t>1.73)</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fr-BE" sz="1400" dirty="0">
                          <a:effectLst/>
                          <a:latin typeface="Calibri" panose="020F0502020204030204" pitchFamily="34" charset="0"/>
                          <a:ea typeface="Times New Roman" panose="02020603050405020304" pitchFamily="18" charset="0"/>
                          <a:cs typeface="Calibri" panose="020F0502020204030204" pitchFamily="34" charset="0"/>
                        </a:rPr>
                        <a:t>0.18</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55604">
                <a:tc>
                  <a:txBody>
                    <a:bodyPr/>
                    <a:lstStyle/>
                    <a:p>
                      <a:pPr algn="ctr">
                        <a:lnSpc>
                          <a:spcPct val="150000"/>
                        </a:lnSpc>
                        <a:spcAft>
                          <a:spcPts val="0"/>
                        </a:spcAft>
                      </a:pPr>
                      <a:r>
                        <a:rPr lang="fr-BE" sz="1400" dirty="0">
                          <a:effectLst/>
                          <a:latin typeface="Calibri" panose="020F0502020204030204" pitchFamily="34" charset="0"/>
                          <a:ea typeface="Times New Roman" panose="02020603050405020304" pitchFamily="18" charset="0"/>
                          <a:cs typeface="Calibri" panose="020F0502020204030204" pitchFamily="34" charset="0"/>
                        </a:rPr>
                        <a:t>TIMI minor</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fr-BE" sz="1400" dirty="0">
                          <a:effectLst/>
                          <a:latin typeface="Calibri" panose="020F0502020204030204" pitchFamily="34" charset="0"/>
                          <a:ea typeface="Times New Roman" panose="02020603050405020304" pitchFamily="18" charset="0"/>
                          <a:cs typeface="Calibri" panose="020F0502020204030204" pitchFamily="34" charset="0"/>
                        </a:rPr>
                        <a:t>9 (2.8)</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fr-BE" sz="1400" dirty="0">
                          <a:effectLst/>
                          <a:latin typeface="Calibri" panose="020F0502020204030204" pitchFamily="34" charset="0"/>
                          <a:ea typeface="Times New Roman" panose="02020603050405020304" pitchFamily="18" charset="0"/>
                          <a:cs typeface="Calibri" panose="020F0502020204030204" pitchFamily="34" charset="0"/>
                        </a:rPr>
                        <a:t>26 (8)</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fr-BE" sz="1400" dirty="0">
                          <a:effectLst/>
                          <a:latin typeface="Calibri" panose="020F0502020204030204" pitchFamily="34" charset="0"/>
                          <a:ea typeface="Times New Roman" panose="02020603050405020304" pitchFamily="18" charset="0"/>
                          <a:cs typeface="Calibri" panose="020F0502020204030204" pitchFamily="34" charset="0"/>
                        </a:rPr>
                        <a:t>0.37 (0.19</a:t>
                      </a:r>
                      <a:r>
                        <a:rPr lang="en-US" sz="1600" kern="1200" dirty="0">
                          <a:solidFill>
                            <a:schemeClr val="dk1"/>
                          </a:solidFill>
                          <a:effectLst/>
                          <a:latin typeface="Calibri" panose="020F0502020204030204" pitchFamily="34" charset="0"/>
                          <a:ea typeface="+mn-ea"/>
                          <a:cs typeface="Calibri" panose="020F0502020204030204" pitchFamily="34" charset="0"/>
                        </a:rPr>
                        <a:t>–</a:t>
                      </a:r>
                      <a:r>
                        <a:rPr lang="fr-BE" sz="1400" dirty="0">
                          <a:effectLst/>
                          <a:latin typeface="Calibri" panose="020F0502020204030204" pitchFamily="34" charset="0"/>
                          <a:ea typeface="Times New Roman" panose="02020603050405020304" pitchFamily="18" charset="0"/>
                          <a:cs typeface="Calibri" panose="020F0502020204030204" pitchFamily="34" charset="0"/>
                        </a:rPr>
                        <a:t>0.71)</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fr-BE" sz="1400" dirty="0">
                          <a:effectLst/>
                          <a:latin typeface="Calibri" panose="020F0502020204030204" pitchFamily="34" charset="0"/>
                          <a:ea typeface="Times New Roman" panose="02020603050405020304" pitchFamily="18" charset="0"/>
                          <a:cs typeface="Calibri" panose="020F0502020204030204" pitchFamily="34" charset="0"/>
                        </a:rPr>
                        <a:t>&lt;0.01</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55604">
                <a:tc>
                  <a:txBody>
                    <a:bodyPr/>
                    <a:lstStyle/>
                    <a:p>
                      <a:pPr algn="ctr">
                        <a:lnSpc>
                          <a:spcPct val="150000"/>
                        </a:lnSpc>
                        <a:spcAft>
                          <a:spcPts val="0"/>
                        </a:spcAft>
                      </a:pPr>
                      <a:r>
                        <a:rPr lang="fr-BE" sz="1400" dirty="0">
                          <a:effectLst/>
                          <a:latin typeface="Calibri" panose="020F0502020204030204" pitchFamily="34" charset="0"/>
                          <a:ea typeface="Times New Roman" panose="02020603050405020304" pitchFamily="18" charset="0"/>
                          <a:cs typeface="Calibri" panose="020F0502020204030204" pitchFamily="34" charset="0"/>
                        </a:rPr>
                        <a:t>TIMI minimal</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fr-BE" sz="1400" dirty="0">
                          <a:effectLst/>
                          <a:latin typeface="Calibri" panose="020F0502020204030204" pitchFamily="34" charset="0"/>
                          <a:ea typeface="Times New Roman" panose="02020603050405020304" pitchFamily="18" charset="0"/>
                          <a:cs typeface="Calibri" panose="020F0502020204030204" pitchFamily="34" charset="0"/>
                        </a:rPr>
                        <a:t>20 (6.2)</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fr-BE" sz="1400" dirty="0">
                          <a:effectLst/>
                          <a:latin typeface="Calibri" panose="020F0502020204030204" pitchFamily="34" charset="0"/>
                          <a:ea typeface="Times New Roman" panose="02020603050405020304" pitchFamily="18" charset="0"/>
                          <a:cs typeface="Calibri" panose="020F0502020204030204" pitchFamily="34" charset="0"/>
                        </a:rPr>
                        <a:t>46 (14.2)</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fr-BE" sz="1400" dirty="0">
                          <a:effectLst/>
                          <a:latin typeface="Calibri" panose="020F0502020204030204" pitchFamily="34" charset="0"/>
                          <a:ea typeface="Times New Roman" panose="02020603050405020304" pitchFamily="18" charset="0"/>
                          <a:cs typeface="Calibri" panose="020F0502020204030204" pitchFamily="34" charset="0"/>
                        </a:rPr>
                        <a:t>0.44 (0.27</a:t>
                      </a:r>
                      <a:r>
                        <a:rPr lang="en-US" sz="1600" kern="1200" dirty="0">
                          <a:solidFill>
                            <a:schemeClr val="dk1"/>
                          </a:solidFill>
                          <a:effectLst/>
                          <a:latin typeface="Calibri" panose="020F0502020204030204" pitchFamily="34" charset="0"/>
                          <a:ea typeface="+mn-ea"/>
                          <a:cs typeface="Calibri" panose="020F0502020204030204" pitchFamily="34" charset="0"/>
                        </a:rPr>
                        <a:t>–</a:t>
                      </a:r>
                      <a:r>
                        <a:rPr lang="fr-BE" sz="1400" dirty="0">
                          <a:effectLst/>
                          <a:latin typeface="Calibri" panose="020F0502020204030204" pitchFamily="34" charset="0"/>
                          <a:ea typeface="Times New Roman" panose="02020603050405020304" pitchFamily="18" charset="0"/>
                          <a:cs typeface="Calibri" panose="020F0502020204030204" pitchFamily="34" charset="0"/>
                        </a:rPr>
                        <a:t>0.71)</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fr-BE" sz="1400" dirty="0">
                          <a:effectLst/>
                          <a:latin typeface="Calibri" panose="020F0502020204030204" pitchFamily="34" charset="0"/>
                          <a:ea typeface="Times New Roman" panose="02020603050405020304" pitchFamily="18" charset="0"/>
                          <a:cs typeface="Calibri" panose="020F0502020204030204" pitchFamily="34" charset="0"/>
                        </a:rPr>
                        <a:t>&lt;0.01</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bl>
          </a:graphicData>
        </a:graphic>
      </p:graphicFrame>
      <p:sp>
        <p:nvSpPr>
          <p:cNvPr id="13" name="Titre 1"/>
          <p:cNvSpPr txBox="1">
            <a:spLocks/>
          </p:cNvSpPr>
          <p:nvPr/>
        </p:nvSpPr>
        <p:spPr>
          <a:xfrm>
            <a:off x="814880" y="571355"/>
            <a:ext cx="6172200" cy="642938"/>
          </a:xfrm>
          <a:prstGeom prst="rect">
            <a:avLst/>
          </a:prstGeom>
        </p:spPr>
        <p:txBody>
          <a:bodyPr lIns="68574" tIns="34289" rIns="68574" bIns="34289">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dirty="0">
                <a:ln>
                  <a:noFill/>
                </a:ln>
                <a:solidFill>
                  <a:srgbClr val="444492">
                    <a:lumMod val="75000"/>
                  </a:srgbClr>
                </a:solidFill>
                <a:effectLst/>
                <a:uLnTx/>
                <a:uFillTx/>
                <a:latin typeface="Calibri" panose="020F0502020204030204" pitchFamily="34" charset="0"/>
                <a:ea typeface="+mj-ea"/>
                <a:cs typeface="Calibri" panose="020F0502020204030204" pitchFamily="34" charset="0"/>
              </a:rPr>
              <a:t>Endpoints</a:t>
            </a:r>
            <a:r>
              <a:rPr kumimoji="0" lang="fr-FR" sz="2700" b="0" i="0" u="none" strike="noStrike" kern="1200" cap="none" spc="0" normalizeH="0" baseline="0" noProof="0" dirty="0">
                <a:ln>
                  <a:noFill/>
                </a:ln>
                <a:solidFill>
                  <a:srgbClr val="0070C0"/>
                </a:solidFill>
                <a:effectLst/>
                <a:uLnTx/>
                <a:uFillTx/>
                <a:latin typeface="Calibri" panose="020F0502020204030204" pitchFamily="34" charset="0"/>
                <a:ea typeface="+mj-ea"/>
                <a:cs typeface="Calibri" panose="020F0502020204030204" pitchFamily="34" charset="0"/>
              </a:rPr>
              <a:t/>
            </a:r>
            <a:br>
              <a:rPr kumimoji="0" lang="fr-FR" sz="2700" b="0" i="0" u="none" strike="noStrike" kern="1200" cap="none" spc="0" normalizeH="0" baseline="0" noProof="0" dirty="0">
                <a:ln>
                  <a:noFill/>
                </a:ln>
                <a:solidFill>
                  <a:srgbClr val="0070C0"/>
                </a:solidFill>
                <a:effectLst/>
                <a:uLnTx/>
                <a:uFillTx/>
                <a:latin typeface="Calibri" panose="020F0502020204030204" pitchFamily="34" charset="0"/>
                <a:ea typeface="+mj-ea"/>
                <a:cs typeface="Calibri" panose="020F0502020204030204" pitchFamily="34" charset="0"/>
              </a:rPr>
            </a:br>
            <a:endParaRPr kumimoji="0" lang="fr-FR" sz="2325" b="0" i="1" u="none" strike="noStrike" kern="1200" cap="none" spc="0" normalizeH="0" baseline="0" noProof="0" dirty="0">
              <a:ln>
                <a:noFill/>
              </a:ln>
              <a:solidFill>
                <a:srgbClr val="0070C0"/>
              </a:solidFill>
              <a:effectLst/>
              <a:uLnTx/>
              <a:uFillTx/>
              <a:latin typeface="Calibri" panose="020F0502020204030204" pitchFamily="34" charset="0"/>
              <a:ea typeface="+mj-ea"/>
              <a:cs typeface="Calibri" panose="020F0502020204030204" pitchFamily="34" charset="0"/>
            </a:endParaRPr>
          </a:p>
        </p:txBody>
      </p:sp>
      <p:sp>
        <p:nvSpPr>
          <p:cNvPr id="6" name="Rectangle 5"/>
          <p:cNvSpPr/>
          <p:nvPr/>
        </p:nvSpPr>
        <p:spPr>
          <a:xfrm>
            <a:off x="6096000" y="5834548"/>
            <a:ext cx="6096000" cy="24622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44492"/>
                </a:solidFill>
                <a:effectLst/>
                <a:uLnTx/>
                <a:uFillTx/>
                <a:latin typeface="Calibri" pitchFamily="34" charset="0"/>
                <a:ea typeface="+mn-ea"/>
                <a:cs typeface="Calibri" pitchFamily="34" charset="0"/>
              </a:rPr>
              <a:t>BARC: Bleeding Academic Research Consortium, TIMI: </a:t>
            </a:r>
            <a:r>
              <a:rPr kumimoji="0" lang="en-US" sz="1000" b="0" i="0" u="none" strike="noStrike" kern="1200" cap="none" spc="0" normalizeH="0" baseline="0" noProof="0" dirty="0">
                <a:ln>
                  <a:noFill/>
                </a:ln>
                <a:solidFill>
                  <a:srgbClr val="444492"/>
                </a:solidFill>
                <a:effectLst/>
                <a:uLnTx/>
                <a:uFillTx/>
                <a:latin typeface="Calibri" pitchFamily="34" charset="0"/>
                <a:ea typeface="+mn-ea"/>
                <a:cs typeface="Calibri" pitchFamily="34" charset="0"/>
              </a:rPr>
              <a:t>Thrombolysis in Myocardial Infarction</a:t>
            </a:r>
            <a:endParaRPr kumimoji="0" lang="en-GB"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Calibri" panose="020F0502020204030204" pitchFamily="34" charset="0"/>
            </a:endParaRPr>
          </a:p>
        </p:txBody>
      </p:sp>
      <p:sp>
        <p:nvSpPr>
          <p:cNvPr id="7" name="TextBox 6">
            <a:extLst>
              <a:ext uri="{FF2B5EF4-FFF2-40B4-BE49-F238E27FC236}">
                <a16:creationId xmlns:a16="http://schemas.microsoft.com/office/drawing/2014/main" id="{0377F43E-92F6-4B36-AC81-2023D07154AC}"/>
              </a:ext>
            </a:extLst>
          </p:cNvPr>
          <p:cNvSpPr txBox="1"/>
          <p:nvPr/>
        </p:nvSpPr>
        <p:spPr>
          <a:xfrm>
            <a:off x="781451" y="5834549"/>
            <a:ext cx="331052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Arial"/>
              </a:rPr>
              <a:t>Cuisset T, </a:t>
            </a:r>
            <a:r>
              <a:rPr kumimoji="0" lang="en-US" sz="1000" b="0" i="1" u="none" strike="noStrike" kern="1200" cap="none" spc="0" normalizeH="0" baseline="0" noProof="0" dirty="0">
                <a:ln>
                  <a:noFill/>
                </a:ln>
                <a:solidFill>
                  <a:srgbClr val="444492"/>
                </a:solidFill>
                <a:effectLst/>
                <a:uLnTx/>
                <a:uFillTx/>
                <a:latin typeface="Calibri" panose="020F0502020204030204" pitchFamily="34" charset="0"/>
                <a:ea typeface="+mn-ea"/>
                <a:cs typeface="Arial"/>
              </a:rPr>
              <a:t>et al</a:t>
            </a:r>
            <a:r>
              <a:rPr kumimoji="0" lang="en-US"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Arial"/>
              </a:rPr>
              <a:t>. </a:t>
            </a:r>
            <a:r>
              <a:rPr kumimoji="0" lang="en-US" sz="1000" b="0" i="1" u="none" strike="noStrike" kern="1200" cap="none" spc="0" normalizeH="0" baseline="0" noProof="0" dirty="0">
                <a:ln>
                  <a:noFill/>
                </a:ln>
                <a:solidFill>
                  <a:srgbClr val="444492"/>
                </a:solidFill>
                <a:effectLst/>
                <a:uLnTx/>
                <a:uFillTx/>
                <a:latin typeface="Calibri" panose="020F0502020204030204" pitchFamily="34" charset="0"/>
                <a:ea typeface="+mn-ea"/>
                <a:cs typeface="Arial"/>
              </a:rPr>
              <a:t>Eur Heart Journal</a:t>
            </a:r>
            <a:r>
              <a:rPr kumimoji="0" lang="en-US"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Arial"/>
              </a:rPr>
              <a:t>. 2017;38(41):3070-3078.  </a:t>
            </a:r>
            <a:endParaRPr kumimoji="0" lang="en-IN" sz="1000" b="0" i="0" u="none" strike="noStrike" kern="1200" cap="none" spc="0" normalizeH="0" baseline="0" noProof="0" dirty="0">
              <a:ln>
                <a:noFill/>
              </a:ln>
              <a:solidFill>
                <a:srgbClr val="444492"/>
              </a:solidFill>
              <a:effectLst/>
              <a:uLnTx/>
              <a:uFillTx/>
              <a:latin typeface="Arial"/>
              <a:ea typeface="+mn-ea"/>
              <a:cs typeface="Arial"/>
            </a:endParaRPr>
          </a:p>
        </p:txBody>
      </p:sp>
      <p:sp>
        <p:nvSpPr>
          <p:cNvPr id="18" name="Espace réservé du numéro de diapositive 17"/>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US" altLang="en-US" sz="900" b="0" i="0" u="none" strike="noStrike" kern="1200" cap="none" spc="0" normalizeH="0" baseline="16000" noProof="0" smtClean="0">
                <a:ln>
                  <a:noFill/>
                </a:ln>
                <a:solidFill>
                  <a:srgbClr val="000000"/>
                </a:solidFill>
                <a:effectLst/>
                <a:uLnTx/>
                <a:uFillTx/>
                <a:latin typeface="Calibri" panose="020F0502020204030204" pitchFamily="34" charset="0"/>
                <a:ea typeface="+mn-ea"/>
                <a:cs typeface="Calibri" panose="020F0502020204030204" pitchFamily="34" charset="0"/>
              </a:rPr>
              <a:t>         </a:t>
            </a:r>
            <a:fld id="{A2AB0FFF-949E-4AFB-BF98-7C23E89F2E92}" type="slidenum">
              <a:rPr kumimoji="0" lang="en-US" alt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9" name="ZoneTexte 18"/>
          <p:cNvSpPr txBox="1"/>
          <p:nvPr/>
        </p:nvSpPr>
        <p:spPr>
          <a:xfrm>
            <a:off x="2436712" y="6306472"/>
            <a:ext cx="7982857" cy="400110"/>
          </a:xfrm>
          <a:prstGeom prst="rect">
            <a:avLst/>
          </a:prstGeom>
          <a:noFill/>
        </p:spPr>
        <p:txBody>
          <a:bodyPr wrap="square" rtlCol="0">
            <a:spAutoFit/>
          </a:bodyPr>
          <a:lstStyle>
            <a:defPPr>
              <a:defRPr lang="en-US"/>
            </a:defPPr>
            <a:lvl1pPr algn="ctr">
              <a:defRPr sz="10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44492"/>
                </a:solidFill>
                <a:effectLst/>
                <a:uLnTx/>
                <a:uFillTx/>
                <a:latin typeface="Arial"/>
                <a:ea typeface="+mn-ea"/>
                <a:cs typeface="Arial"/>
              </a:rPr>
              <a:t>Zinc code : </a:t>
            </a:r>
            <a:r>
              <a:rPr kumimoji="0" lang="en-US" sz="1000" b="0" i="0" u="none" strike="noStrike" kern="1200" cap="none" spc="0" normalizeH="0" baseline="0" noProof="0" dirty="0" smtClean="0">
                <a:ln>
                  <a:noFill/>
                </a:ln>
                <a:solidFill>
                  <a:srgbClr val="444492"/>
                </a:solidFill>
                <a:effectLst/>
                <a:uLnTx/>
                <a:uFillTx/>
                <a:latin typeface="Arial"/>
                <a:ea typeface="+mn-ea"/>
                <a:cs typeface="Arial"/>
              </a:rPr>
              <a:t>SAGLB.CLO.18.01.0071b Date </a:t>
            </a:r>
            <a:r>
              <a:rPr kumimoji="0" lang="en-US" sz="1000" b="0" i="0" u="none" strike="noStrike" kern="1200" cap="none" spc="0" normalizeH="0" baseline="0" noProof="0" dirty="0">
                <a:ln>
                  <a:noFill/>
                </a:ln>
                <a:solidFill>
                  <a:srgbClr val="444492"/>
                </a:solidFill>
                <a:effectLst/>
                <a:uLnTx/>
                <a:uFillTx/>
                <a:latin typeface="Arial"/>
                <a:ea typeface="+mn-ea"/>
                <a:cs typeface="Arial"/>
              </a:rPr>
              <a:t>of approval : 20 May 2019    </a:t>
            </a:r>
            <a:endParaRPr kumimoji="0" lang="en-US" sz="1000" b="0" i="0" u="none" strike="noStrike" kern="1200" cap="none" spc="0" normalizeH="0" baseline="0" noProof="0" dirty="0" smtClean="0">
              <a:ln>
                <a:noFill/>
              </a:ln>
              <a:solidFill>
                <a:srgbClr val="444492"/>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444492"/>
                </a:solidFill>
                <a:effectLst/>
                <a:uLnTx/>
                <a:uFillTx/>
                <a:latin typeface="Arial"/>
                <a:ea typeface="+mn-ea"/>
                <a:cs typeface="Arial"/>
              </a:rPr>
              <a:t>This </a:t>
            </a:r>
            <a:r>
              <a:rPr kumimoji="0" lang="en-US" sz="1000" b="0" i="0" u="none" strike="noStrike" kern="1200" cap="none" spc="0" normalizeH="0" baseline="0" noProof="0" dirty="0">
                <a:ln>
                  <a:noFill/>
                </a:ln>
                <a:solidFill>
                  <a:srgbClr val="444492"/>
                </a:solidFill>
                <a:effectLst/>
                <a:uLnTx/>
                <a:uFillTx/>
                <a:latin typeface="Arial"/>
                <a:ea typeface="+mn-ea"/>
                <a:cs typeface="Arial"/>
              </a:rPr>
              <a:t>is for internal use only and </a:t>
            </a:r>
            <a:r>
              <a:rPr kumimoji="0" lang="en-US" sz="1000" b="0" i="0" u="none" strike="noStrike" kern="1200" cap="none" spc="0" normalizeH="0" baseline="0" noProof="0" dirty="0" smtClean="0">
                <a:ln>
                  <a:noFill/>
                </a:ln>
                <a:solidFill>
                  <a:srgbClr val="444492"/>
                </a:solidFill>
                <a:effectLst/>
                <a:uLnTx/>
                <a:uFillTx/>
                <a:latin typeface="Arial"/>
                <a:ea typeface="+mn-ea"/>
                <a:cs typeface="Arial"/>
              </a:rPr>
              <a:t>subsequent </a:t>
            </a:r>
            <a:r>
              <a:rPr kumimoji="0" lang="en-US" sz="1000" b="0" i="0" u="none" strike="noStrike" kern="1200" cap="none" spc="0" normalizeH="0" baseline="0" noProof="0" dirty="0">
                <a:ln>
                  <a:noFill/>
                </a:ln>
                <a:solidFill>
                  <a:srgbClr val="444492"/>
                </a:solidFill>
                <a:effectLst/>
                <a:uLnTx/>
                <a:uFillTx/>
                <a:latin typeface="Arial"/>
                <a:ea typeface="+mn-ea"/>
                <a:cs typeface="Arial"/>
              </a:rPr>
              <a:t>use in the affiliates is subject to local review and approval.</a:t>
            </a:r>
            <a:endParaRPr kumimoji="0" lang="fr-FR" sz="1000" b="0" i="0" u="none" strike="noStrike" kern="1200" cap="none" spc="0" normalizeH="0" baseline="0" noProof="0" dirty="0">
              <a:ln>
                <a:noFill/>
              </a:ln>
              <a:solidFill>
                <a:srgbClr val="444492"/>
              </a:solidFill>
              <a:effectLst/>
              <a:uLnTx/>
              <a:uFillTx/>
              <a:latin typeface="Arial"/>
              <a:ea typeface="+mn-ea"/>
              <a:cs typeface="Arial"/>
            </a:endParaRPr>
          </a:p>
        </p:txBody>
      </p:sp>
    </p:spTree>
    <p:extLst>
      <p:ext uri="{BB962C8B-B14F-4D97-AF65-F5344CB8AC3E}">
        <p14:creationId xmlns:p14="http://schemas.microsoft.com/office/powerpoint/2010/main" val="33131030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4495800" y="1102902"/>
            <a:ext cx="6172200" cy="642938"/>
          </a:xfrm>
          <a:prstGeom prst="rect">
            <a:avLst/>
          </a:prstGeom>
        </p:spPr>
        <p:txBody>
          <a:bodyPr lIns="68574" tIns="34289" rIns="68574" bIns="34289">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fr-FR" sz="3000" b="0" i="0" u="none" strike="noStrike" kern="1200" cap="none" spc="0" normalizeH="0" baseline="0" noProof="0" dirty="0">
              <a:ln>
                <a:noFill/>
              </a:ln>
              <a:solidFill>
                <a:srgbClr val="0070C0"/>
              </a:solidFill>
              <a:effectLst/>
              <a:uLnTx/>
              <a:uFillTx/>
              <a:latin typeface="Calibri" panose="020F0502020204030204" pitchFamily="34" charset="0"/>
              <a:ea typeface="+mj-ea"/>
              <a:cs typeface="Calibri" panose="020F0502020204030204" pitchFamily="34" charset="0"/>
            </a:endParaRPr>
          </a:p>
        </p:txBody>
      </p:sp>
      <p:sp>
        <p:nvSpPr>
          <p:cNvPr id="10" name="Rectangle 9"/>
          <p:cNvSpPr/>
          <p:nvPr/>
        </p:nvSpPr>
        <p:spPr>
          <a:xfrm>
            <a:off x="1338470" y="2472360"/>
            <a:ext cx="8875677" cy="1592742"/>
          </a:xfrm>
          <a:prstGeom prst="rect">
            <a:avLst/>
          </a:prstGeom>
        </p:spPr>
        <p:txBody>
          <a:bodyPr wrap="square" lIns="68574" tIns="34289" rIns="68574" bIns="34289">
            <a:spAutoFit/>
          </a:bodyPr>
          <a:lstStyle/>
          <a:p>
            <a:pPr marL="0" marR="0" lvl="0" indent="0" algn="ctr" defTabSz="342866"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444492"/>
                </a:solidFill>
                <a:effectLst/>
                <a:uLnTx/>
                <a:uFillTx/>
                <a:latin typeface="Calibri" panose="020F0502020204030204" pitchFamily="34" charset="0"/>
                <a:ea typeface="MS Mincho" panose="02020609040205080304" pitchFamily="49" charset="-128"/>
                <a:cs typeface="Calibri" panose="020F0502020204030204" pitchFamily="34" charset="0"/>
              </a:rPr>
              <a:t>In patients without adverse event 1 month after stented ACS, a switched DAPT is superior to an unchanged DAPT strategy to prevent bleedings without an increased risk of ischaemic events. </a:t>
            </a:r>
            <a:r>
              <a:rPr kumimoji="0" lang="en-US" sz="2000" b="0" i="0" u="none" strike="noStrike" kern="1200" cap="none" spc="0" normalizeH="0" baseline="0" noProof="0" dirty="0">
                <a:ln>
                  <a:noFill/>
                </a:ln>
                <a:solidFill>
                  <a:srgbClr val="444492"/>
                </a:solidFill>
                <a:effectLst/>
                <a:uLnTx/>
                <a:uFillTx/>
                <a:latin typeface="Calibri" panose="020F0502020204030204" pitchFamily="34" charset="0"/>
                <a:ea typeface="MS Mincho" panose="02020609040205080304" pitchFamily="49" charset="-128"/>
                <a:cs typeface="Calibri" panose="020F0502020204030204" pitchFamily="34" charset="0"/>
              </a:rPr>
              <a:t> </a:t>
            </a:r>
            <a:endParaRPr kumimoji="0" lang="fr-FR" sz="2000" b="0" i="0" u="none" strike="noStrike" kern="1200" cap="none" spc="0" normalizeH="0" baseline="0" noProof="0" dirty="0">
              <a:ln>
                <a:noFill/>
              </a:ln>
              <a:solidFill>
                <a:srgbClr val="444492"/>
              </a:solidFill>
              <a:effectLst/>
              <a:uLnTx/>
              <a:uFillTx/>
              <a:latin typeface="Calibri" panose="020F0502020204030204" pitchFamily="34" charset="0"/>
              <a:ea typeface="MS Mincho" panose="02020609040205080304" pitchFamily="49" charset="-128"/>
              <a:cs typeface="Calibri" panose="020F0502020204030204" pitchFamily="34" charset="0"/>
            </a:endParaRPr>
          </a:p>
        </p:txBody>
      </p:sp>
      <p:sp>
        <p:nvSpPr>
          <p:cNvPr id="2" name="Title 1">
            <a:extLst>
              <a:ext uri="{FF2B5EF4-FFF2-40B4-BE49-F238E27FC236}">
                <a16:creationId xmlns:a16="http://schemas.microsoft.com/office/drawing/2014/main" id="{9F0F1964-BA53-4724-B2C3-E1BD2D8C60FB}"/>
              </a:ext>
            </a:extLst>
          </p:cNvPr>
          <p:cNvSpPr>
            <a:spLocks noGrp="1"/>
          </p:cNvSpPr>
          <p:nvPr>
            <p:ph type="title"/>
          </p:nvPr>
        </p:nvSpPr>
        <p:spPr>
          <a:xfrm>
            <a:off x="875844" y="568886"/>
            <a:ext cx="10477500" cy="691979"/>
          </a:xfrm>
        </p:spPr>
        <p:txBody>
          <a:bodyPr/>
          <a:lstStyle/>
          <a:p>
            <a:r>
              <a:rPr lang="fr-FR" sz="2400" b="1" dirty="0">
                <a:solidFill>
                  <a:schemeClr val="tx1">
                    <a:lumMod val="75000"/>
                  </a:schemeClr>
                </a:solidFill>
              </a:rPr>
              <a:t>Conclusion</a:t>
            </a:r>
            <a:br>
              <a:rPr lang="fr-FR" sz="2400" b="1" dirty="0">
                <a:solidFill>
                  <a:schemeClr val="tx1">
                    <a:lumMod val="75000"/>
                  </a:schemeClr>
                </a:solidFill>
              </a:rPr>
            </a:br>
            <a:endParaRPr lang="en-IN" sz="2400" b="1" dirty="0">
              <a:solidFill>
                <a:schemeClr val="tx1">
                  <a:lumMod val="75000"/>
                </a:schemeClr>
              </a:solidFill>
            </a:endParaRPr>
          </a:p>
        </p:txBody>
      </p:sp>
      <p:sp>
        <p:nvSpPr>
          <p:cNvPr id="11" name="Rectangle 10"/>
          <p:cNvSpPr/>
          <p:nvPr/>
        </p:nvSpPr>
        <p:spPr>
          <a:xfrm>
            <a:off x="7909547" y="5820908"/>
            <a:ext cx="3514104" cy="246221"/>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44492"/>
                </a:solidFill>
                <a:effectLst/>
                <a:uLnTx/>
                <a:uFillTx/>
                <a:latin typeface="Calibri" pitchFamily="34" charset="0"/>
                <a:ea typeface="+mn-ea"/>
                <a:cs typeface="Calibri" pitchFamily="34" charset="0"/>
              </a:rPr>
              <a:t>ACS: acute coronary syndrome, DAPT: dual anti-platelet therapy</a:t>
            </a:r>
          </a:p>
        </p:txBody>
      </p:sp>
      <p:sp>
        <p:nvSpPr>
          <p:cNvPr id="3" name="TextBox 2">
            <a:extLst>
              <a:ext uri="{FF2B5EF4-FFF2-40B4-BE49-F238E27FC236}">
                <a16:creationId xmlns:a16="http://schemas.microsoft.com/office/drawing/2014/main" id="{B91D2EAC-A680-46A9-B7DD-BABD7739BB9A}"/>
              </a:ext>
            </a:extLst>
          </p:cNvPr>
          <p:cNvSpPr txBox="1"/>
          <p:nvPr/>
        </p:nvSpPr>
        <p:spPr>
          <a:xfrm>
            <a:off x="781451" y="5827786"/>
            <a:ext cx="331052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Arial"/>
              </a:rPr>
              <a:t>Cuisset T, </a:t>
            </a:r>
            <a:r>
              <a:rPr kumimoji="0" lang="en-US" sz="1000" b="0" i="1" u="none" strike="noStrike" kern="1200" cap="none" spc="0" normalizeH="0" baseline="0" noProof="0" dirty="0">
                <a:ln>
                  <a:noFill/>
                </a:ln>
                <a:solidFill>
                  <a:srgbClr val="444492"/>
                </a:solidFill>
                <a:effectLst/>
                <a:uLnTx/>
                <a:uFillTx/>
                <a:latin typeface="Calibri" panose="020F0502020204030204" pitchFamily="34" charset="0"/>
                <a:ea typeface="+mn-ea"/>
                <a:cs typeface="Arial"/>
              </a:rPr>
              <a:t>et al</a:t>
            </a:r>
            <a:r>
              <a:rPr kumimoji="0" lang="en-US"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Arial"/>
              </a:rPr>
              <a:t>. </a:t>
            </a:r>
            <a:r>
              <a:rPr kumimoji="0" lang="en-US" sz="1000" b="0" i="1" u="none" strike="noStrike" kern="1200" cap="none" spc="0" normalizeH="0" baseline="0" noProof="0" dirty="0">
                <a:ln>
                  <a:noFill/>
                </a:ln>
                <a:solidFill>
                  <a:srgbClr val="444492"/>
                </a:solidFill>
                <a:effectLst/>
                <a:uLnTx/>
                <a:uFillTx/>
                <a:latin typeface="Calibri" panose="020F0502020204030204" pitchFamily="34" charset="0"/>
                <a:ea typeface="+mn-ea"/>
                <a:cs typeface="Arial"/>
              </a:rPr>
              <a:t>Eur Heart Journal</a:t>
            </a:r>
            <a:r>
              <a:rPr kumimoji="0" lang="en-US"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Arial"/>
              </a:rPr>
              <a:t>. 2017;38(41):3070-3078.  </a:t>
            </a:r>
            <a:endParaRPr kumimoji="0" lang="en-IN" sz="1000" b="0" i="0" u="none" strike="noStrike" kern="1200" cap="none" spc="0" normalizeH="0" baseline="0" noProof="0" dirty="0">
              <a:ln>
                <a:noFill/>
              </a:ln>
              <a:solidFill>
                <a:srgbClr val="444492"/>
              </a:solidFill>
              <a:effectLst/>
              <a:uLnTx/>
              <a:uFillTx/>
              <a:latin typeface="Arial"/>
              <a:ea typeface="+mn-ea"/>
              <a:cs typeface="Arial"/>
            </a:endParaRPr>
          </a:p>
        </p:txBody>
      </p:sp>
      <p:sp>
        <p:nvSpPr>
          <p:cNvPr id="13" name="Espace réservé du numéro de diapositive 12"/>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US" altLang="en-US" sz="900" b="0" i="0" u="none" strike="noStrike" kern="1200" cap="none" spc="0" normalizeH="0" baseline="16000" noProof="0" smtClean="0">
                <a:ln>
                  <a:noFill/>
                </a:ln>
                <a:solidFill>
                  <a:srgbClr val="000000"/>
                </a:solidFill>
                <a:effectLst/>
                <a:uLnTx/>
                <a:uFillTx/>
                <a:latin typeface="Calibri" panose="020F0502020204030204" pitchFamily="34" charset="0"/>
                <a:ea typeface="+mn-ea"/>
                <a:cs typeface="Calibri" panose="020F0502020204030204" pitchFamily="34" charset="0"/>
              </a:rPr>
              <a:t>         </a:t>
            </a:r>
            <a:fld id="{A2AB0FFF-949E-4AFB-BF98-7C23E89F2E92}" type="slidenum">
              <a:rPr kumimoji="0" lang="en-US" alt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6" name="ZoneTexte 15"/>
          <p:cNvSpPr txBox="1"/>
          <p:nvPr/>
        </p:nvSpPr>
        <p:spPr>
          <a:xfrm>
            <a:off x="2436712" y="6306472"/>
            <a:ext cx="7982857" cy="400110"/>
          </a:xfrm>
          <a:prstGeom prst="rect">
            <a:avLst/>
          </a:prstGeom>
          <a:noFill/>
        </p:spPr>
        <p:txBody>
          <a:bodyPr wrap="square" rtlCol="0">
            <a:spAutoFit/>
          </a:bodyPr>
          <a:lstStyle>
            <a:defPPr>
              <a:defRPr lang="en-US"/>
            </a:defPPr>
            <a:lvl1pPr algn="ctr">
              <a:defRPr sz="10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44492"/>
                </a:solidFill>
                <a:effectLst/>
                <a:uLnTx/>
                <a:uFillTx/>
                <a:latin typeface="Arial"/>
                <a:ea typeface="+mn-ea"/>
                <a:cs typeface="Arial"/>
              </a:rPr>
              <a:t>Zinc code : </a:t>
            </a:r>
            <a:r>
              <a:rPr kumimoji="0" lang="en-US" sz="1000" b="0" i="0" u="none" strike="noStrike" kern="1200" cap="none" spc="0" normalizeH="0" baseline="0" noProof="0" dirty="0" smtClean="0">
                <a:ln>
                  <a:noFill/>
                </a:ln>
                <a:solidFill>
                  <a:srgbClr val="444492"/>
                </a:solidFill>
                <a:effectLst/>
                <a:uLnTx/>
                <a:uFillTx/>
                <a:latin typeface="Arial"/>
                <a:ea typeface="+mn-ea"/>
                <a:cs typeface="Arial"/>
              </a:rPr>
              <a:t>SAGLB.CLO.18.01.0071b Date </a:t>
            </a:r>
            <a:r>
              <a:rPr kumimoji="0" lang="en-US" sz="1000" b="0" i="0" u="none" strike="noStrike" kern="1200" cap="none" spc="0" normalizeH="0" baseline="0" noProof="0" dirty="0">
                <a:ln>
                  <a:noFill/>
                </a:ln>
                <a:solidFill>
                  <a:srgbClr val="444492"/>
                </a:solidFill>
                <a:effectLst/>
                <a:uLnTx/>
                <a:uFillTx/>
                <a:latin typeface="Arial"/>
                <a:ea typeface="+mn-ea"/>
                <a:cs typeface="Arial"/>
              </a:rPr>
              <a:t>of approval : 20 May 2019    </a:t>
            </a:r>
            <a:endParaRPr kumimoji="0" lang="en-US" sz="1000" b="0" i="0" u="none" strike="noStrike" kern="1200" cap="none" spc="0" normalizeH="0" baseline="0" noProof="0" dirty="0" smtClean="0">
              <a:ln>
                <a:noFill/>
              </a:ln>
              <a:solidFill>
                <a:srgbClr val="444492"/>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444492"/>
                </a:solidFill>
                <a:effectLst/>
                <a:uLnTx/>
                <a:uFillTx/>
                <a:latin typeface="Arial"/>
                <a:ea typeface="+mn-ea"/>
                <a:cs typeface="Arial"/>
              </a:rPr>
              <a:t>This </a:t>
            </a:r>
            <a:r>
              <a:rPr kumimoji="0" lang="en-US" sz="1000" b="0" i="0" u="none" strike="noStrike" kern="1200" cap="none" spc="0" normalizeH="0" baseline="0" noProof="0" dirty="0">
                <a:ln>
                  <a:noFill/>
                </a:ln>
                <a:solidFill>
                  <a:srgbClr val="444492"/>
                </a:solidFill>
                <a:effectLst/>
                <a:uLnTx/>
                <a:uFillTx/>
                <a:latin typeface="Arial"/>
                <a:ea typeface="+mn-ea"/>
                <a:cs typeface="Arial"/>
              </a:rPr>
              <a:t>is for internal use only and </a:t>
            </a:r>
            <a:r>
              <a:rPr kumimoji="0" lang="en-US" sz="1000" b="0" i="0" u="none" strike="noStrike" kern="1200" cap="none" spc="0" normalizeH="0" baseline="0" noProof="0" dirty="0" smtClean="0">
                <a:ln>
                  <a:noFill/>
                </a:ln>
                <a:solidFill>
                  <a:srgbClr val="444492"/>
                </a:solidFill>
                <a:effectLst/>
                <a:uLnTx/>
                <a:uFillTx/>
                <a:latin typeface="Arial"/>
                <a:ea typeface="+mn-ea"/>
                <a:cs typeface="Arial"/>
              </a:rPr>
              <a:t>subsequent </a:t>
            </a:r>
            <a:r>
              <a:rPr kumimoji="0" lang="en-US" sz="1000" b="0" i="0" u="none" strike="noStrike" kern="1200" cap="none" spc="0" normalizeH="0" baseline="0" noProof="0" dirty="0">
                <a:ln>
                  <a:noFill/>
                </a:ln>
                <a:solidFill>
                  <a:srgbClr val="444492"/>
                </a:solidFill>
                <a:effectLst/>
                <a:uLnTx/>
                <a:uFillTx/>
                <a:latin typeface="Arial"/>
                <a:ea typeface="+mn-ea"/>
                <a:cs typeface="Arial"/>
              </a:rPr>
              <a:t>use in the affiliates is subject to local review and approval.</a:t>
            </a:r>
            <a:endParaRPr kumimoji="0" lang="fr-FR" sz="1000" b="0" i="0" u="none" strike="noStrike" kern="1200" cap="none" spc="0" normalizeH="0" baseline="0" noProof="0" dirty="0">
              <a:ln>
                <a:noFill/>
              </a:ln>
              <a:solidFill>
                <a:srgbClr val="444492"/>
              </a:solidFill>
              <a:effectLst/>
              <a:uLnTx/>
              <a:uFillTx/>
              <a:latin typeface="Arial"/>
              <a:ea typeface="+mn-ea"/>
              <a:cs typeface="Arial"/>
            </a:endParaRPr>
          </a:p>
        </p:txBody>
      </p:sp>
    </p:spTree>
    <p:extLst>
      <p:ext uri="{BB962C8B-B14F-4D97-AF65-F5344CB8AC3E}">
        <p14:creationId xmlns:p14="http://schemas.microsoft.com/office/powerpoint/2010/main" val="16999723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0232" y="337329"/>
            <a:ext cx="7770856" cy="617523"/>
          </a:xfrm>
        </p:spPr>
        <p:txBody>
          <a:bodyPr/>
          <a:lstStyle/>
          <a:p>
            <a:r>
              <a:rPr lang="fr-FR" sz="2400" dirty="0">
                <a:solidFill>
                  <a:schemeClr val="tx1">
                    <a:lumMod val="75000"/>
                  </a:schemeClr>
                </a:solidFill>
              </a:rPr>
              <a:t>TOPIC: Limitations </a:t>
            </a:r>
            <a:r>
              <a:rPr lang="en-US" sz="2400" dirty="0">
                <a:solidFill>
                  <a:schemeClr val="tx1">
                    <a:lumMod val="75000"/>
                  </a:schemeClr>
                </a:solidFill>
              </a:rPr>
              <a:t>Regarding the Design</a:t>
            </a:r>
            <a:endParaRPr lang="fr-FR" sz="2400" strike="sngStrike" dirty="0">
              <a:solidFill>
                <a:schemeClr val="tx1">
                  <a:lumMod val="75000"/>
                </a:schemeClr>
              </a:solidFill>
            </a:endParaRPr>
          </a:p>
        </p:txBody>
      </p:sp>
      <p:sp>
        <p:nvSpPr>
          <p:cNvPr id="4" name="Espace réservé du texte 3"/>
          <p:cNvSpPr>
            <a:spLocks noGrp="1"/>
          </p:cNvSpPr>
          <p:nvPr>
            <p:ph type="body" sz="half" idx="2"/>
          </p:nvPr>
        </p:nvSpPr>
        <p:spPr>
          <a:xfrm>
            <a:off x="880232" y="1256525"/>
            <a:ext cx="10609403" cy="4539035"/>
          </a:xfrm>
        </p:spPr>
        <p:txBody>
          <a:bodyPr/>
          <a:lstStyle/>
          <a:p>
            <a:pPr marL="214313" indent="-214313">
              <a:buFont typeface="Wingdings" panose="05000000000000000000" pitchFamily="2" charset="2"/>
              <a:buChar char="Ø"/>
            </a:pPr>
            <a:r>
              <a:rPr lang="en-US" sz="1600" dirty="0"/>
              <a:t>Open-label, single-centre trial, envelope system of randomisation, telephone-based follow-up</a:t>
            </a:r>
          </a:p>
          <a:p>
            <a:pPr marL="214313" indent="-214313">
              <a:buFont typeface="Wingdings" panose="05000000000000000000" pitchFamily="2" charset="2"/>
              <a:buChar char="Ø"/>
            </a:pPr>
            <a:r>
              <a:rPr lang="en-US" sz="1600" dirty="0"/>
              <a:t>Internal event adjudication</a:t>
            </a:r>
          </a:p>
          <a:p>
            <a:pPr marL="214313" indent="-214313">
              <a:buFont typeface="Wingdings" panose="05000000000000000000" pitchFamily="2" charset="2"/>
              <a:buChar char="Ø"/>
            </a:pPr>
            <a:r>
              <a:rPr lang="en-US" sz="1600" dirty="0"/>
              <a:t>Majority of the included patients (60%) had unstable angina (% not precise) and NSTEMI patients</a:t>
            </a:r>
          </a:p>
          <a:p>
            <a:pPr marL="214313" indent="-214313">
              <a:buFont typeface="Wingdings" panose="05000000000000000000" pitchFamily="2" charset="2"/>
              <a:buChar char="Ø"/>
            </a:pPr>
            <a:r>
              <a:rPr lang="en-US" sz="1600" dirty="0"/>
              <a:t>Number of patients lost to follow-up plus those crossing to the other treatment strategy arm exceeds the total number of many of the individual endpoints</a:t>
            </a:r>
          </a:p>
          <a:p>
            <a:endParaRPr lang="en-US" sz="1600" dirty="0"/>
          </a:p>
          <a:p>
            <a:r>
              <a:rPr lang="en-US" sz="1600" b="1" dirty="0"/>
              <a:t>Ischaemic events: </a:t>
            </a:r>
            <a:endParaRPr lang="en-US" sz="1600" dirty="0"/>
          </a:p>
          <a:p>
            <a:pPr marL="214313" indent="-214313">
              <a:buFont typeface="Wingdings" panose="05000000000000000000" pitchFamily="2" charset="2"/>
              <a:buChar char="Ø"/>
            </a:pPr>
            <a:r>
              <a:rPr lang="en-US" sz="1600" dirty="0"/>
              <a:t>Very low number of ischaemic events </a:t>
            </a:r>
          </a:p>
          <a:p>
            <a:pPr marL="214313" indent="-214313">
              <a:buFont typeface="Wingdings" panose="05000000000000000000" pitchFamily="2" charset="2"/>
              <a:buChar char="Ø"/>
            </a:pPr>
            <a:r>
              <a:rPr lang="en-US" sz="1600" dirty="0"/>
              <a:t>Recurrent MIs not leading to revascularisation were not part of the primary endpoint</a:t>
            </a:r>
          </a:p>
          <a:p>
            <a:pPr marL="214313" indent="-214313">
              <a:buFont typeface="Wingdings" panose="05000000000000000000" pitchFamily="2" charset="2"/>
              <a:buChar char="Ø"/>
            </a:pPr>
            <a:r>
              <a:rPr lang="en-US" sz="1600" dirty="0"/>
              <a:t>Not reported: Percentage intervention because of a new spontaneous MI, nor the number of MIs itself </a:t>
            </a:r>
          </a:p>
          <a:p>
            <a:pPr marL="214313" indent="-214313">
              <a:buFont typeface="Wingdings" panose="05000000000000000000" pitchFamily="2" charset="2"/>
              <a:buChar char="Ø"/>
            </a:pPr>
            <a:endParaRPr lang="en-US" sz="1600" b="1" dirty="0"/>
          </a:p>
          <a:p>
            <a:r>
              <a:rPr lang="en-US" sz="1600" b="1" dirty="0"/>
              <a:t>Bleeding events: </a:t>
            </a:r>
            <a:endParaRPr lang="en-US" sz="1600" dirty="0"/>
          </a:p>
          <a:p>
            <a:pPr marL="214313" indent="-214313">
              <a:buFont typeface="Wingdings" panose="05000000000000000000" pitchFamily="2" charset="2"/>
              <a:buChar char="Ø"/>
            </a:pPr>
            <a:r>
              <a:rPr lang="en-US" sz="1600" dirty="0"/>
              <a:t>Low number of TIMI major bleeding complications</a:t>
            </a:r>
          </a:p>
          <a:p>
            <a:pPr marL="214313" indent="-214313">
              <a:buFont typeface="Wingdings" panose="05000000000000000000" pitchFamily="2" charset="2"/>
              <a:buChar char="Ø"/>
            </a:pPr>
            <a:r>
              <a:rPr lang="en-US" sz="1600" dirty="0"/>
              <a:t>Benefit mainly driven by fewer non-major bleedings </a:t>
            </a:r>
          </a:p>
          <a:p>
            <a:pPr marL="214313" indent="-214313">
              <a:buFont typeface="Wingdings" panose="05000000000000000000" pitchFamily="2" charset="2"/>
              <a:buChar char="Ø"/>
            </a:pPr>
            <a:r>
              <a:rPr lang="en-US" sz="1600" dirty="0"/>
              <a:t>In some patients (n=?), 10 mg of prasugrel was used without a reduced dose in the elderly individuals. Also, it is unclear as to how many of these patients contributed to the total number of bleeding complications </a:t>
            </a:r>
          </a:p>
          <a:p>
            <a:pPr marL="214313" indent="-214313">
              <a:lnSpc>
                <a:spcPct val="200000"/>
              </a:lnSpc>
              <a:buFont typeface="Wingdings" panose="05000000000000000000" pitchFamily="2" charset="2"/>
              <a:buChar char="Ø"/>
            </a:pPr>
            <a:endParaRPr lang="en-US" sz="1600" b="1" dirty="0"/>
          </a:p>
          <a:p>
            <a:endParaRPr lang="en-US" sz="1600" b="1" dirty="0"/>
          </a:p>
        </p:txBody>
      </p:sp>
      <p:sp>
        <p:nvSpPr>
          <p:cNvPr id="6" name="Text Box 334"/>
          <p:cNvSpPr txBox="1">
            <a:spLocks noChangeArrowheads="1"/>
          </p:cNvSpPr>
          <p:nvPr/>
        </p:nvSpPr>
        <p:spPr bwMode="auto">
          <a:xfrm>
            <a:off x="880232" y="5842753"/>
            <a:ext cx="4556951" cy="246221"/>
          </a:xfrm>
          <a:prstGeom prst="rect">
            <a:avLst/>
          </a:prstGeom>
          <a:noFill/>
          <a:ln>
            <a:noFill/>
          </a:ln>
          <a:extLst/>
        </p:spPr>
        <p:txBody>
          <a:bodyPr wrap="square">
            <a:spAutoFit/>
          </a:bodyPr>
          <a:lstStyle>
            <a:lvl1pPr>
              <a:spcBef>
                <a:spcPct val="20000"/>
              </a:spcBef>
              <a:buChar char="•"/>
              <a:defRPr sz="2800">
                <a:solidFill>
                  <a:schemeClr val="tx1"/>
                </a:solidFill>
                <a:latin typeface="Comic Sans MS" panose="030F0702030302020204" pitchFamily="66" charset="0"/>
              </a:defRPr>
            </a:lvl1pPr>
            <a:lvl2pPr marL="742950" indent="-285750">
              <a:spcBef>
                <a:spcPct val="20000"/>
              </a:spcBef>
              <a:buChar char="–"/>
              <a:defRPr sz="2400">
                <a:solidFill>
                  <a:schemeClr val="tx1"/>
                </a:solidFill>
                <a:latin typeface="Comic Sans MS" panose="030F0702030302020204" pitchFamily="66" charset="0"/>
              </a:defRPr>
            </a:lvl2pPr>
            <a:lvl3pPr marL="1143000" indent="-228600">
              <a:spcBef>
                <a:spcPct val="20000"/>
              </a:spcBef>
              <a:buChar char="•"/>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IN" altLang="fr-FR" sz="1000" b="0" i="0" u="none" strike="noStrike" kern="1200" cap="none" spc="0" normalizeH="0" baseline="0" noProof="0" dirty="0" err="1">
                <a:ln>
                  <a:noFill/>
                </a:ln>
                <a:solidFill>
                  <a:srgbClr val="444492"/>
                </a:solidFill>
                <a:effectLst/>
                <a:uLnTx/>
                <a:uFillTx/>
                <a:latin typeface="Calibri" panose="020F0502020204030204" pitchFamily="34" charset="0"/>
                <a:ea typeface="+mn-ea"/>
                <a:cs typeface="Calibri" panose="020F0502020204030204" pitchFamily="34" charset="0"/>
              </a:rPr>
              <a:t>Sinnaeve</a:t>
            </a:r>
            <a:r>
              <a:rPr kumimoji="0" lang="en-IN" altLang="fr-FR"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Calibri" panose="020F0502020204030204" pitchFamily="34" charset="0"/>
              </a:rPr>
              <a:t> P, </a:t>
            </a:r>
            <a:r>
              <a:rPr kumimoji="0" lang="en-IN" altLang="fr-FR" sz="1000" b="0" i="1" u="none" strike="noStrike" kern="1200" cap="none" spc="0" normalizeH="0" baseline="0" noProof="0" dirty="0">
                <a:ln>
                  <a:noFill/>
                </a:ln>
                <a:solidFill>
                  <a:srgbClr val="444492"/>
                </a:solidFill>
                <a:effectLst/>
                <a:uLnTx/>
                <a:uFillTx/>
                <a:latin typeface="Calibri" panose="020F0502020204030204" pitchFamily="34" charset="0"/>
                <a:ea typeface="+mn-ea"/>
                <a:cs typeface="Calibri" panose="020F0502020204030204" pitchFamily="34" charset="0"/>
              </a:rPr>
              <a:t>et al</a:t>
            </a:r>
            <a:r>
              <a:rPr kumimoji="0" lang="en-IN" altLang="fr-FR"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Calibri" panose="020F0502020204030204" pitchFamily="34" charset="0"/>
              </a:rPr>
              <a:t>.  </a:t>
            </a:r>
            <a:r>
              <a:rPr kumimoji="0" lang="en-IN" altLang="fr-FR" sz="1000" b="0" i="0" u="none" strike="noStrike" kern="1200" cap="none" spc="0" normalizeH="0" baseline="0" noProof="0" dirty="0" err="1">
                <a:ln>
                  <a:noFill/>
                </a:ln>
                <a:solidFill>
                  <a:srgbClr val="444492"/>
                </a:solidFill>
                <a:effectLst/>
                <a:uLnTx/>
                <a:uFillTx/>
                <a:latin typeface="Calibri" panose="020F0502020204030204" pitchFamily="34" charset="0"/>
                <a:ea typeface="+mn-ea"/>
                <a:cs typeface="Calibri" panose="020F0502020204030204" pitchFamily="34" charset="0"/>
              </a:rPr>
              <a:t>Eur</a:t>
            </a:r>
            <a:r>
              <a:rPr kumimoji="0" lang="en-IN" altLang="fr-FR"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Calibri" panose="020F0502020204030204" pitchFamily="34" charset="0"/>
              </a:rPr>
              <a:t> Heart Journal. 2017;38(41):3079-3081. </a:t>
            </a:r>
          </a:p>
        </p:txBody>
      </p:sp>
      <p:sp>
        <p:nvSpPr>
          <p:cNvPr id="5" name="Text Box 334">
            <a:extLst>
              <a:ext uri="{FF2B5EF4-FFF2-40B4-BE49-F238E27FC236}">
                <a16:creationId xmlns:a16="http://schemas.microsoft.com/office/drawing/2014/main" id="{58022491-06A9-4005-AB43-07ADA2934895}"/>
              </a:ext>
            </a:extLst>
          </p:cNvPr>
          <p:cNvSpPr txBox="1">
            <a:spLocks noChangeArrowheads="1"/>
          </p:cNvSpPr>
          <p:nvPr/>
        </p:nvSpPr>
        <p:spPr bwMode="auto">
          <a:xfrm>
            <a:off x="5104263" y="5828392"/>
            <a:ext cx="6385372" cy="246221"/>
          </a:xfrm>
          <a:prstGeom prst="rect">
            <a:avLst/>
          </a:prstGeom>
          <a:noFill/>
          <a:ln>
            <a:noFill/>
          </a:ln>
          <a:extLst/>
        </p:spPr>
        <p:txBody>
          <a:bodyPr wrap="square">
            <a:spAutoFit/>
          </a:bodyPr>
          <a:lstStyle>
            <a:lvl1pPr>
              <a:spcBef>
                <a:spcPct val="20000"/>
              </a:spcBef>
              <a:buChar char="•"/>
              <a:defRPr sz="2800">
                <a:solidFill>
                  <a:schemeClr val="tx1"/>
                </a:solidFill>
                <a:latin typeface="Comic Sans MS" panose="030F0702030302020204" pitchFamily="66" charset="0"/>
              </a:defRPr>
            </a:lvl1pPr>
            <a:lvl2pPr marL="742950" indent="-285750">
              <a:spcBef>
                <a:spcPct val="20000"/>
              </a:spcBef>
              <a:buChar char="–"/>
              <a:defRPr sz="2400">
                <a:solidFill>
                  <a:schemeClr val="tx1"/>
                </a:solidFill>
                <a:latin typeface="Comic Sans MS" panose="030F0702030302020204" pitchFamily="66" charset="0"/>
              </a:defRPr>
            </a:lvl2pPr>
            <a:lvl3pPr marL="1143000" indent="-228600">
              <a:spcBef>
                <a:spcPct val="20000"/>
              </a:spcBef>
              <a:buChar char="•"/>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IN" altLang="fr-FR" sz="1000" b="0" i="0" u="none" strike="noStrike" kern="1200" cap="none" spc="0" normalizeH="0" baseline="0" noProof="0" dirty="0">
                <a:ln>
                  <a:noFill/>
                </a:ln>
                <a:solidFill>
                  <a:srgbClr val="444492"/>
                </a:solidFill>
                <a:effectLst/>
                <a:uLnTx/>
                <a:uFillTx/>
                <a:latin typeface="Calibri" panose="020F0502020204030204" pitchFamily="34" charset="0"/>
                <a:ea typeface="+mn-ea"/>
                <a:cs typeface="Calibri" panose="020F0502020204030204" pitchFamily="34" charset="0"/>
              </a:rPr>
              <a:t>NSTEMI: Non-ST-elevation myocardial infarction; MI: Myocardial infarction; TIMI: Thrombolysis in myocardial infarction. </a:t>
            </a:r>
          </a:p>
        </p:txBody>
      </p:sp>
      <p:sp>
        <p:nvSpPr>
          <p:cNvPr id="7" name="Espace réservé du numéro de diapositive 6"/>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US" sz="675" b="0" i="0" u="none" strike="noStrike" kern="1200" cap="none" spc="0" normalizeH="0" baseline="16000" noProof="0" smtClean="0">
                <a:ln>
                  <a:noFill/>
                </a:ln>
                <a:solidFill>
                  <a:srgbClr val="000000"/>
                </a:solidFill>
                <a:effectLst/>
                <a:uLnTx/>
                <a:uFillTx/>
                <a:latin typeface="Calibri" panose="020F0502020204030204" pitchFamily="34" charset="0"/>
                <a:ea typeface="+mn-ea"/>
                <a:cs typeface="Calibri" panose="020F0502020204030204" pitchFamily="34" charset="0"/>
              </a:rPr>
              <a:t>        </a:t>
            </a:r>
            <a:fld id="{56F5436D-4467-46D4-B528-6B3DB15B0010}"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9" name="ZoneTexte 8"/>
          <p:cNvSpPr txBox="1"/>
          <p:nvPr/>
        </p:nvSpPr>
        <p:spPr>
          <a:xfrm>
            <a:off x="2436712" y="6306472"/>
            <a:ext cx="7982857" cy="400110"/>
          </a:xfrm>
          <a:prstGeom prst="rect">
            <a:avLst/>
          </a:prstGeom>
          <a:noFill/>
        </p:spPr>
        <p:txBody>
          <a:bodyPr wrap="square" rtlCol="0">
            <a:spAutoFit/>
          </a:bodyPr>
          <a:lstStyle>
            <a:defPPr>
              <a:defRPr lang="en-US"/>
            </a:defPPr>
            <a:lvl1pPr algn="ctr">
              <a:defRPr sz="10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44492"/>
                </a:solidFill>
                <a:effectLst/>
                <a:uLnTx/>
                <a:uFillTx/>
                <a:latin typeface="Arial"/>
                <a:ea typeface="+mn-ea"/>
                <a:cs typeface="Arial"/>
              </a:rPr>
              <a:t>Zinc code : </a:t>
            </a:r>
            <a:r>
              <a:rPr kumimoji="0" lang="en-US" sz="1000" b="0" i="0" u="none" strike="noStrike" kern="1200" cap="none" spc="0" normalizeH="0" baseline="0" noProof="0" dirty="0" smtClean="0">
                <a:ln>
                  <a:noFill/>
                </a:ln>
                <a:solidFill>
                  <a:srgbClr val="444492"/>
                </a:solidFill>
                <a:effectLst/>
                <a:uLnTx/>
                <a:uFillTx/>
                <a:latin typeface="Arial"/>
                <a:ea typeface="+mn-ea"/>
                <a:cs typeface="Arial"/>
              </a:rPr>
              <a:t>SAGLB.CLO.18.01.0071b Date </a:t>
            </a:r>
            <a:r>
              <a:rPr kumimoji="0" lang="en-US" sz="1000" b="0" i="0" u="none" strike="noStrike" kern="1200" cap="none" spc="0" normalizeH="0" baseline="0" noProof="0" dirty="0">
                <a:ln>
                  <a:noFill/>
                </a:ln>
                <a:solidFill>
                  <a:srgbClr val="444492"/>
                </a:solidFill>
                <a:effectLst/>
                <a:uLnTx/>
                <a:uFillTx/>
                <a:latin typeface="Arial"/>
                <a:ea typeface="+mn-ea"/>
                <a:cs typeface="Arial"/>
              </a:rPr>
              <a:t>of approval : 20 May 2019    </a:t>
            </a:r>
            <a:endParaRPr kumimoji="0" lang="en-US" sz="1000" b="0" i="0" u="none" strike="noStrike" kern="1200" cap="none" spc="0" normalizeH="0" baseline="0" noProof="0" dirty="0" smtClean="0">
              <a:ln>
                <a:noFill/>
              </a:ln>
              <a:solidFill>
                <a:srgbClr val="444492"/>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444492"/>
                </a:solidFill>
                <a:effectLst/>
                <a:uLnTx/>
                <a:uFillTx/>
                <a:latin typeface="Arial"/>
                <a:ea typeface="+mn-ea"/>
                <a:cs typeface="Arial"/>
              </a:rPr>
              <a:t>This </a:t>
            </a:r>
            <a:r>
              <a:rPr kumimoji="0" lang="en-US" sz="1000" b="0" i="0" u="none" strike="noStrike" kern="1200" cap="none" spc="0" normalizeH="0" baseline="0" noProof="0" dirty="0">
                <a:ln>
                  <a:noFill/>
                </a:ln>
                <a:solidFill>
                  <a:srgbClr val="444492"/>
                </a:solidFill>
                <a:effectLst/>
                <a:uLnTx/>
                <a:uFillTx/>
                <a:latin typeface="Arial"/>
                <a:ea typeface="+mn-ea"/>
                <a:cs typeface="Arial"/>
              </a:rPr>
              <a:t>is for internal use only and </a:t>
            </a:r>
            <a:r>
              <a:rPr kumimoji="0" lang="en-US" sz="1000" b="0" i="0" u="none" strike="noStrike" kern="1200" cap="none" spc="0" normalizeH="0" baseline="0" noProof="0" dirty="0" smtClean="0">
                <a:ln>
                  <a:noFill/>
                </a:ln>
                <a:solidFill>
                  <a:srgbClr val="444492"/>
                </a:solidFill>
                <a:effectLst/>
                <a:uLnTx/>
                <a:uFillTx/>
                <a:latin typeface="Arial"/>
                <a:ea typeface="+mn-ea"/>
                <a:cs typeface="Arial"/>
              </a:rPr>
              <a:t>subsequent </a:t>
            </a:r>
            <a:r>
              <a:rPr kumimoji="0" lang="en-US" sz="1000" b="0" i="0" u="none" strike="noStrike" kern="1200" cap="none" spc="0" normalizeH="0" baseline="0" noProof="0" dirty="0">
                <a:ln>
                  <a:noFill/>
                </a:ln>
                <a:solidFill>
                  <a:srgbClr val="444492"/>
                </a:solidFill>
                <a:effectLst/>
                <a:uLnTx/>
                <a:uFillTx/>
                <a:latin typeface="Arial"/>
                <a:ea typeface="+mn-ea"/>
                <a:cs typeface="Arial"/>
              </a:rPr>
              <a:t>use in the affiliates is subject to local review and approval.</a:t>
            </a:r>
            <a:endParaRPr kumimoji="0" lang="fr-FR" sz="1000" b="0" i="0" u="none" strike="noStrike" kern="1200" cap="none" spc="0" normalizeH="0" baseline="0" noProof="0" dirty="0">
              <a:ln>
                <a:noFill/>
              </a:ln>
              <a:solidFill>
                <a:srgbClr val="444492"/>
              </a:solidFill>
              <a:effectLst/>
              <a:uLnTx/>
              <a:uFillTx/>
              <a:latin typeface="Arial"/>
              <a:ea typeface="+mn-ea"/>
              <a:cs typeface="Arial"/>
            </a:endParaRPr>
          </a:p>
        </p:txBody>
      </p:sp>
    </p:spTree>
    <p:extLst>
      <p:ext uri="{BB962C8B-B14F-4D97-AF65-F5344CB8AC3E}">
        <p14:creationId xmlns:p14="http://schemas.microsoft.com/office/powerpoint/2010/main" val="5317278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Gastrointestinal bleeding when using oral</a:t>
            </a:r>
            <a:br>
              <a:rPr lang="en-US" b="1" dirty="0" smtClean="0">
                <a:solidFill>
                  <a:srgbClr val="FF0000"/>
                </a:solidFill>
              </a:rPr>
            </a:br>
            <a:r>
              <a:rPr lang="en-US" b="1" dirty="0" smtClean="0">
                <a:solidFill>
                  <a:srgbClr val="FF0000"/>
                </a:solidFill>
              </a:rPr>
              <a:t>anticoagulation</a:t>
            </a:r>
            <a:br>
              <a:rPr lang="en-US" b="1" dirty="0" smtClean="0">
                <a:solidFill>
                  <a:srgbClr val="FF0000"/>
                </a:solidFill>
              </a:rPr>
            </a:br>
            <a:endParaRPr lang="en-US" dirty="0"/>
          </a:p>
        </p:txBody>
      </p:sp>
      <p:sp>
        <p:nvSpPr>
          <p:cNvPr id="3" name="Content Placeholder 2"/>
          <p:cNvSpPr>
            <a:spLocks noGrp="1"/>
          </p:cNvSpPr>
          <p:nvPr>
            <p:ph idx="1"/>
          </p:nvPr>
        </p:nvSpPr>
        <p:spPr/>
        <p:txBody>
          <a:bodyPr>
            <a:normAutofit/>
          </a:bodyPr>
          <a:lstStyle/>
          <a:p>
            <a:r>
              <a:rPr lang="en-US" dirty="0" smtClean="0"/>
              <a:t>There </a:t>
            </a:r>
            <a:r>
              <a:rPr lang="en-US" dirty="0"/>
              <a:t>are no </a:t>
            </a:r>
            <a:r>
              <a:rPr lang="en-US" dirty="0" smtClean="0"/>
              <a:t>randomized </a:t>
            </a:r>
            <a:r>
              <a:rPr lang="en-US" dirty="0"/>
              <a:t>data on restarting </a:t>
            </a:r>
            <a:r>
              <a:rPr lang="en-US" dirty="0" smtClean="0"/>
              <a:t>medication after </a:t>
            </a:r>
            <a:r>
              <a:rPr lang="en-US" dirty="0"/>
              <a:t>gastrointestinal bleeding. </a:t>
            </a:r>
            <a:endParaRPr lang="en-US" dirty="0" smtClean="0"/>
          </a:p>
          <a:p>
            <a:r>
              <a:rPr lang="en-US" dirty="0" smtClean="0"/>
              <a:t>The </a:t>
            </a:r>
            <a:r>
              <a:rPr lang="en-US" dirty="0"/>
              <a:t>meta-analysis of </a:t>
            </a:r>
            <a:r>
              <a:rPr lang="en-US" dirty="0" smtClean="0"/>
              <a:t>Chai-</a:t>
            </a:r>
            <a:r>
              <a:rPr lang="en-US" dirty="0" err="1" smtClean="0"/>
              <a:t>Adisaksopha</a:t>
            </a:r>
            <a:r>
              <a:rPr lang="en-US" dirty="0" smtClean="0"/>
              <a:t> et al. examined the benefit and risks of resuming anticoagulant </a:t>
            </a:r>
            <a:r>
              <a:rPr lang="en-US" dirty="0"/>
              <a:t>therapy following </a:t>
            </a:r>
            <a:r>
              <a:rPr lang="en-US" dirty="0" smtClean="0"/>
              <a:t>gastrointestinal bleeding </a:t>
            </a:r>
            <a:endParaRPr lang="en-US" dirty="0"/>
          </a:p>
          <a:p>
            <a:r>
              <a:rPr lang="en-US" dirty="0" smtClean="0"/>
              <a:t> </a:t>
            </a:r>
            <a:r>
              <a:rPr lang="en-US" dirty="0"/>
              <a:t>Three studies were selected, including </a:t>
            </a:r>
            <a:r>
              <a:rPr lang="en-US" dirty="0" smtClean="0"/>
              <a:t>patients using </a:t>
            </a:r>
            <a:r>
              <a:rPr lang="en-US" dirty="0"/>
              <a:t>warfarin for various reasons (AF, deep </a:t>
            </a:r>
            <a:r>
              <a:rPr lang="en-US" dirty="0" smtClean="0"/>
              <a:t>vein thrombosis</a:t>
            </a:r>
            <a:r>
              <a:rPr lang="en-US" dirty="0"/>
              <a:t>, pulmonary embolism or prosthetic heart valve</a:t>
            </a:r>
            <a:r>
              <a:rPr lang="en-US" dirty="0" smtClean="0"/>
              <a:t>), of </a:t>
            </a:r>
            <a:r>
              <a:rPr lang="en-US" dirty="0"/>
              <a:t>which 17–83% also used anti-platelet therapy</a:t>
            </a:r>
          </a:p>
        </p:txBody>
      </p:sp>
    </p:spTree>
    <p:extLst>
      <p:ext uri="{BB962C8B-B14F-4D97-AF65-F5344CB8AC3E}">
        <p14:creationId xmlns:p14="http://schemas.microsoft.com/office/powerpoint/2010/main" val="17517962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Resumption of </a:t>
            </a:r>
            <a:r>
              <a:rPr lang="en-US" dirty="0"/>
              <a:t>warfarin (in 53% of patients) was associated </a:t>
            </a:r>
            <a:r>
              <a:rPr lang="en-US" dirty="0" smtClean="0"/>
              <a:t>with a </a:t>
            </a:r>
            <a:r>
              <a:rPr lang="en-US" dirty="0"/>
              <a:t>significant reduction in thromboembolic events </a:t>
            </a:r>
            <a:r>
              <a:rPr lang="en-US" dirty="0" smtClean="0"/>
              <a:t>9.9% versus </a:t>
            </a:r>
            <a:r>
              <a:rPr lang="en-US" dirty="0"/>
              <a:t>16.4% (hazard ratio [HR] 0.68; 95% </a:t>
            </a:r>
            <a:r>
              <a:rPr lang="en-US" dirty="0" smtClean="0"/>
              <a:t>confidence interval </a:t>
            </a:r>
            <a:r>
              <a:rPr lang="en-US" dirty="0"/>
              <a:t>[CI] 0.52–0.88; </a:t>
            </a:r>
            <a:r>
              <a:rPr lang="en-US" i="1" dirty="0"/>
              <a:t>p</a:t>
            </a:r>
            <a:r>
              <a:rPr lang="en-US" dirty="0"/>
              <a:t>= 0.004) and mortality </a:t>
            </a:r>
            <a:r>
              <a:rPr lang="en-US" dirty="0" smtClean="0"/>
              <a:t>24.6% </a:t>
            </a:r>
            <a:r>
              <a:rPr lang="fr-FR" dirty="0" smtClean="0"/>
              <a:t>versus </a:t>
            </a:r>
            <a:r>
              <a:rPr lang="fr-FR" dirty="0"/>
              <a:t>39.2% (HR 0.76; 95% CI 0.66–0.88; </a:t>
            </a:r>
            <a:r>
              <a:rPr lang="fr-FR" i="1" dirty="0"/>
              <a:t>p</a:t>
            </a:r>
            <a:r>
              <a:rPr lang="fr-FR" dirty="0"/>
              <a:t>= 0.0002</a:t>
            </a:r>
            <a:r>
              <a:rPr lang="fr-FR" dirty="0" smtClean="0"/>
              <a:t>)</a:t>
            </a:r>
            <a:endParaRPr lang="fr-FR" dirty="0"/>
          </a:p>
          <a:p>
            <a:r>
              <a:rPr lang="en-US" dirty="0"/>
              <a:t>However, a numerically increased rate of recurrent </a:t>
            </a:r>
            <a:r>
              <a:rPr lang="en-US" dirty="0" smtClean="0"/>
              <a:t>gastrointestinal bleeding </a:t>
            </a:r>
            <a:r>
              <a:rPr lang="en-US" dirty="0"/>
              <a:t>was observed in patients </a:t>
            </a:r>
            <a:r>
              <a:rPr lang="en-US" dirty="0" smtClean="0"/>
              <a:t>resuming warfarin </a:t>
            </a:r>
            <a:r>
              <a:rPr lang="en-US" dirty="0"/>
              <a:t>(10.1% vs 5.5%, HR 1.20; 95% CI </a:t>
            </a:r>
            <a:r>
              <a:rPr lang="en-US" dirty="0" smtClean="0"/>
              <a:t>0.97–1.48; </a:t>
            </a:r>
            <a:r>
              <a:rPr lang="en-US" i="1" dirty="0" smtClean="0"/>
              <a:t>p</a:t>
            </a:r>
            <a:r>
              <a:rPr lang="en-US" dirty="0"/>
              <a:t>= 0.10</a:t>
            </a:r>
            <a:r>
              <a:rPr lang="en-US" dirty="0" smtClean="0"/>
              <a:t>)</a:t>
            </a:r>
            <a:endParaRPr lang="en-US" dirty="0"/>
          </a:p>
        </p:txBody>
      </p:sp>
    </p:spTree>
    <p:extLst>
      <p:ext uri="{BB962C8B-B14F-4D97-AF65-F5344CB8AC3E}">
        <p14:creationId xmlns:p14="http://schemas.microsoft.com/office/powerpoint/2010/main" val="19139091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This risk was significantly higher when </a:t>
            </a:r>
            <a:r>
              <a:rPr lang="en-US" dirty="0" smtClean="0"/>
              <a:t>restarting warfarin </a:t>
            </a:r>
            <a:r>
              <a:rPr lang="en-US" dirty="0"/>
              <a:t>within 7 days compared with restarting later </a:t>
            </a:r>
          </a:p>
          <a:p>
            <a:r>
              <a:rPr lang="en-US" dirty="0" smtClean="0"/>
              <a:t> </a:t>
            </a:r>
            <a:r>
              <a:rPr lang="en-US" dirty="0"/>
              <a:t>Accordingly, the European Society of </a:t>
            </a:r>
            <a:r>
              <a:rPr lang="en-US" dirty="0" smtClean="0"/>
              <a:t>Gastrointestinal Endoscopy </a:t>
            </a:r>
            <a:r>
              <a:rPr lang="en-US" dirty="0"/>
              <a:t>(ESGE) guideline recommends in patients </a:t>
            </a:r>
            <a:r>
              <a:rPr lang="en-US" dirty="0" smtClean="0"/>
              <a:t>on (N)OAC </a:t>
            </a:r>
            <a:r>
              <a:rPr lang="en-US" dirty="0"/>
              <a:t>with a moderate gastrointestinal bleeding or </a:t>
            </a:r>
            <a:r>
              <a:rPr lang="en-US" dirty="0" smtClean="0"/>
              <a:t>worse, to </a:t>
            </a:r>
            <a:r>
              <a:rPr lang="en-US" dirty="0"/>
              <a:t>stop (N)OAC and restart between 7–15 days after </a:t>
            </a:r>
            <a:r>
              <a:rPr lang="en-US" dirty="0" smtClean="0"/>
              <a:t>the gastrointestinal </a:t>
            </a:r>
            <a:r>
              <a:rPr lang="en-US" dirty="0"/>
              <a:t>bleeding event </a:t>
            </a:r>
          </a:p>
          <a:p>
            <a:r>
              <a:rPr lang="en-US" dirty="0" smtClean="0"/>
              <a:t> </a:t>
            </a:r>
            <a:r>
              <a:rPr lang="en-US" dirty="0"/>
              <a:t>Patients with a </a:t>
            </a:r>
            <a:r>
              <a:rPr lang="en-US" dirty="0" smtClean="0"/>
              <a:t>very high </a:t>
            </a:r>
            <a:r>
              <a:rPr lang="en-US" dirty="0"/>
              <a:t>thrombotic risk, e.g. mechanical heart valve, </a:t>
            </a:r>
            <a:r>
              <a:rPr lang="en-US" dirty="0" smtClean="0"/>
              <a:t>cardiac assist </a:t>
            </a:r>
            <a:r>
              <a:rPr lang="en-US" dirty="0"/>
              <a:t>device, CHA2DS2-VASc score ≥4 may benefit </a:t>
            </a:r>
            <a:r>
              <a:rPr lang="en-US" dirty="0" smtClean="0"/>
              <a:t>from earlier </a:t>
            </a:r>
            <a:r>
              <a:rPr lang="en-US" dirty="0"/>
              <a:t>(first week) </a:t>
            </a:r>
            <a:r>
              <a:rPr lang="en-US" dirty="0" smtClean="0"/>
              <a:t>resumption</a:t>
            </a:r>
            <a:endParaRPr lang="en-US" dirty="0"/>
          </a:p>
        </p:txBody>
      </p:sp>
    </p:spTree>
    <p:extLst>
      <p:ext uri="{BB962C8B-B14F-4D97-AF65-F5344CB8AC3E}">
        <p14:creationId xmlns:p14="http://schemas.microsoft.com/office/powerpoint/2010/main" val="11084124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The aforementioned studies all have an </a:t>
            </a:r>
            <a:r>
              <a:rPr lang="en-US" dirty="0">
                <a:solidFill>
                  <a:srgbClr val="FF0000"/>
                </a:solidFill>
              </a:rPr>
              <a:t>observational </a:t>
            </a:r>
            <a:r>
              <a:rPr lang="en-US" dirty="0" smtClean="0">
                <a:solidFill>
                  <a:srgbClr val="FF0000"/>
                </a:solidFill>
              </a:rPr>
              <a:t>design </a:t>
            </a:r>
            <a:r>
              <a:rPr lang="en-US" dirty="0" smtClean="0"/>
              <a:t>and </a:t>
            </a:r>
            <a:r>
              <a:rPr lang="en-US" dirty="0"/>
              <a:t>are, therefore, subject to bias through </a:t>
            </a:r>
            <a:r>
              <a:rPr lang="en-US" dirty="0" smtClean="0"/>
              <a:t>confounding by </a:t>
            </a:r>
            <a:r>
              <a:rPr lang="en-US" dirty="0"/>
              <a:t>indication; patients who did not restart OAC </a:t>
            </a:r>
            <a:r>
              <a:rPr lang="en-US" dirty="0" smtClean="0"/>
              <a:t>had more </a:t>
            </a:r>
            <a:r>
              <a:rPr lang="en-US" dirty="0"/>
              <a:t>severe bleeding events and were older compared </a:t>
            </a:r>
            <a:r>
              <a:rPr lang="en-US" dirty="0" smtClean="0"/>
              <a:t>with restarters</a:t>
            </a:r>
            <a:endParaRPr lang="en-US" dirty="0"/>
          </a:p>
          <a:p>
            <a:r>
              <a:rPr lang="en-US" dirty="0"/>
              <a:t>Specific data regarding restarting NOAC after </a:t>
            </a:r>
            <a:r>
              <a:rPr lang="en-US" dirty="0" smtClean="0"/>
              <a:t>gastrointestinal bleeding </a:t>
            </a:r>
            <a:r>
              <a:rPr lang="en-US" dirty="0"/>
              <a:t>is lacking. Therefore, it seems </a:t>
            </a:r>
            <a:r>
              <a:rPr lang="en-US" dirty="0" smtClean="0"/>
              <a:t>reasonable to </a:t>
            </a:r>
            <a:r>
              <a:rPr lang="en-US" dirty="0"/>
              <a:t>extrapolate data regarding warfarin to the </a:t>
            </a:r>
            <a:r>
              <a:rPr lang="en-US" dirty="0" smtClean="0"/>
              <a:t>NOACs, keeping </a:t>
            </a:r>
            <a:r>
              <a:rPr lang="en-US" dirty="0"/>
              <a:t>in mind the faster therapeutic onset of </a:t>
            </a:r>
            <a:r>
              <a:rPr lang="en-US" dirty="0" smtClean="0"/>
              <a:t>NOACs compared </a:t>
            </a:r>
            <a:r>
              <a:rPr lang="en-US" dirty="0"/>
              <a:t>with </a:t>
            </a:r>
            <a:r>
              <a:rPr lang="en-US" dirty="0" smtClean="0"/>
              <a:t>warfarin</a:t>
            </a:r>
          </a:p>
          <a:p>
            <a:r>
              <a:rPr lang="en-US" dirty="0" smtClean="0"/>
              <a:t>The </a:t>
            </a:r>
            <a:r>
              <a:rPr lang="en-US" dirty="0"/>
              <a:t>four phase III trials </a:t>
            </a:r>
            <a:r>
              <a:rPr lang="en-US" dirty="0" smtClean="0"/>
              <a:t>comparing the </a:t>
            </a:r>
            <a:r>
              <a:rPr lang="en-US" dirty="0"/>
              <a:t>different NOACs with warfarin, showed an </a:t>
            </a:r>
            <a:r>
              <a:rPr lang="en-US" dirty="0" smtClean="0"/>
              <a:t>increased risk </a:t>
            </a:r>
            <a:r>
              <a:rPr lang="en-US" dirty="0"/>
              <a:t>of gastrointestinal bleeding with </a:t>
            </a:r>
            <a:r>
              <a:rPr lang="en-US" dirty="0" err="1" smtClean="0"/>
              <a:t>rivaroxaban</a:t>
            </a:r>
            <a:r>
              <a:rPr lang="en-US" dirty="0" smtClean="0"/>
              <a:t>, high-dose </a:t>
            </a:r>
            <a:r>
              <a:rPr lang="en-US" dirty="0"/>
              <a:t>dabigatran and high-dose </a:t>
            </a:r>
            <a:r>
              <a:rPr lang="en-US" dirty="0" err="1" smtClean="0"/>
              <a:t>edoxaban</a:t>
            </a:r>
            <a:r>
              <a:rPr lang="en-US" dirty="0" smtClean="0"/>
              <a:t> </a:t>
            </a:r>
            <a:endParaRPr lang="en-US" dirty="0"/>
          </a:p>
        </p:txBody>
      </p:sp>
    </p:spTree>
    <p:extLst>
      <p:ext uri="{BB962C8B-B14F-4D97-AF65-F5344CB8AC3E}">
        <p14:creationId xmlns:p14="http://schemas.microsoft.com/office/powerpoint/2010/main" val="26188440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Apixaban, low-dose dabigatran and low-dose </a:t>
            </a:r>
            <a:r>
              <a:rPr lang="en-US" dirty="0" err="1" smtClean="0"/>
              <a:t>edoxaban</a:t>
            </a:r>
            <a:r>
              <a:rPr lang="en-US" dirty="0" smtClean="0"/>
              <a:t> showed comparable </a:t>
            </a:r>
            <a:r>
              <a:rPr lang="en-US" dirty="0"/>
              <a:t>gastrointestinal bleeding risk with warfarin </a:t>
            </a:r>
          </a:p>
          <a:p>
            <a:r>
              <a:rPr lang="en-US" dirty="0"/>
              <a:t>Therefore, patients with a gastrointestinal bleeding </a:t>
            </a:r>
            <a:r>
              <a:rPr lang="en-US" dirty="0" smtClean="0"/>
              <a:t>while using </a:t>
            </a:r>
            <a:r>
              <a:rPr lang="en-US" dirty="0"/>
              <a:t>a NOAC should be considered for a lower dose or </a:t>
            </a:r>
            <a:r>
              <a:rPr lang="en-US" dirty="0" smtClean="0"/>
              <a:t>for </a:t>
            </a:r>
            <a:r>
              <a:rPr lang="en-US" dirty="0" err="1" smtClean="0"/>
              <a:t>apixaban</a:t>
            </a:r>
            <a:r>
              <a:rPr lang="en-US" dirty="0" smtClean="0"/>
              <a:t> </a:t>
            </a:r>
            <a:r>
              <a:rPr lang="en-US" dirty="0"/>
              <a:t>(class </a:t>
            </a:r>
            <a:r>
              <a:rPr lang="en-US" dirty="0" err="1"/>
              <a:t>IIa</a:t>
            </a:r>
            <a:r>
              <a:rPr lang="en-US" dirty="0"/>
              <a:t>, </a:t>
            </a:r>
            <a:r>
              <a:rPr lang="en-US" dirty="0" err="1"/>
              <a:t>LoE</a:t>
            </a:r>
            <a:r>
              <a:rPr lang="en-US" dirty="0"/>
              <a:t> B) </a:t>
            </a:r>
          </a:p>
        </p:txBody>
      </p:sp>
    </p:spTree>
    <p:extLst>
      <p:ext uri="{BB962C8B-B14F-4D97-AF65-F5344CB8AC3E}">
        <p14:creationId xmlns:p14="http://schemas.microsoft.com/office/powerpoint/2010/main" val="41971531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Advice</a:t>
            </a:r>
            <a:br>
              <a:rPr lang="en-US" b="1" dirty="0">
                <a:solidFill>
                  <a:srgbClr val="FF0000"/>
                </a:solidFill>
              </a:rPr>
            </a:br>
            <a:endParaRPr lang="en-US" dirty="0"/>
          </a:p>
        </p:txBody>
      </p:sp>
      <p:sp>
        <p:nvSpPr>
          <p:cNvPr id="3" name="Content Placeholder 2"/>
          <p:cNvSpPr>
            <a:spLocks noGrp="1"/>
          </p:cNvSpPr>
          <p:nvPr>
            <p:ph idx="1"/>
          </p:nvPr>
        </p:nvSpPr>
        <p:spPr/>
        <p:txBody>
          <a:bodyPr>
            <a:normAutofit/>
          </a:bodyPr>
          <a:lstStyle/>
          <a:p>
            <a:r>
              <a:rPr lang="en-US" dirty="0" smtClean="0"/>
              <a:t>● </a:t>
            </a:r>
            <a:r>
              <a:rPr lang="en-US" dirty="0"/>
              <a:t>Stop OAC in patients with a moderate </a:t>
            </a:r>
            <a:r>
              <a:rPr lang="en-US" dirty="0" smtClean="0"/>
              <a:t>gastrointestinal bleeding </a:t>
            </a:r>
            <a:r>
              <a:rPr lang="en-US" dirty="0"/>
              <a:t>or worse </a:t>
            </a:r>
            <a:endParaRPr lang="en-US" dirty="0" smtClean="0"/>
          </a:p>
          <a:p>
            <a:r>
              <a:rPr lang="en-US" dirty="0" smtClean="0"/>
              <a:t>● </a:t>
            </a:r>
            <a:r>
              <a:rPr lang="en-US" dirty="0"/>
              <a:t>Restart OAC between 7–15 days after </a:t>
            </a:r>
            <a:r>
              <a:rPr lang="en-US" dirty="0" smtClean="0"/>
              <a:t>gastrointestinal bleeding </a:t>
            </a:r>
          </a:p>
          <a:p>
            <a:r>
              <a:rPr lang="en-US" dirty="0" smtClean="0"/>
              <a:t>● </a:t>
            </a:r>
            <a:r>
              <a:rPr lang="en-US" dirty="0"/>
              <a:t>Patients at very high thrombotic risk, e.g. </a:t>
            </a:r>
            <a:r>
              <a:rPr lang="en-US" dirty="0" smtClean="0"/>
              <a:t>mechanical heart </a:t>
            </a:r>
            <a:r>
              <a:rPr lang="en-US" dirty="0"/>
              <a:t>valve, cardiac assist device, CHA2DS2-VASc </a:t>
            </a:r>
            <a:r>
              <a:rPr lang="en-US" dirty="0" smtClean="0"/>
              <a:t>score ≥</a:t>
            </a:r>
            <a:r>
              <a:rPr lang="en-US" dirty="0"/>
              <a:t>4 may benefit from resumption in the first week </a:t>
            </a:r>
          </a:p>
          <a:p>
            <a:r>
              <a:rPr lang="en-US" dirty="0" smtClean="0"/>
              <a:t>● </a:t>
            </a:r>
            <a:r>
              <a:rPr lang="en-US" dirty="0"/>
              <a:t>Consider low-dose NOAC or </a:t>
            </a:r>
            <a:r>
              <a:rPr lang="en-US" dirty="0" err="1"/>
              <a:t>apixaban</a:t>
            </a:r>
            <a:r>
              <a:rPr lang="en-US" dirty="0"/>
              <a:t> in patients </a:t>
            </a:r>
            <a:r>
              <a:rPr lang="en-US" dirty="0" smtClean="0"/>
              <a:t>with NOAC-related </a:t>
            </a:r>
            <a:r>
              <a:rPr lang="en-US" dirty="0"/>
              <a:t>gastrointestinal bleeding (class </a:t>
            </a:r>
            <a:r>
              <a:rPr lang="en-US" dirty="0" err="1"/>
              <a:t>IIa</a:t>
            </a:r>
            <a:r>
              <a:rPr lang="en-US" dirty="0"/>
              <a:t>, </a:t>
            </a:r>
            <a:r>
              <a:rPr lang="en-US" dirty="0" err="1"/>
              <a:t>LoE</a:t>
            </a:r>
            <a:r>
              <a:rPr lang="en-US" dirty="0"/>
              <a:t> B)</a:t>
            </a:r>
          </a:p>
        </p:txBody>
      </p:sp>
    </p:spTree>
    <p:extLst>
      <p:ext uri="{BB962C8B-B14F-4D97-AF65-F5344CB8AC3E}">
        <p14:creationId xmlns:p14="http://schemas.microsoft.com/office/powerpoint/2010/main" val="616162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CBF81-0905-4240-A051-C17121E1D550}"/>
              </a:ext>
            </a:extLst>
          </p:cNvPr>
          <p:cNvSpPr>
            <a:spLocks noGrp="1"/>
          </p:cNvSpPr>
          <p:nvPr>
            <p:ph type="title"/>
          </p:nvPr>
        </p:nvSpPr>
        <p:spPr/>
        <p:txBody>
          <a:bodyPr/>
          <a:lstStyle/>
          <a:p>
            <a:r>
              <a:rPr lang="en-US" sz="2400" dirty="0">
                <a:solidFill>
                  <a:schemeClr val="tx1"/>
                </a:solidFill>
              </a:rPr>
              <a:t>Overview of Key Real-World Evidence on Ticagrelor and Clopidogrel (2/3)</a:t>
            </a:r>
          </a:p>
        </p:txBody>
      </p:sp>
      <p:sp>
        <p:nvSpPr>
          <p:cNvPr id="4" name="Slide Number Placeholder 3">
            <a:extLst>
              <a:ext uri="{FF2B5EF4-FFF2-40B4-BE49-F238E27FC236}">
                <a16:creationId xmlns:a16="http://schemas.microsoft.com/office/drawing/2014/main" id="{E643A5EA-CB72-4012-BD85-29FDBD2B99E3}"/>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altLang="en-US" sz="900" b="0" i="0" u="none" strike="noStrike" kern="1200" cap="none" spc="0" normalizeH="0" baseline="16000" noProof="0" dirty="0">
                <a:ln>
                  <a:noFill/>
                </a:ln>
                <a:solidFill>
                  <a:srgbClr val="000000"/>
                </a:solidFill>
                <a:effectLst/>
                <a:uLnTx/>
                <a:uFillTx/>
                <a:latin typeface="Arial" panose="020B0604020202020204" pitchFamily="34" charset="0"/>
                <a:ea typeface="+mn-ea"/>
                <a:cs typeface="Arial" panose="020B0604020202020204" pitchFamily="34" charset="0"/>
              </a:rPr>
              <a:t>         </a:t>
            </a:r>
            <a:fld id="{A2AB0FFF-949E-4AFB-BF98-7C23E89F2E92}" type="slidenum">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5" name="Content Placeholder 3">
            <a:extLst>
              <a:ext uri="{FF2B5EF4-FFF2-40B4-BE49-F238E27FC236}">
                <a16:creationId xmlns:a16="http://schemas.microsoft.com/office/drawing/2014/main" id="{309DC120-13A3-4CBE-B960-9F52FF2BE502}"/>
              </a:ext>
            </a:extLst>
          </p:cNvPr>
          <p:cNvGraphicFramePr>
            <a:graphicFrameLocks noGrp="1"/>
          </p:cNvGraphicFramePr>
          <p:nvPr>
            <p:ph idx="1"/>
            <p:extLst>
              <p:ext uri="{D42A27DB-BD31-4B8C-83A1-F6EECF244321}">
                <p14:modId xmlns:p14="http://schemas.microsoft.com/office/powerpoint/2010/main" val="4174281413"/>
              </p:ext>
            </p:extLst>
          </p:nvPr>
        </p:nvGraphicFramePr>
        <p:xfrm>
          <a:off x="431075" y="1156444"/>
          <a:ext cx="11312433" cy="4845836"/>
        </p:xfrm>
        <a:graphic>
          <a:graphicData uri="http://schemas.openxmlformats.org/drawingml/2006/table">
            <a:tbl>
              <a:tblPr firstRow="1" bandRow="1">
                <a:tableStyleId>{5940675A-B579-460E-94D1-54222C63F5DA}</a:tableStyleId>
              </a:tblPr>
              <a:tblGrid>
                <a:gridCol w="1551841">
                  <a:extLst>
                    <a:ext uri="{9D8B030D-6E8A-4147-A177-3AD203B41FA5}">
                      <a16:colId xmlns:a16="http://schemas.microsoft.com/office/drawing/2014/main" val="20000"/>
                    </a:ext>
                  </a:extLst>
                </a:gridCol>
                <a:gridCol w="2015687">
                  <a:extLst>
                    <a:ext uri="{9D8B030D-6E8A-4147-A177-3AD203B41FA5}">
                      <a16:colId xmlns:a16="http://schemas.microsoft.com/office/drawing/2014/main" val="20001"/>
                    </a:ext>
                  </a:extLst>
                </a:gridCol>
                <a:gridCol w="1026045">
                  <a:extLst>
                    <a:ext uri="{9D8B030D-6E8A-4147-A177-3AD203B41FA5}">
                      <a16:colId xmlns:a16="http://schemas.microsoft.com/office/drawing/2014/main" val="20002"/>
                    </a:ext>
                  </a:extLst>
                </a:gridCol>
                <a:gridCol w="2667716">
                  <a:extLst>
                    <a:ext uri="{9D8B030D-6E8A-4147-A177-3AD203B41FA5}">
                      <a16:colId xmlns:a16="http://schemas.microsoft.com/office/drawing/2014/main" val="20003"/>
                    </a:ext>
                  </a:extLst>
                </a:gridCol>
                <a:gridCol w="4051144">
                  <a:extLst>
                    <a:ext uri="{9D8B030D-6E8A-4147-A177-3AD203B41FA5}">
                      <a16:colId xmlns:a16="http://schemas.microsoft.com/office/drawing/2014/main" val="20004"/>
                    </a:ext>
                  </a:extLst>
                </a:gridCol>
              </a:tblGrid>
              <a:tr h="555640">
                <a:tc>
                  <a:txBody>
                    <a:bodyPr/>
                    <a:lstStyle/>
                    <a:p>
                      <a:pPr algn="ctr"/>
                      <a:r>
                        <a:rPr lang="en-US" sz="1200" b="1" dirty="0">
                          <a:solidFill>
                            <a:schemeClr val="bg1"/>
                          </a:solidFill>
                          <a:latin typeface="+mn-lt"/>
                        </a:rPr>
                        <a:t>Reference</a:t>
                      </a:r>
                      <a:endParaRPr lang="en-SG" sz="1200" b="1" dirty="0">
                        <a:solidFill>
                          <a:schemeClr val="bg1"/>
                        </a:solidFill>
                        <a:latin typeface="+mn-lt"/>
                      </a:endParaRPr>
                    </a:p>
                  </a:txBody>
                  <a:tcPr marL="68731" marR="68731" marT="34290" marB="34290" anchor="ctr">
                    <a:solidFill>
                      <a:schemeClr val="tx1"/>
                    </a:solidFill>
                  </a:tcPr>
                </a:tc>
                <a:tc>
                  <a:txBody>
                    <a:bodyPr/>
                    <a:lstStyle/>
                    <a:p>
                      <a:pPr algn="ctr"/>
                      <a:r>
                        <a:rPr lang="en-US" sz="1200" b="1" dirty="0">
                          <a:solidFill>
                            <a:schemeClr val="bg1"/>
                          </a:solidFill>
                          <a:latin typeface="+mn-lt"/>
                        </a:rPr>
                        <a:t>Study design</a:t>
                      </a:r>
                      <a:endParaRPr lang="en-SG" sz="1200" b="1" dirty="0">
                        <a:solidFill>
                          <a:schemeClr val="bg1"/>
                        </a:solidFill>
                        <a:latin typeface="+mn-lt"/>
                      </a:endParaRPr>
                    </a:p>
                  </a:txBody>
                  <a:tcPr marL="68731" marR="68731" marT="34290" marB="34290" anchor="ctr">
                    <a:solidFill>
                      <a:schemeClr val="tx1"/>
                    </a:solidFill>
                  </a:tcPr>
                </a:tc>
                <a:tc>
                  <a:txBody>
                    <a:bodyPr/>
                    <a:lstStyle/>
                    <a:p>
                      <a:pPr algn="ctr"/>
                      <a:r>
                        <a:rPr lang="en-US" sz="1200" b="1" dirty="0">
                          <a:solidFill>
                            <a:schemeClr val="bg1"/>
                          </a:solidFill>
                          <a:latin typeface="+mn-lt"/>
                        </a:rPr>
                        <a:t>N</a:t>
                      </a:r>
                      <a:endParaRPr lang="en-SG" sz="1200" b="1" dirty="0">
                        <a:solidFill>
                          <a:schemeClr val="bg1"/>
                        </a:solidFill>
                        <a:latin typeface="+mn-lt"/>
                      </a:endParaRPr>
                    </a:p>
                  </a:txBody>
                  <a:tcPr marL="68731" marR="68731" marT="34290" marB="34290" anchor="ctr">
                    <a:solidFill>
                      <a:schemeClr val="tx1"/>
                    </a:solidFill>
                  </a:tcPr>
                </a:tc>
                <a:tc>
                  <a:txBody>
                    <a:bodyPr/>
                    <a:lstStyle/>
                    <a:p>
                      <a:pPr algn="ctr"/>
                      <a:r>
                        <a:rPr lang="en-SG" sz="1200" b="1" dirty="0">
                          <a:solidFill>
                            <a:schemeClr val="bg1"/>
                          </a:solidFill>
                          <a:latin typeface="+mn-lt"/>
                        </a:rPr>
                        <a:t>Sponsor</a:t>
                      </a:r>
                    </a:p>
                  </a:txBody>
                  <a:tcPr marL="68731" marR="68731" marT="34290" marB="34290" anchor="ctr">
                    <a:solidFill>
                      <a:schemeClr val="tx1"/>
                    </a:solidFill>
                  </a:tcPr>
                </a:tc>
                <a:tc>
                  <a:txBody>
                    <a:bodyPr/>
                    <a:lstStyle/>
                    <a:p>
                      <a:pPr algn="ctr"/>
                      <a:r>
                        <a:rPr lang="en-US" sz="1200" b="1" dirty="0">
                          <a:solidFill>
                            <a:schemeClr val="bg1"/>
                          </a:solidFill>
                          <a:latin typeface="+mn-lt"/>
                        </a:rPr>
                        <a:t>Results</a:t>
                      </a:r>
                      <a:endParaRPr lang="en-SG" sz="1200" b="1" dirty="0">
                        <a:solidFill>
                          <a:schemeClr val="bg1"/>
                        </a:solidFill>
                        <a:latin typeface="+mn-lt"/>
                      </a:endParaRPr>
                    </a:p>
                  </a:txBody>
                  <a:tcPr marL="68731" marR="68731" marT="34290" marB="34290" anchor="ctr">
                    <a:solidFill>
                      <a:schemeClr val="tx1"/>
                    </a:solidFill>
                  </a:tcPr>
                </a:tc>
                <a:extLst>
                  <a:ext uri="{0D108BD9-81ED-4DB2-BD59-A6C34878D82A}">
                    <a16:rowId xmlns:a16="http://schemas.microsoft.com/office/drawing/2014/main" val="10000"/>
                  </a:ext>
                </a:extLst>
              </a:tr>
              <a:tr h="1385007">
                <a:tc>
                  <a:txBody>
                    <a:bodyPr/>
                    <a:lstStyle/>
                    <a:p>
                      <a:r>
                        <a:rPr lang="en-IN" sz="1200" dirty="0">
                          <a:latin typeface="+mn-lt"/>
                          <a:ea typeface="Calibri"/>
                          <a:cs typeface="Times New Roman"/>
                        </a:rPr>
                        <a:t>Chen </a:t>
                      </a:r>
                      <a:r>
                        <a:rPr lang="en-IN" sz="1200" i="1" dirty="0">
                          <a:latin typeface="+mn-lt"/>
                          <a:ea typeface="Calibri"/>
                          <a:cs typeface="Times New Roman"/>
                        </a:rPr>
                        <a:t>et al</a:t>
                      </a:r>
                      <a:r>
                        <a:rPr lang="en-IN" sz="1200" dirty="0">
                          <a:latin typeface="+mn-lt"/>
                          <a:ea typeface="Calibri"/>
                          <a:cs typeface="Times New Roman"/>
                        </a:rPr>
                        <a:t>.</a:t>
                      </a:r>
                      <a:endParaRPr lang="en-SG" sz="1200" baseline="30000" dirty="0">
                        <a:solidFill>
                          <a:schemeClr val="tx1"/>
                        </a:solidFill>
                        <a:latin typeface="+mn-lt"/>
                      </a:endParaRPr>
                    </a:p>
                  </a:txBody>
                  <a:tcPr marL="68731" marR="68731"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t>Multicentre, retrospective, pilot study</a:t>
                      </a:r>
                      <a:endParaRPr lang="en-IN" sz="1200" b="0" i="0" kern="1200" dirty="0">
                        <a:solidFill>
                          <a:schemeClr val="tx1"/>
                        </a:solidFill>
                        <a:latin typeface="+mn-lt"/>
                        <a:ea typeface="+mn-ea"/>
                        <a:cs typeface="+mn-cs"/>
                      </a:endParaRPr>
                    </a:p>
                  </a:txBody>
                  <a:tcPr marL="68731" marR="68731" marT="34290" marB="34290" anchor="ctr"/>
                </a:tc>
                <a:tc>
                  <a:txBody>
                    <a:bodyPr/>
                    <a:lstStyle/>
                    <a:p>
                      <a:r>
                        <a:rPr lang="en-GB" sz="1200" dirty="0">
                          <a:latin typeface="+mn-lt"/>
                        </a:rPr>
                        <a:t>928</a:t>
                      </a:r>
                    </a:p>
                  </a:txBody>
                  <a:tcPr marL="68731" marR="68731"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dirty="0">
                          <a:solidFill>
                            <a:srgbClr val="FFC000"/>
                          </a:solidFill>
                          <a:latin typeface="+mn-lt"/>
                        </a:rPr>
                        <a:t>Taiwan Municipal</a:t>
                      </a:r>
                    </a:p>
                    <a:p>
                      <a:pPr marL="0" marR="0" indent="0" algn="l" defTabSz="914400" rtl="0" eaLnBrk="1" fontAlgn="auto" latinLnBrk="0" hangingPunct="1">
                        <a:lnSpc>
                          <a:spcPct val="100000"/>
                        </a:lnSpc>
                        <a:spcBef>
                          <a:spcPts val="0"/>
                        </a:spcBef>
                        <a:spcAft>
                          <a:spcPts val="0"/>
                        </a:spcAft>
                        <a:buClrTx/>
                        <a:buSzTx/>
                        <a:buFontTx/>
                        <a:buNone/>
                        <a:tabLst/>
                        <a:defRPr/>
                      </a:pPr>
                      <a:r>
                        <a:rPr lang="en-IN" sz="1800" dirty="0">
                          <a:solidFill>
                            <a:srgbClr val="FFC000"/>
                          </a:solidFill>
                          <a:latin typeface="+mn-lt"/>
                        </a:rPr>
                        <a:t>Hospital Research Grant, the Multidisciplinary</a:t>
                      </a:r>
                    </a:p>
                    <a:p>
                      <a:pPr marL="0" marR="0" indent="0" algn="l" defTabSz="914400" rtl="0" eaLnBrk="1" fontAlgn="auto" latinLnBrk="0" hangingPunct="1">
                        <a:lnSpc>
                          <a:spcPct val="100000"/>
                        </a:lnSpc>
                        <a:spcBef>
                          <a:spcPts val="0"/>
                        </a:spcBef>
                        <a:spcAft>
                          <a:spcPts val="0"/>
                        </a:spcAft>
                        <a:buClrTx/>
                        <a:buSzTx/>
                        <a:buFontTx/>
                        <a:buNone/>
                        <a:tabLst/>
                        <a:defRPr/>
                      </a:pPr>
                      <a:r>
                        <a:rPr lang="en-IN" sz="1800" dirty="0">
                          <a:solidFill>
                            <a:srgbClr val="FFC000"/>
                          </a:solidFill>
                          <a:latin typeface="+mn-lt"/>
                        </a:rPr>
                        <a:t>Center of Excellence for Clinical Trial and Research</a:t>
                      </a:r>
                      <a:endParaRPr lang="en-GB" sz="1800" dirty="0">
                        <a:solidFill>
                          <a:srgbClr val="FFC000"/>
                        </a:solidFill>
                        <a:latin typeface="+mn-lt"/>
                      </a:endParaRPr>
                    </a:p>
                  </a:txBody>
                  <a:tcPr marL="68731" marR="68731" marT="34290" marB="34290" anchor="ctr"/>
                </a:tc>
                <a:tc>
                  <a:txBody>
                    <a:bodyPr/>
                    <a:lstStyle/>
                    <a:p>
                      <a:r>
                        <a:rPr lang="en-IN" sz="1600" dirty="0">
                          <a:solidFill>
                            <a:srgbClr val="FFC000"/>
                          </a:solidFill>
                        </a:rPr>
                        <a:t>Ticagrelor </a:t>
                      </a:r>
                      <a:r>
                        <a:rPr lang="en-IN" sz="1600" dirty="0">
                          <a:solidFill>
                            <a:schemeClr val="tx1"/>
                          </a:solidFill>
                        </a:rPr>
                        <a:t>could confer </a:t>
                      </a:r>
                      <a:r>
                        <a:rPr lang="en-IN" sz="1600" dirty="0">
                          <a:solidFill>
                            <a:srgbClr val="FFC000"/>
                          </a:solidFill>
                        </a:rPr>
                        <a:t>a marginally favourable </a:t>
                      </a:r>
                      <a:r>
                        <a:rPr lang="en-IN" sz="1600" dirty="0">
                          <a:solidFill>
                            <a:schemeClr val="tx1"/>
                          </a:solidFill>
                        </a:rPr>
                        <a:t>effect on the occurrence of vascular death, MI, or stroke. However, these beneficial effects occur at the expense of an </a:t>
                      </a:r>
                      <a:r>
                        <a:rPr lang="en-IN" sz="1600" dirty="0">
                          <a:solidFill>
                            <a:srgbClr val="FFC000"/>
                          </a:solidFill>
                        </a:rPr>
                        <a:t>increased risk of dyspnoea.</a:t>
                      </a:r>
                      <a:endParaRPr lang="en-GB" sz="1600" dirty="0">
                        <a:solidFill>
                          <a:srgbClr val="FFC000"/>
                        </a:solidFill>
                        <a:latin typeface="+mn-lt"/>
                      </a:endParaRPr>
                    </a:p>
                  </a:txBody>
                  <a:tcPr marL="68731" marR="68731" marT="34290" marB="34290" anchor="ctr"/>
                </a:tc>
                <a:extLst>
                  <a:ext uri="{0D108BD9-81ED-4DB2-BD59-A6C34878D82A}">
                    <a16:rowId xmlns:a16="http://schemas.microsoft.com/office/drawing/2014/main" val="2931096555"/>
                  </a:ext>
                </a:extLst>
              </a:tr>
              <a:tr h="1425008">
                <a:tc>
                  <a:txBody>
                    <a:bodyPr/>
                    <a:lstStyle/>
                    <a:p>
                      <a:r>
                        <a:rPr lang="en-IN" sz="1200" dirty="0">
                          <a:latin typeface="+mn-lt"/>
                          <a:ea typeface="Calibri"/>
                          <a:cs typeface="Times New Roman"/>
                        </a:rPr>
                        <a:t>Park </a:t>
                      </a:r>
                      <a:r>
                        <a:rPr lang="en-IN" sz="1200" i="1" dirty="0">
                          <a:latin typeface="+mn-lt"/>
                          <a:ea typeface="Calibri"/>
                          <a:cs typeface="Times New Roman"/>
                        </a:rPr>
                        <a:t>et al</a:t>
                      </a:r>
                      <a:r>
                        <a:rPr lang="en-IN" sz="1200" dirty="0">
                          <a:latin typeface="+mn-lt"/>
                          <a:ea typeface="Calibri"/>
                          <a:cs typeface="Times New Roman"/>
                        </a:rPr>
                        <a:t>. </a:t>
                      </a:r>
                      <a:endParaRPr lang="en-SG" sz="1200" baseline="30000" dirty="0">
                        <a:solidFill>
                          <a:schemeClr val="tx1"/>
                        </a:solidFill>
                        <a:latin typeface="+mn-lt"/>
                      </a:endParaRPr>
                    </a:p>
                  </a:txBody>
                  <a:tcPr marL="68731" marR="68731"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t>Analysis of the KAMIR-NIH database</a:t>
                      </a:r>
                      <a:endParaRPr lang="en-GB" sz="1200" dirty="0"/>
                    </a:p>
                  </a:txBody>
                  <a:tcPr marL="68731" marR="68731" marT="34290" marB="34290" anchor="ctr"/>
                </a:tc>
                <a:tc>
                  <a:txBody>
                    <a:bodyPr/>
                    <a:lstStyle/>
                    <a:p>
                      <a:r>
                        <a:rPr lang="en-US" sz="1200" b="0" i="0" kern="1200" dirty="0">
                          <a:solidFill>
                            <a:schemeClr val="tx1"/>
                          </a:solidFill>
                          <a:latin typeface="+mn-lt"/>
                          <a:ea typeface="+mn-ea"/>
                          <a:cs typeface="+mn-cs"/>
                        </a:rPr>
                        <a:t>8010</a:t>
                      </a:r>
                      <a:endParaRPr lang="en-GB" sz="1200" dirty="0">
                        <a:latin typeface="+mn-lt"/>
                      </a:endParaRPr>
                    </a:p>
                  </a:txBody>
                  <a:tcPr marL="68731" marR="68731"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dirty="0">
                          <a:solidFill>
                            <a:srgbClr val="FFC000"/>
                          </a:solidFill>
                          <a:latin typeface="+mn-lt"/>
                        </a:rPr>
                        <a:t>Korea Centers for Disease Control and Prevention and the Korean Health</a:t>
                      </a:r>
                    </a:p>
                    <a:p>
                      <a:pPr marL="0" marR="0" indent="0" algn="l" defTabSz="914400" rtl="0" eaLnBrk="1" fontAlgn="auto" latinLnBrk="0" hangingPunct="1">
                        <a:lnSpc>
                          <a:spcPct val="100000"/>
                        </a:lnSpc>
                        <a:spcBef>
                          <a:spcPts val="0"/>
                        </a:spcBef>
                        <a:spcAft>
                          <a:spcPts val="0"/>
                        </a:spcAft>
                        <a:buClrTx/>
                        <a:buSzTx/>
                        <a:buFontTx/>
                        <a:buNone/>
                        <a:tabLst/>
                        <a:defRPr/>
                      </a:pPr>
                      <a:r>
                        <a:rPr lang="en-IN" sz="1800" dirty="0">
                          <a:solidFill>
                            <a:srgbClr val="FFC000"/>
                          </a:solidFill>
                          <a:latin typeface="+mn-lt"/>
                        </a:rPr>
                        <a:t>Technology R&amp;D Project</a:t>
                      </a:r>
                      <a:endParaRPr lang="en-GB" sz="1800" dirty="0">
                        <a:solidFill>
                          <a:srgbClr val="FFC000"/>
                        </a:solidFill>
                        <a:latin typeface="+mn-lt"/>
                      </a:endParaRPr>
                    </a:p>
                  </a:txBody>
                  <a:tcPr marL="68731" marR="68731" marT="34290" marB="34290" anchor="ctr"/>
                </a:tc>
                <a:tc>
                  <a:txBody>
                    <a:bodyPr/>
                    <a:lstStyle/>
                    <a:p>
                      <a:r>
                        <a:rPr lang="en-IN" sz="1600" b="0" i="0" u="none" strike="noStrike" kern="1200" baseline="0" dirty="0">
                          <a:solidFill>
                            <a:schemeClr val="tx1"/>
                          </a:solidFill>
                          <a:latin typeface="+mn-lt"/>
                          <a:ea typeface="+mn-ea"/>
                          <a:cs typeface="+mn-cs"/>
                        </a:rPr>
                        <a:t>Compared with clopidogrel, </a:t>
                      </a:r>
                      <a:r>
                        <a:rPr lang="en-IN" sz="1600" b="0" i="0" u="none" strike="noStrike" kern="1200" baseline="0" dirty="0">
                          <a:solidFill>
                            <a:srgbClr val="FFC000"/>
                          </a:solidFill>
                          <a:latin typeface="+mn-lt"/>
                          <a:ea typeface="+mn-ea"/>
                          <a:cs typeface="+mn-cs"/>
                        </a:rPr>
                        <a:t>ticagrelor did not decrease ischaemic events;</a:t>
                      </a:r>
                      <a:r>
                        <a:rPr lang="en-IN" sz="1600" b="0" i="0" u="none" strike="noStrike" kern="1200" baseline="0" dirty="0">
                          <a:solidFill>
                            <a:schemeClr val="tx1"/>
                          </a:solidFill>
                          <a:latin typeface="+mn-lt"/>
                          <a:ea typeface="+mn-ea"/>
                          <a:cs typeface="+mn-cs"/>
                        </a:rPr>
                        <a:t> however, it led to a </a:t>
                      </a:r>
                      <a:r>
                        <a:rPr lang="en-IN" sz="1600" b="0" i="0" u="none" strike="noStrike" kern="1200" baseline="0" dirty="0">
                          <a:solidFill>
                            <a:srgbClr val="FFC000"/>
                          </a:solidFill>
                          <a:latin typeface="+mn-lt"/>
                          <a:ea typeface="+mn-ea"/>
                          <a:cs typeface="+mn-cs"/>
                        </a:rPr>
                        <a:t>significant increase in the risk of in-hospital bleeding complications, especially in elderly patients and in those with a low body weight. </a:t>
                      </a:r>
                      <a:endParaRPr lang="en-GB" sz="1600" kern="1200" dirty="0">
                        <a:solidFill>
                          <a:srgbClr val="FFC000"/>
                        </a:solidFill>
                        <a:latin typeface="+mn-lt"/>
                        <a:ea typeface="+mn-ea"/>
                        <a:cs typeface="+mn-cs"/>
                      </a:endParaRPr>
                    </a:p>
                  </a:txBody>
                  <a:tcPr marL="68731" marR="68731" marT="34290" marB="34290" anchor="ctr"/>
                </a:tc>
                <a:extLst>
                  <a:ext uri="{0D108BD9-81ED-4DB2-BD59-A6C34878D82A}">
                    <a16:rowId xmlns:a16="http://schemas.microsoft.com/office/drawing/2014/main" val="1509908052"/>
                  </a:ext>
                </a:extLst>
              </a:tr>
              <a:tr h="1425008">
                <a:tc>
                  <a:txBody>
                    <a:bodyPr/>
                    <a:lstStyle/>
                    <a:p>
                      <a:r>
                        <a:rPr lang="en-IN" sz="1200" dirty="0">
                          <a:latin typeface="+mn-lt"/>
                          <a:ea typeface="Calibri"/>
                          <a:cs typeface="Arial" panose="020B0604020202020204" pitchFamily="34" charset="0"/>
                        </a:rPr>
                        <a:t>Vyas </a:t>
                      </a:r>
                      <a:r>
                        <a:rPr lang="en-IN" sz="1200" i="1" dirty="0">
                          <a:latin typeface="+mn-lt"/>
                          <a:ea typeface="Calibri"/>
                          <a:cs typeface="Arial" panose="020B0604020202020204" pitchFamily="34" charset="0"/>
                        </a:rPr>
                        <a:t>et al</a:t>
                      </a:r>
                      <a:r>
                        <a:rPr lang="en-IN" sz="1200" dirty="0">
                          <a:latin typeface="+mn-lt"/>
                          <a:ea typeface="Calibri"/>
                          <a:cs typeface="Arial" panose="020B0604020202020204" pitchFamily="34" charset="0"/>
                        </a:rPr>
                        <a:t>. </a:t>
                      </a:r>
                      <a:endParaRPr lang="en-SG" sz="1200" baseline="30000" dirty="0">
                        <a:solidFill>
                          <a:schemeClr val="tx1"/>
                        </a:solidFill>
                        <a:latin typeface="+mn-lt"/>
                        <a:cs typeface="Arial" panose="020B0604020202020204" pitchFamily="34" charset="0"/>
                      </a:endParaRPr>
                    </a:p>
                  </a:txBody>
                  <a:tcPr marL="68731" marR="68731" marT="34290" marB="34290" anchor="ctr"/>
                </a:tc>
                <a:tc>
                  <a:txBody>
                    <a:bodyPr/>
                    <a:lstStyle/>
                    <a:p>
                      <a:r>
                        <a:rPr lang="en-IN" sz="1200" dirty="0"/>
                        <a:t>Retrospective, observational study of the Market Scan Commercial Claims and Encounters Database</a:t>
                      </a:r>
                      <a:endParaRPr lang="en-GB" sz="1200" dirty="0"/>
                    </a:p>
                  </a:txBody>
                  <a:tcPr marL="68731" marR="68731" marT="34290" marB="34290" anchor="ctr"/>
                </a:tc>
                <a:tc>
                  <a:txBody>
                    <a:bodyPr/>
                    <a:lstStyle/>
                    <a:p>
                      <a:r>
                        <a:rPr lang="en-GB" sz="1200" dirty="0">
                          <a:latin typeface="+mn-lt"/>
                          <a:cs typeface="Arial" panose="020B0604020202020204" pitchFamily="34" charset="0"/>
                        </a:rPr>
                        <a:t>11,629</a:t>
                      </a:r>
                    </a:p>
                  </a:txBody>
                  <a:tcPr marL="68731" marR="68731"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rgbClr val="FF0000"/>
                          </a:solidFill>
                          <a:latin typeface="+mn-lt"/>
                          <a:ea typeface="+mn-ea"/>
                          <a:cs typeface="Arial" panose="020B0604020202020204" pitchFamily="34" charset="0"/>
                        </a:rPr>
                        <a:t>AstraZeneca</a:t>
                      </a:r>
                      <a:endParaRPr lang="en-GB" sz="2000" dirty="0">
                        <a:solidFill>
                          <a:srgbClr val="FF0000"/>
                        </a:solidFill>
                        <a:latin typeface="+mn-lt"/>
                        <a:cs typeface="Arial" panose="020B0604020202020204" pitchFamily="34" charset="0"/>
                      </a:endParaRPr>
                    </a:p>
                  </a:txBody>
                  <a:tcPr marL="68731" marR="68731" marT="34290" marB="34290" anchor="ctr"/>
                </a:tc>
                <a:tc>
                  <a:txBody>
                    <a:bodyPr/>
                    <a:lstStyle/>
                    <a:p>
                      <a:pPr algn="l"/>
                      <a:r>
                        <a:rPr lang="en-IN" sz="1600" b="0" dirty="0">
                          <a:solidFill>
                            <a:srgbClr val="FFC000"/>
                          </a:solidFill>
                        </a:rPr>
                        <a:t>More patients in the ticagrelor group were switched to another P2Y</a:t>
                      </a:r>
                      <a:r>
                        <a:rPr lang="en-IN" sz="1600" b="0" baseline="-25000" dirty="0">
                          <a:solidFill>
                            <a:srgbClr val="FFC000"/>
                          </a:solidFill>
                        </a:rPr>
                        <a:t>12</a:t>
                      </a:r>
                      <a:r>
                        <a:rPr lang="en-IN" sz="1600" b="0" dirty="0">
                          <a:solidFill>
                            <a:srgbClr val="FFC000"/>
                          </a:solidFill>
                        </a:rPr>
                        <a:t> agent, whereas </a:t>
                      </a:r>
                      <a:r>
                        <a:rPr lang="en-IN" sz="1600" b="0" dirty="0">
                          <a:solidFill>
                            <a:srgbClr val="FF0000"/>
                          </a:solidFill>
                        </a:rPr>
                        <a:t>more patients in the clopidogrel required hospitalisation and emergency room visits</a:t>
                      </a:r>
                      <a:r>
                        <a:rPr lang="en-IN" sz="1600" b="0" dirty="0">
                          <a:solidFill>
                            <a:schemeClr val="tx1"/>
                          </a:solidFill>
                        </a:rPr>
                        <a:t>. </a:t>
                      </a:r>
                      <a:endParaRPr lang="en-US" sz="1600" b="0" dirty="0">
                        <a:solidFill>
                          <a:schemeClr val="tx1"/>
                        </a:solidFill>
                      </a:endParaRPr>
                    </a:p>
                  </a:txBody>
                  <a:tcPr marL="68731" marR="68731" marT="34290" marB="34290" anchor="ctr"/>
                </a:tc>
                <a:extLst>
                  <a:ext uri="{0D108BD9-81ED-4DB2-BD59-A6C34878D82A}">
                    <a16:rowId xmlns:a16="http://schemas.microsoft.com/office/drawing/2014/main" val="3015017614"/>
                  </a:ext>
                </a:extLst>
              </a:tr>
            </a:tbl>
          </a:graphicData>
        </a:graphic>
      </p:graphicFrame>
      <p:sp>
        <p:nvSpPr>
          <p:cNvPr id="6" name="TextBox 5">
            <a:extLst>
              <a:ext uri="{FF2B5EF4-FFF2-40B4-BE49-F238E27FC236}">
                <a16:creationId xmlns:a16="http://schemas.microsoft.com/office/drawing/2014/main" id="{37481BBD-62D6-48F6-85CC-756A3A04161F}"/>
              </a:ext>
            </a:extLst>
          </p:cNvPr>
          <p:cNvSpPr txBox="1"/>
          <p:nvPr/>
        </p:nvSpPr>
        <p:spPr>
          <a:xfrm>
            <a:off x="3781598" y="6057292"/>
            <a:ext cx="6418858" cy="55399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444492"/>
                </a:solidFill>
                <a:effectLst/>
                <a:uLnTx/>
                <a:uFillTx/>
                <a:latin typeface="Arial" panose="020B0604020202020204" pitchFamily="34" charset="0"/>
                <a:ea typeface="+mn-ea"/>
                <a:cs typeface="Arial" panose="020B0604020202020204" pitchFamily="34" charset="0"/>
              </a:rPr>
              <a:t>DAPT: Dual antiplatelet therapy; MACE: Major adverse cardiac events; PCI: Percutaneous coronary intervention; MI: Myocardial infarction; SWEDEHEART: </a:t>
            </a:r>
            <a:r>
              <a:rPr kumimoji="0" lang="en-IN" sz="1000" b="0" i="0" u="none" strike="noStrike" kern="1200" cap="none" spc="0" normalizeH="0" baseline="0" noProof="0" dirty="0">
                <a:ln>
                  <a:noFill/>
                </a:ln>
                <a:solidFill>
                  <a:srgbClr val="444492"/>
                </a:solidFill>
                <a:effectLst/>
                <a:uLnTx/>
                <a:uFillTx/>
                <a:latin typeface="Arial" panose="020B0604020202020204" pitchFamily="34" charset="0"/>
                <a:ea typeface="+mn-ea"/>
                <a:cs typeface="Arial" panose="020B0604020202020204" pitchFamily="34" charset="0"/>
              </a:rPr>
              <a:t>Swedish Web system for Enhancement and Development of Evidence-based care in Heart disease Evaluated According to Recommended Therapies; </a:t>
            </a:r>
            <a:endParaRPr kumimoji="0" lang="en-US" sz="1000" b="0" i="0" u="none" strike="noStrike" kern="1200" cap="none" spc="0" normalizeH="0" baseline="0" noProof="0" dirty="0">
              <a:ln>
                <a:noFill/>
              </a:ln>
              <a:solidFill>
                <a:srgbClr val="44449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920647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In patients on aspirin or DAPT for secondary </a:t>
            </a:r>
            <a:r>
              <a:rPr lang="en-US" dirty="0" smtClean="0"/>
              <a:t>prevention with </a:t>
            </a:r>
            <a:r>
              <a:rPr lang="en-US" dirty="0"/>
              <a:t>upper gastrointestinal bleeding, continue aspirin </a:t>
            </a:r>
            <a:r>
              <a:rPr lang="en-US" dirty="0" smtClean="0"/>
              <a:t>or DAPT </a:t>
            </a:r>
            <a:r>
              <a:rPr lang="en-US" dirty="0"/>
              <a:t>if endoscopy shows no active bleeding </a:t>
            </a:r>
          </a:p>
          <a:p>
            <a:r>
              <a:rPr lang="en-US" dirty="0"/>
              <a:t>● Consider a three-day interruption of aspirin in </a:t>
            </a:r>
            <a:r>
              <a:rPr lang="en-US" dirty="0" smtClean="0"/>
              <a:t>patients with </a:t>
            </a:r>
            <a:r>
              <a:rPr lang="en-US" dirty="0"/>
              <a:t>active bleeding by endoscopy (strong </a:t>
            </a:r>
            <a:r>
              <a:rPr lang="en-US" dirty="0" smtClean="0"/>
              <a:t>recommendation, moderate </a:t>
            </a:r>
            <a:r>
              <a:rPr lang="en-US" dirty="0"/>
              <a:t>quality evidence), in case of DAPT, </a:t>
            </a:r>
            <a:r>
              <a:rPr lang="en-US" dirty="0" smtClean="0"/>
              <a:t>continue the </a:t>
            </a:r>
            <a:r>
              <a:rPr lang="en-US" dirty="0"/>
              <a:t>P2Y12 inhibitor and interrupt aspirin for </a:t>
            </a:r>
            <a:r>
              <a:rPr lang="en-US" dirty="0" smtClean="0"/>
              <a:t>three days </a:t>
            </a:r>
            <a:endParaRPr lang="en-US" dirty="0"/>
          </a:p>
          <a:p>
            <a:pPr marL="0" indent="0">
              <a:buNone/>
            </a:pPr>
            <a:endParaRPr lang="en-US" dirty="0"/>
          </a:p>
        </p:txBody>
      </p:sp>
    </p:spTree>
    <p:extLst>
      <p:ext uri="{BB962C8B-B14F-4D97-AF65-F5344CB8AC3E}">
        <p14:creationId xmlns:p14="http://schemas.microsoft.com/office/powerpoint/2010/main" val="31017892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t>Advice</a:t>
            </a:r>
          </a:p>
          <a:p>
            <a:r>
              <a:rPr lang="en-US" dirty="0"/>
              <a:t>● Withhold OAC if </a:t>
            </a:r>
            <a:r>
              <a:rPr lang="en-US" dirty="0">
                <a:solidFill>
                  <a:srgbClr val="FF0000"/>
                </a:solidFill>
              </a:rPr>
              <a:t>intracranial </a:t>
            </a:r>
            <a:r>
              <a:rPr lang="en-US" dirty="0" smtClean="0">
                <a:solidFill>
                  <a:srgbClr val="FF0000"/>
                </a:solidFill>
              </a:rPr>
              <a:t>hemorrhage </a:t>
            </a:r>
            <a:r>
              <a:rPr lang="en-US" dirty="0" smtClean="0"/>
              <a:t>occurred while </a:t>
            </a:r>
            <a:r>
              <a:rPr lang="en-US" dirty="0"/>
              <a:t>adequately dosed, in case of uncontrolled </a:t>
            </a:r>
            <a:r>
              <a:rPr lang="en-US" dirty="0" smtClean="0"/>
              <a:t>hypertension, if </a:t>
            </a:r>
            <a:r>
              <a:rPr lang="en-US" dirty="0"/>
              <a:t>the bleeding is located cortically, if there </a:t>
            </a:r>
            <a:r>
              <a:rPr lang="en-US" dirty="0" smtClean="0"/>
              <a:t>are multiple </a:t>
            </a:r>
            <a:r>
              <a:rPr lang="en-US" dirty="0" err="1"/>
              <a:t>microbleeds</a:t>
            </a:r>
            <a:r>
              <a:rPr lang="en-US" dirty="0"/>
              <a:t> (&gt;10) or if DAPT is needed </a:t>
            </a:r>
          </a:p>
          <a:p>
            <a:r>
              <a:rPr lang="en-US" dirty="0" smtClean="0"/>
              <a:t>● Reinitiate OAC if intracranial hemorrhage occurred on VKA or in the setting of overdose, if the bleeding was traumatic or has a treatable cause, if the bleeding is located in the basal ganglia, if the white matter lesions are mild, in case of removed subdural hematoma or clipped/ coiled aneurysm </a:t>
            </a:r>
          </a:p>
          <a:p>
            <a:r>
              <a:rPr lang="en-US" dirty="0" smtClean="0"/>
              <a:t>Switch </a:t>
            </a:r>
            <a:r>
              <a:rPr lang="en-US" dirty="0"/>
              <a:t>to a NOAC after intracranial </a:t>
            </a:r>
            <a:r>
              <a:rPr lang="en-US" dirty="0" err="1"/>
              <a:t>haemorrhage</a:t>
            </a:r>
            <a:r>
              <a:rPr lang="en-US" dirty="0"/>
              <a:t> (class </a:t>
            </a:r>
            <a:r>
              <a:rPr lang="nl-NL" dirty="0"/>
              <a:t>IIb, LoE B) </a:t>
            </a:r>
          </a:p>
          <a:p>
            <a:endParaRPr lang="en-US" dirty="0" smtClean="0"/>
          </a:p>
          <a:p>
            <a:pPr marL="0" indent="0">
              <a:buNone/>
            </a:pPr>
            <a:endParaRPr lang="en-US" dirty="0"/>
          </a:p>
        </p:txBody>
      </p:sp>
    </p:spTree>
    <p:extLst>
      <p:ext uri="{BB962C8B-B14F-4D97-AF65-F5344CB8AC3E}">
        <p14:creationId xmlns:p14="http://schemas.microsoft.com/office/powerpoint/2010/main" val="18838459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Aspirin for secondary prevention should be continued </a:t>
            </a:r>
            <a:r>
              <a:rPr lang="en-US" dirty="0" smtClean="0"/>
              <a:t>in patients </a:t>
            </a:r>
            <a:r>
              <a:rPr lang="en-US" dirty="0"/>
              <a:t>with lower gastrointestinal bleeding.</a:t>
            </a:r>
          </a:p>
          <a:p>
            <a:r>
              <a:rPr lang="en-US" dirty="0"/>
              <a:t>● In patients on DAPT, the P2Y12 inhibitor should be </a:t>
            </a:r>
            <a:r>
              <a:rPr lang="en-US" dirty="0" smtClean="0"/>
              <a:t>interrupted for </a:t>
            </a:r>
            <a:r>
              <a:rPr lang="en-US" dirty="0"/>
              <a:t>7 days and aspirin should be continued </a:t>
            </a:r>
            <a:r>
              <a:rPr lang="en-US" dirty="0" smtClean="0"/>
              <a:t>unless the </a:t>
            </a:r>
            <a:r>
              <a:rPr lang="en-US" dirty="0"/>
              <a:t>patient had ACS within 90 days or coronary </a:t>
            </a:r>
            <a:r>
              <a:rPr lang="en-US" dirty="0" smtClean="0"/>
              <a:t>stent within </a:t>
            </a:r>
            <a:r>
              <a:rPr lang="en-US" dirty="0"/>
              <a:t>30 days (strong recommendation, low quality evidence</a:t>
            </a:r>
            <a:r>
              <a:rPr lang="en-US" dirty="0" smtClean="0"/>
              <a:t>)</a:t>
            </a:r>
            <a:endParaRPr lang="en-US" dirty="0"/>
          </a:p>
          <a:p>
            <a:r>
              <a:rPr lang="en-US" dirty="0"/>
              <a:t>● Consider in patients on DAPT to shorten the duration </a:t>
            </a:r>
            <a:r>
              <a:rPr lang="en-US" dirty="0" smtClean="0"/>
              <a:t>and to </a:t>
            </a:r>
            <a:r>
              <a:rPr lang="en-US" dirty="0"/>
              <a:t>switch to DAPT with aspirin and </a:t>
            </a:r>
            <a:r>
              <a:rPr lang="en-US" dirty="0" err="1"/>
              <a:t>clopidogrel</a:t>
            </a:r>
            <a:r>
              <a:rPr lang="en-US" dirty="0"/>
              <a:t> </a:t>
            </a:r>
          </a:p>
          <a:p>
            <a:r>
              <a:rPr lang="en-US" dirty="0"/>
              <a:t>● Start with intravenous PPI in case of upper </a:t>
            </a:r>
            <a:r>
              <a:rPr lang="en-US" dirty="0" smtClean="0"/>
              <a:t>gastrointestinal bleeding </a:t>
            </a:r>
            <a:r>
              <a:rPr lang="en-US" dirty="0"/>
              <a:t>and continue with oral PPI after </a:t>
            </a:r>
            <a:r>
              <a:rPr lang="en-US" dirty="0" smtClean="0"/>
              <a:t>discharge when </a:t>
            </a:r>
            <a:r>
              <a:rPr lang="en-US" dirty="0"/>
              <a:t>antiplatelet therapy is </a:t>
            </a:r>
            <a:r>
              <a:rPr lang="en-US" dirty="0" smtClean="0"/>
              <a:t>reinitiated, consider </a:t>
            </a:r>
            <a:r>
              <a:rPr lang="en-US" dirty="0"/>
              <a:t>oral PPI when OAC is reinitiated </a:t>
            </a:r>
          </a:p>
        </p:txBody>
      </p:sp>
    </p:spTree>
    <p:extLst>
      <p:ext uri="{BB962C8B-B14F-4D97-AF65-F5344CB8AC3E}">
        <p14:creationId xmlns:p14="http://schemas.microsoft.com/office/powerpoint/2010/main" val="2884042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938139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Mild Bleeding With TT</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In case of </a:t>
            </a:r>
            <a:r>
              <a:rPr lang="en-US" dirty="0"/>
              <a:t>triple therapy (OAC and DAPT), downgrading to </a:t>
            </a:r>
            <a:r>
              <a:rPr lang="en-US" dirty="0" smtClean="0"/>
              <a:t>dual therapy </a:t>
            </a:r>
            <a:r>
              <a:rPr lang="en-US" dirty="0"/>
              <a:t>(OAC and </a:t>
            </a:r>
            <a:r>
              <a:rPr lang="en-US" dirty="0" err="1"/>
              <a:t>clopidogrel</a:t>
            </a:r>
            <a:r>
              <a:rPr lang="en-US" dirty="0"/>
              <a:t>) should be considered </a:t>
            </a:r>
            <a:endParaRPr lang="en-US" dirty="0" smtClean="0"/>
          </a:p>
          <a:p>
            <a:r>
              <a:rPr lang="en-US" dirty="0" smtClean="0"/>
              <a:t>Patients </a:t>
            </a:r>
            <a:r>
              <a:rPr lang="en-US" dirty="0"/>
              <a:t>on VKA with a mild bleeding event are </a:t>
            </a:r>
            <a:r>
              <a:rPr lang="en-US" dirty="0" smtClean="0"/>
              <a:t>advised to </a:t>
            </a:r>
            <a:r>
              <a:rPr lang="en-US" dirty="0"/>
              <a:t>postpone the next dose until an international </a:t>
            </a:r>
            <a:r>
              <a:rPr lang="en-US" dirty="0" smtClean="0"/>
              <a:t>normalized ratio </a:t>
            </a:r>
            <a:r>
              <a:rPr lang="en-US" dirty="0"/>
              <a:t>(INR) &lt;2, patients on NOACs are advised to skip </a:t>
            </a:r>
            <a:r>
              <a:rPr lang="en-US" dirty="0" smtClean="0"/>
              <a:t>one dose</a:t>
            </a:r>
            <a:endParaRPr lang="en-US" dirty="0"/>
          </a:p>
        </p:txBody>
      </p:sp>
    </p:spTree>
    <p:extLst>
      <p:ext uri="{BB962C8B-B14F-4D97-AF65-F5344CB8AC3E}">
        <p14:creationId xmlns:p14="http://schemas.microsoft.com/office/powerpoint/2010/main" val="31974639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Moderate </a:t>
            </a:r>
            <a:r>
              <a:rPr lang="en-US" b="1" dirty="0" smtClean="0">
                <a:solidFill>
                  <a:srgbClr val="FF0000"/>
                </a:solidFill>
              </a:rPr>
              <a:t>bleeding on TT</a:t>
            </a:r>
            <a:endParaRPr lang="en-US" dirty="0"/>
          </a:p>
        </p:txBody>
      </p:sp>
      <p:sp>
        <p:nvSpPr>
          <p:cNvPr id="3" name="Content Placeholder 2"/>
          <p:cNvSpPr>
            <a:spLocks noGrp="1"/>
          </p:cNvSpPr>
          <p:nvPr>
            <p:ph idx="1"/>
          </p:nvPr>
        </p:nvSpPr>
        <p:spPr/>
        <p:txBody>
          <a:bodyPr/>
          <a:lstStyle/>
          <a:p>
            <a:pPr lvl="0"/>
            <a:r>
              <a:rPr lang="en-US" dirty="0">
                <a:solidFill>
                  <a:prstClr val="black"/>
                </a:solidFill>
              </a:rPr>
              <a:t>Both the ESC DAPT and AF guideline recommend discontinuing OAC, whereby VKA could be reversed, until the bleeding is stopped, unless the patient is at very high thrombotic risk (mechanical heart valve, cardiac assist device, CHA2DS2-VASc [Congestive heart failure, Hypertension, Age ≥75 [doubled], Diabetes, prior Stroke [doubled]—Vascular disease, Age 65–74, Sex category] score ≥4) </a:t>
            </a:r>
          </a:p>
          <a:p>
            <a:endParaRPr lang="en-US" dirty="0"/>
          </a:p>
        </p:txBody>
      </p:sp>
    </p:spTree>
    <p:extLst>
      <p:ext uri="{BB962C8B-B14F-4D97-AF65-F5344CB8AC3E}">
        <p14:creationId xmlns:p14="http://schemas.microsoft.com/office/powerpoint/2010/main" val="15695184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Moderate </a:t>
            </a:r>
            <a:r>
              <a:rPr lang="en-US" b="1" dirty="0" smtClean="0">
                <a:solidFill>
                  <a:srgbClr val="FF0000"/>
                </a:solidFill>
              </a:rPr>
              <a:t>bleeding on TT</a:t>
            </a:r>
            <a:endParaRPr lang="en-US" dirty="0"/>
          </a:p>
        </p:txBody>
      </p:sp>
      <p:sp>
        <p:nvSpPr>
          <p:cNvPr id="3" name="Content Placeholder 2"/>
          <p:cNvSpPr>
            <a:spLocks noGrp="1"/>
          </p:cNvSpPr>
          <p:nvPr>
            <p:ph idx="1"/>
          </p:nvPr>
        </p:nvSpPr>
        <p:spPr/>
        <p:txBody>
          <a:bodyPr>
            <a:normAutofit/>
          </a:bodyPr>
          <a:lstStyle/>
          <a:p>
            <a:r>
              <a:rPr lang="fi-FI" dirty="0"/>
              <a:t>For patients on VKA, vitamin </a:t>
            </a:r>
            <a:r>
              <a:rPr lang="fi-FI" dirty="0" smtClean="0"/>
              <a:t>K </a:t>
            </a:r>
            <a:r>
              <a:rPr lang="en-US" dirty="0" smtClean="0"/>
              <a:t>5–10mg </a:t>
            </a:r>
            <a:r>
              <a:rPr lang="en-US" dirty="0"/>
              <a:t>intravenously should be considered, bearing </a:t>
            </a:r>
            <a:r>
              <a:rPr lang="en-US" dirty="0" smtClean="0"/>
              <a:t>in mind </a:t>
            </a:r>
            <a:r>
              <a:rPr lang="en-US" dirty="0"/>
              <a:t>it has a slow onset (at least 4–6 hours) </a:t>
            </a:r>
            <a:endParaRPr lang="en-US" dirty="0" smtClean="0"/>
          </a:p>
          <a:p>
            <a:r>
              <a:rPr lang="en-US" dirty="0" smtClean="0"/>
              <a:t> </a:t>
            </a:r>
            <a:r>
              <a:rPr lang="en-US" dirty="0"/>
              <a:t>In </a:t>
            </a:r>
            <a:r>
              <a:rPr lang="en-US" dirty="0" smtClean="0"/>
              <a:t>patients with </a:t>
            </a:r>
            <a:r>
              <a:rPr lang="en-US" dirty="0"/>
              <a:t>a NOAC-related bleeding, time is the most </a:t>
            </a:r>
            <a:r>
              <a:rPr lang="en-US" dirty="0" smtClean="0"/>
              <a:t>important antidote</a:t>
            </a:r>
            <a:r>
              <a:rPr lang="en-US" dirty="0"/>
              <a:t>, with a plasma half-life of ~12 hours. </a:t>
            </a:r>
            <a:endParaRPr lang="en-US" dirty="0" smtClean="0"/>
          </a:p>
          <a:p>
            <a:r>
              <a:rPr lang="en-US" dirty="0" smtClean="0"/>
              <a:t>Therefore</a:t>
            </a:r>
            <a:r>
              <a:rPr lang="en-US" dirty="0"/>
              <a:t>, </a:t>
            </a:r>
            <a:r>
              <a:rPr lang="en-US" dirty="0" smtClean="0"/>
              <a:t>it is </a:t>
            </a:r>
            <a:r>
              <a:rPr lang="en-US" dirty="0"/>
              <a:t>important to inquire about the last dose of NOAC </a:t>
            </a:r>
            <a:r>
              <a:rPr lang="en-US" dirty="0" smtClean="0"/>
              <a:t>intake and </a:t>
            </a:r>
            <a:r>
              <a:rPr lang="en-US" dirty="0"/>
              <a:t>consider factors influencing plasma concentration </a:t>
            </a:r>
            <a:r>
              <a:rPr lang="en-US" dirty="0" smtClean="0"/>
              <a:t>such as </a:t>
            </a:r>
            <a:r>
              <a:rPr lang="en-US" dirty="0"/>
              <a:t>renal function </a:t>
            </a:r>
          </a:p>
        </p:txBody>
      </p:sp>
    </p:spTree>
    <p:extLst>
      <p:ext uri="{BB962C8B-B14F-4D97-AF65-F5344CB8AC3E}">
        <p14:creationId xmlns:p14="http://schemas.microsoft.com/office/powerpoint/2010/main" val="8582245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384663"/>
            <a:ext cx="10515600" cy="4792300"/>
          </a:xfrm>
        </p:spPr>
        <p:txBody>
          <a:bodyPr/>
          <a:lstStyle/>
          <a:p>
            <a:r>
              <a:rPr lang="en-US" dirty="0" smtClean="0">
                <a:solidFill>
                  <a:srgbClr val="FF0000"/>
                </a:solidFill>
              </a:rPr>
              <a:t>Charcoal</a:t>
            </a:r>
            <a:r>
              <a:rPr lang="en-US" dirty="0" smtClean="0"/>
              <a:t> could be administered if the last NOAC intake was within 2–4 hours and dialysis in patients taking dabigatran </a:t>
            </a:r>
          </a:p>
          <a:p>
            <a:r>
              <a:rPr lang="en-US" dirty="0" smtClean="0"/>
              <a:t>A moderate bleeding may require </a:t>
            </a:r>
            <a:r>
              <a:rPr lang="en-US" dirty="0" smtClean="0">
                <a:solidFill>
                  <a:srgbClr val="FF0000"/>
                </a:solidFill>
              </a:rPr>
              <a:t>blood transfusions and fluid replacement</a:t>
            </a:r>
            <a:r>
              <a:rPr lang="en-US" dirty="0" smtClean="0"/>
              <a:t> in addition to specific treatment to stop the bleeding (endoscopic or surgical hemostasis)  </a:t>
            </a:r>
          </a:p>
          <a:p>
            <a:r>
              <a:rPr lang="en-US" dirty="0" smtClean="0"/>
              <a:t>According to the guidelines, </a:t>
            </a:r>
            <a:r>
              <a:rPr lang="en-US" dirty="0" smtClean="0">
                <a:solidFill>
                  <a:srgbClr val="FF0000"/>
                </a:solidFill>
              </a:rPr>
              <a:t>OAC should be reinitiated within one week</a:t>
            </a:r>
            <a:r>
              <a:rPr lang="en-US" dirty="0" smtClean="0"/>
              <a:t>, taking into account the lowest acceptable target INR or, in case of NOAC, the lowest effective dose</a:t>
            </a:r>
          </a:p>
          <a:p>
            <a:r>
              <a:rPr lang="en-US" dirty="0" smtClean="0"/>
              <a:t>Patients on </a:t>
            </a:r>
            <a:r>
              <a:rPr lang="en-US" dirty="0" smtClean="0">
                <a:solidFill>
                  <a:srgbClr val="FF0000"/>
                </a:solidFill>
              </a:rPr>
              <a:t>triple therapy </a:t>
            </a:r>
            <a:r>
              <a:rPr lang="en-US" dirty="0" smtClean="0"/>
              <a:t>should be considered for </a:t>
            </a:r>
            <a:r>
              <a:rPr lang="en-US" dirty="0" smtClean="0">
                <a:solidFill>
                  <a:srgbClr val="FF0000"/>
                </a:solidFill>
              </a:rPr>
              <a:t>dual therapy with OAC and </a:t>
            </a:r>
            <a:r>
              <a:rPr lang="en-US" dirty="0" err="1" smtClean="0">
                <a:solidFill>
                  <a:srgbClr val="FF0000"/>
                </a:solidFill>
              </a:rPr>
              <a:t>clopidogrel</a:t>
            </a:r>
            <a:r>
              <a:rPr lang="en-US" dirty="0" smtClean="0">
                <a:solidFill>
                  <a:srgbClr val="FF0000"/>
                </a:solidFill>
              </a:rPr>
              <a:t> </a:t>
            </a:r>
          </a:p>
          <a:p>
            <a:endParaRPr lang="en-US" dirty="0"/>
          </a:p>
        </p:txBody>
      </p:sp>
    </p:spTree>
    <p:extLst>
      <p:ext uri="{BB962C8B-B14F-4D97-AF65-F5344CB8AC3E}">
        <p14:creationId xmlns:p14="http://schemas.microsoft.com/office/powerpoint/2010/main" val="22827448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0000"/>
                </a:solidFill>
                <a:latin typeface="Times-Roman"/>
              </a:rPr>
              <a:t>The Dutch guideline for antithrombotic management advises against </a:t>
            </a:r>
            <a:r>
              <a:rPr lang="en-US" dirty="0" err="1" smtClean="0">
                <a:solidFill>
                  <a:srgbClr val="000000"/>
                </a:solidFill>
                <a:latin typeface="Times-Roman"/>
              </a:rPr>
              <a:t>desamino</a:t>
            </a:r>
            <a:r>
              <a:rPr lang="en-US" dirty="0" smtClean="0">
                <a:solidFill>
                  <a:srgbClr val="000000"/>
                </a:solidFill>
                <a:latin typeface="Times-Roman"/>
              </a:rPr>
              <a:t>-D-arginine vasopressin or desmopressin because of the relative contra-indication for patients with coronary artery disease </a:t>
            </a:r>
          </a:p>
          <a:p>
            <a:r>
              <a:rPr lang="en-US" dirty="0" smtClean="0">
                <a:solidFill>
                  <a:srgbClr val="000000"/>
                </a:solidFill>
                <a:latin typeface="Times-Roman"/>
              </a:rPr>
              <a:t>In patients with a severe bleeding on OAC, stopping and reversing OAC is indicated, unless the patient has an </a:t>
            </a:r>
            <a:r>
              <a:rPr lang="en-US" sz="3200" dirty="0" smtClean="0">
                <a:solidFill>
                  <a:srgbClr val="000000"/>
                </a:solidFill>
                <a:latin typeface="Times-Roman"/>
              </a:rPr>
              <a:t>ex</a:t>
            </a:r>
            <a:r>
              <a:rPr lang="en-US" sz="3200" dirty="0" smtClean="0"/>
              <a:t>cessive thrombotic risk (mechanical heart valve in mitral position, cardiac assist device)</a:t>
            </a:r>
          </a:p>
          <a:p>
            <a:endParaRPr lang="en-US" dirty="0"/>
          </a:p>
        </p:txBody>
      </p:sp>
    </p:spTree>
    <p:extLst>
      <p:ext uri="{BB962C8B-B14F-4D97-AF65-F5344CB8AC3E}">
        <p14:creationId xmlns:p14="http://schemas.microsoft.com/office/powerpoint/2010/main" val="1318100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For </a:t>
            </a:r>
            <a:r>
              <a:rPr lang="en-US" dirty="0"/>
              <a:t>VKAs the </a:t>
            </a:r>
            <a:r>
              <a:rPr lang="en-US" dirty="0" smtClean="0"/>
              <a:t>combination of </a:t>
            </a:r>
            <a:r>
              <a:rPr lang="en-US" dirty="0"/>
              <a:t>fresh frozen plasma with four factors </a:t>
            </a:r>
            <a:r>
              <a:rPr lang="en-US" dirty="0" smtClean="0"/>
              <a:t>prothrombin complex </a:t>
            </a:r>
            <a:r>
              <a:rPr lang="en-US" dirty="0"/>
              <a:t>concentrates (4F-PCC; 25–50U/kg) should </a:t>
            </a:r>
            <a:r>
              <a:rPr lang="en-US" dirty="0" smtClean="0"/>
              <a:t>be considered </a:t>
            </a:r>
            <a:r>
              <a:rPr lang="en-US" dirty="0"/>
              <a:t>(class </a:t>
            </a:r>
            <a:r>
              <a:rPr lang="en-US" dirty="0" err="1"/>
              <a:t>IIa</a:t>
            </a:r>
            <a:r>
              <a:rPr lang="en-US" dirty="0"/>
              <a:t>, </a:t>
            </a:r>
            <a:r>
              <a:rPr lang="en-US" dirty="0" err="1"/>
              <a:t>LoE</a:t>
            </a:r>
            <a:r>
              <a:rPr lang="en-US" dirty="0"/>
              <a:t> C) </a:t>
            </a:r>
          </a:p>
          <a:p>
            <a:r>
              <a:rPr lang="en-US" dirty="0" smtClean="0"/>
              <a:t>Both </a:t>
            </a:r>
            <a:r>
              <a:rPr lang="en-US" dirty="0"/>
              <a:t>are faster </a:t>
            </a:r>
            <a:r>
              <a:rPr lang="en-US" dirty="0" smtClean="0"/>
              <a:t>in antagonizing </a:t>
            </a:r>
            <a:r>
              <a:rPr lang="en-US" dirty="0"/>
              <a:t>VKA compared with vitamin K </a:t>
            </a:r>
            <a:endParaRPr lang="en-US" dirty="0" smtClean="0"/>
          </a:p>
          <a:p>
            <a:r>
              <a:rPr lang="en-US" dirty="0" smtClean="0"/>
              <a:t> 4F-PCC may </a:t>
            </a:r>
            <a:r>
              <a:rPr lang="en-US" dirty="0"/>
              <a:t>also be administered in patients on NOACs when a </a:t>
            </a:r>
            <a:r>
              <a:rPr lang="en-US" dirty="0" smtClean="0"/>
              <a:t>specific antidote </a:t>
            </a:r>
            <a:r>
              <a:rPr lang="en-US" dirty="0"/>
              <a:t>is not available (class </a:t>
            </a:r>
            <a:r>
              <a:rPr lang="en-US" dirty="0" err="1"/>
              <a:t>IIa</a:t>
            </a:r>
            <a:r>
              <a:rPr lang="en-US" dirty="0"/>
              <a:t>, </a:t>
            </a:r>
            <a:r>
              <a:rPr lang="en-US" dirty="0" err="1"/>
              <a:t>LoE</a:t>
            </a:r>
            <a:r>
              <a:rPr lang="en-US" dirty="0"/>
              <a:t> C) </a:t>
            </a:r>
            <a:endParaRPr lang="en-US" dirty="0" smtClean="0"/>
          </a:p>
          <a:p>
            <a:r>
              <a:rPr lang="en-US" dirty="0" smtClean="0"/>
              <a:t>However</a:t>
            </a:r>
            <a:r>
              <a:rPr lang="en-US" dirty="0"/>
              <a:t>, PCCs increase the risk of thromboembolic </a:t>
            </a:r>
            <a:r>
              <a:rPr lang="en-US" dirty="0" smtClean="0"/>
              <a:t>events (&gt;</a:t>
            </a:r>
            <a:r>
              <a:rPr lang="en-US" dirty="0"/>
              <a:t>1</a:t>
            </a:r>
            <a:r>
              <a:rPr lang="en-US" dirty="0" smtClean="0"/>
              <a:t>%)</a:t>
            </a:r>
          </a:p>
          <a:p>
            <a:r>
              <a:rPr lang="en-US" dirty="0" smtClean="0"/>
              <a:t>Patients </a:t>
            </a:r>
            <a:r>
              <a:rPr lang="en-US" dirty="0"/>
              <a:t>with a bleeding on </a:t>
            </a:r>
            <a:r>
              <a:rPr lang="en-US" dirty="0" smtClean="0"/>
              <a:t>dabigatran could </a:t>
            </a:r>
            <a:r>
              <a:rPr lang="en-US" dirty="0"/>
              <a:t>be treated with </a:t>
            </a:r>
            <a:r>
              <a:rPr lang="en-US" dirty="0" err="1"/>
              <a:t>idarucizumab</a:t>
            </a:r>
            <a:r>
              <a:rPr lang="en-US" dirty="0"/>
              <a:t> 5mg intravenously </a:t>
            </a:r>
            <a:r>
              <a:rPr lang="en-US" dirty="0" smtClean="0"/>
              <a:t>which antagonizes </a:t>
            </a:r>
            <a:r>
              <a:rPr lang="en-US" dirty="0"/>
              <a:t>dabigatran within 5 </a:t>
            </a:r>
            <a:r>
              <a:rPr lang="en-US" dirty="0" smtClean="0"/>
              <a:t>minutes, without </a:t>
            </a:r>
            <a:r>
              <a:rPr lang="en-US" dirty="0" err="1"/>
              <a:t>procoagulant</a:t>
            </a:r>
            <a:r>
              <a:rPr lang="en-US" dirty="0"/>
              <a:t> activity </a:t>
            </a:r>
            <a:endParaRPr lang="en-US" dirty="0" smtClean="0"/>
          </a:p>
        </p:txBody>
      </p:sp>
    </p:spTree>
    <p:extLst>
      <p:ext uri="{BB962C8B-B14F-4D97-AF65-F5344CB8AC3E}">
        <p14:creationId xmlns:p14="http://schemas.microsoft.com/office/powerpoint/2010/main" val="1250216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CBF81-0905-4240-A051-C17121E1D550}"/>
              </a:ext>
            </a:extLst>
          </p:cNvPr>
          <p:cNvSpPr>
            <a:spLocks noGrp="1"/>
          </p:cNvSpPr>
          <p:nvPr>
            <p:ph type="title"/>
          </p:nvPr>
        </p:nvSpPr>
        <p:spPr/>
        <p:txBody>
          <a:bodyPr/>
          <a:lstStyle/>
          <a:p>
            <a:r>
              <a:rPr lang="en-US" sz="2400" dirty="0">
                <a:solidFill>
                  <a:schemeClr val="tx1"/>
                </a:solidFill>
              </a:rPr>
              <a:t>Overview of Key Real-World Evidence on Ticagrelor and Clopidogrel (3/3)</a:t>
            </a:r>
          </a:p>
        </p:txBody>
      </p:sp>
      <p:sp>
        <p:nvSpPr>
          <p:cNvPr id="4" name="Slide Number Placeholder 3">
            <a:extLst>
              <a:ext uri="{FF2B5EF4-FFF2-40B4-BE49-F238E27FC236}">
                <a16:creationId xmlns:a16="http://schemas.microsoft.com/office/drawing/2014/main" id="{E643A5EA-CB72-4012-BD85-29FDBD2B99E3}"/>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altLang="en-US" sz="900" b="0" i="0" u="none" strike="noStrike" kern="1200" cap="none" spc="0" normalizeH="0" baseline="16000" noProof="0" dirty="0">
                <a:ln>
                  <a:noFill/>
                </a:ln>
                <a:solidFill>
                  <a:srgbClr val="000000"/>
                </a:solidFill>
                <a:effectLst/>
                <a:uLnTx/>
                <a:uFillTx/>
                <a:latin typeface="Arial" panose="020B0604020202020204" pitchFamily="34" charset="0"/>
                <a:ea typeface="+mn-ea"/>
                <a:cs typeface="Arial" panose="020B0604020202020204" pitchFamily="34" charset="0"/>
              </a:rPr>
              <a:t>         </a:t>
            </a:r>
            <a:fld id="{A2AB0FFF-949E-4AFB-BF98-7C23E89F2E92}" type="slidenum">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5" name="Content Placeholder 3">
            <a:extLst>
              <a:ext uri="{FF2B5EF4-FFF2-40B4-BE49-F238E27FC236}">
                <a16:creationId xmlns:a16="http://schemas.microsoft.com/office/drawing/2014/main" id="{309DC120-13A3-4CBE-B960-9F52FF2BE502}"/>
              </a:ext>
            </a:extLst>
          </p:cNvPr>
          <p:cNvGraphicFramePr>
            <a:graphicFrameLocks noGrp="1"/>
          </p:cNvGraphicFramePr>
          <p:nvPr>
            <p:ph idx="1"/>
            <p:extLst>
              <p:ext uri="{D42A27DB-BD31-4B8C-83A1-F6EECF244321}">
                <p14:modId xmlns:p14="http://schemas.microsoft.com/office/powerpoint/2010/main" val="179434936"/>
              </p:ext>
            </p:extLst>
          </p:nvPr>
        </p:nvGraphicFramePr>
        <p:xfrm>
          <a:off x="391885" y="1227909"/>
          <a:ext cx="10961914" cy="4499009"/>
        </p:xfrm>
        <a:graphic>
          <a:graphicData uri="http://schemas.openxmlformats.org/drawingml/2006/table">
            <a:tbl>
              <a:tblPr firstRow="1" bandRow="1">
                <a:tableStyleId>{5940675A-B579-460E-94D1-54222C63F5DA}</a:tableStyleId>
              </a:tblPr>
              <a:tblGrid>
                <a:gridCol w="1841622">
                  <a:extLst>
                    <a:ext uri="{9D8B030D-6E8A-4147-A177-3AD203B41FA5}">
                      <a16:colId xmlns:a16="http://schemas.microsoft.com/office/drawing/2014/main" val="20000"/>
                    </a:ext>
                  </a:extLst>
                </a:gridCol>
                <a:gridCol w="1841120">
                  <a:extLst>
                    <a:ext uri="{9D8B030D-6E8A-4147-A177-3AD203B41FA5}">
                      <a16:colId xmlns:a16="http://schemas.microsoft.com/office/drawing/2014/main" val="20001"/>
                    </a:ext>
                  </a:extLst>
                </a:gridCol>
                <a:gridCol w="1017460">
                  <a:extLst>
                    <a:ext uri="{9D8B030D-6E8A-4147-A177-3AD203B41FA5}">
                      <a16:colId xmlns:a16="http://schemas.microsoft.com/office/drawing/2014/main" val="20002"/>
                    </a:ext>
                  </a:extLst>
                </a:gridCol>
                <a:gridCol w="1656993">
                  <a:extLst>
                    <a:ext uri="{9D8B030D-6E8A-4147-A177-3AD203B41FA5}">
                      <a16:colId xmlns:a16="http://schemas.microsoft.com/office/drawing/2014/main" val="20003"/>
                    </a:ext>
                  </a:extLst>
                </a:gridCol>
                <a:gridCol w="4604719">
                  <a:extLst>
                    <a:ext uri="{9D8B030D-6E8A-4147-A177-3AD203B41FA5}">
                      <a16:colId xmlns:a16="http://schemas.microsoft.com/office/drawing/2014/main" val="20004"/>
                    </a:ext>
                  </a:extLst>
                </a:gridCol>
              </a:tblGrid>
              <a:tr h="553553">
                <a:tc>
                  <a:txBody>
                    <a:bodyPr/>
                    <a:lstStyle/>
                    <a:p>
                      <a:pPr algn="ctr"/>
                      <a:r>
                        <a:rPr lang="en-US" sz="1400" b="1" dirty="0">
                          <a:solidFill>
                            <a:schemeClr val="bg1"/>
                          </a:solidFill>
                          <a:latin typeface="+mn-lt"/>
                        </a:rPr>
                        <a:t>Reference</a:t>
                      </a:r>
                      <a:endParaRPr lang="en-SG" sz="1400" b="1" dirty="0">
                        <a:solidFill>
                          <a:schemeClr val="bg1"/>
                        </a:solidFill>
                        <a:latin typeface="+mn-lt"/>
                      </a:endParaRPr>
                    </a:p>
                  </a:txBody>
                  <a:tcPr marL="68731" marR="68731" marT="34290" marB="34290" anchor="ctr">
                    <a:solidFill>
                      <a:schemeClr val="tx1"/>
                    </a:solidFill>
                  </a:tcPr>
                </a:tc>
                <a:tc>
                  <a:txBody>
                    <a:bodyPr/>
                    <a:lstStyle/>
                    <a:p>
                      <a:pPr algn="ctr"/>
                      <a:r>
                        <a:rPr lang="en-US" sz="1400" b="1" dirty="0">
                          <a:solidFill>
                            <a:schemeClr val="bg1"/>
                          </a:solidFill>
                          <a:latin typeface="+mn-lt"/>
                        </a:rPr>
                        <a:t>Study design</a:t>
                      </a:r>
                      <a:endParaRPr lang="en-SG" sz="1400" b="1" dirty="0">
                        <a:solidFill>
                          <a:schemeClr val="bg1"/>
                        </a:solidFill>
                        <a:latin typeface="+mn-lt"/>
                      </a:endParaRPr>
                    </a:p>
                  </a:txBody>
                  <a:tcPr marL="68731" marR="68731" marT="34290" marB="34290" anchor="ctr">
                    <a:solidFill>
                      <a:schemeClr val="tx1"/>
                    </a:solidFill>
                  </a:tcPr>
                </a:tc>
                <a:tc>
                  <a:txBody>
                    <a:bodyPr/>
                    <a:lstStyle/>
                    <a:p>
                      <a:pPr algn="ctr"/>
                      <a:r>
                        <a:rPr lang="en-US" sz="1400" b="1" dirty="0">
                          <a:solidFill>
                            <a:schemeClr val="bg1"/>
                          </a:solidFill>
                          <a:latin typeface="+mn-lt"/>
                        </a:rPr>
                        <a:t>N</a:t>
                      </a:r>
                      <a:endParaRPr lang="en-SG" sz="1400" b="1" dirty="0">
                        <a:solidFill>
                          <a:schemeClr val="bg1"/>
                        </a:solidFill>
                        <a:latin typeface="+mn-lt"/>
                      </a:endParaRPr>
                    </a:p>
                  </a:txBody>
                  <a:tcPr marL="68731" marR="68731" marT="34290" marB="34290" anchor="ctr">
                    <a:solidFill>
                      <a:schemeClr val="tx1"/>
                    </a:solidFill>
                  </a:tcPr>
                </a:tc>
                <a:tc>
                  <a:txBody>
                    <a:bodyPr/>
                    <a:lstStyle/>
                    <a:p>
                      <a:pPr algn="ctr"/>
                      <a:r>
                        <a:rPr lang="en-SG" sz="1400" b="1" dirty="0">
                          <a:solidFill>
                            <a:schemeClr val="bg1"/>
                          </a:solidFill>
                          <a:latin typeface="+mn-lt"/>
                        </a:rPr>
                        <a:t>Sponsor</a:t>
                      </a:r>
                    </a:p>
                  </a:txBody>
                  <a:tcPr marL="68731" marR="68731" marT="34290" marB="34290" anchor="ctr">
                    <a:solidFill>
                      <a:schemeClr val="tx1"/>
                    </a:solidFill>
                  </a:tcPr>
                </a:tc>
                <a:tc>
                  <a:txBody>
                    <a:bodyPr/>
                    <a:lstStyle/>
                    <a:p>
                      <a:pPr algn="ctr"/>
                      <a:r>
                        <a:rPr lang="en-US" sz="1400" b="1" dirty="0">
                          <a:solidFill>
                            <a:schemeClr val="bg1"/>
                          </a:solidFill>
                          <a:latin typeface="+mn-lt"/>
                        </a:rPr>
                        <a:t>Results</a:t>
                      </a:r>
                      <a:endParaRPr lang="en-SG" sz="1400" b="1" dirty="0">
                        <a:solidFill>
                          <a:schemeClr val="bg1"/>
                        </a:solidFill>
                        <a:latin typeface="+mn-lt"/>
                      </a:endParaRPr>
                    </a:p>
                  </a:txBody>
                  <a:tcPr marL="68731" marR="68731" marT="34290" marB="34290" anchor="ctr">
                    <a:solidFill>
                      <a:schemeClr val="tx1"/>
                    </a:solidFill>
                  </a:tcPr>
                </a:tc>
                <a:extLst>
                  <a:ext uri="{0D108BD9-81ED-4DB2-BD59-A6C34878D82A}">
                    <a16:rowId xmlns:a16="http://schemas.microsoft.com/office/drawing/2014/main" val="10000"/>
                  </a:ext>
                </a:extLst>
              </a:tr>
              <a:tr h="1382542">
                <a:tc>
                  <a:txBody>
                    <a:bodyPr/>
                    <a:lstStyle/>
                    <a:p>
                      <a:r>
                        <a:rPr lang="en-SG" sz="1400" baseline="0" dirty="0">
                          <a:solidFill>
                            <a:schemeClr val="tx1"/>
                          </a:solidFill>
                          <a:latin typeface="+mn-lt"/>
                          <a:cs typeface="Arial" panose="020B0604020202020204" pitchFamily="34" charset="0"/>
                        </a:rPr>
                        <a:t>Coons </a:t>
                      </a:r>
                      <a:r>
                        <a:rPr lang="en-SG" sz="1400" i="1" baseline="0" dirty="0">
                          <a:solidFill>
                            <a:schemeClr val="tx1"/>
                          </a:solidFill>
                          <a:latin typeface="+mn-lt"/>
                          <a:cs typeface="Arial" panose="020B0604020202020204" pitchFamily="34" charset="0"/>
                        </a:rPr>
                        <a:t>et al</a:t>
                      </a:r>
                      <a:r>
                        <a:rPr lang="en-SG" sz="1400" baseline="0" dirty="0">
                          <a:solidFill>
                            <a:schemeClr val="tx1"/>
                          </a:solidFill>
                          <a:latin typeface="+mn-lt"/>
                          <a:cs typeface="Arial" panose="020B0604020202020204" pitchFamily="34" charset="0"/>
                        </a:rPr>
                        <a:t>. </a:t>
                      </a:r>
                    </a:p>
                  </a:txBody>
                  <a:tcPr marL="68731" marR="68731" marT="34290" marB="34290" anchor="ctr"/>
                </a:tc>
                <a:tc>
                  <a:txBody>
                    <a:bodyPr/>
                    <a:lstStyle/>
                    <a:p>
                      <a:r>
                        <a:rPr lang="en-IN" sz="1400" dirty="0"/>
                        <a:t>Retrospective, observational study</a:t>
                      </a:r>
                      <a:endParaRPr lang="en-GB" sz="1400" dirty="0"/>
                    </a:p>
                    <a:p>
                      <a:endParaRPr lang="en-GB" sz="1400" dirty="0">
                        <a:latin typeface="+mn-lt"/>
                      </a:endParaRPr>
                    </a:p>
                  </a:txBody>
                  <a:tcPr marL="68731" marR="68731" marT="34290" marB="34290" anchor="ctr"/>
                </a:tc>
                <a:tc>
                  <a:txBody>
                    <a:bodyPr/>
                    <a:lstStyle/>
                    <a:p>
                      <a:r>
                        <a:rPr lang="en-GB" sz="1400" dirty="0">
                          <a:latin typeface="+mn-lt"/>
                          <a:cs typeface="Arial" panose="020B0604020202020204" pitchFamily="34" charset="0"/>
                        </a:rPr>
                        <a:t>8127</a:t>
                      </a:r>
                    </a:p>
                  </a:txBody>
                  <a:tcPr marL="68731" marR="68731"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rgbClr val="FFC000"/>
                          </a:solidFill>
                          <a:latin typeface="+mn-lt"/>
                          <a:ea typeface="+mn-ea"/>
                          <a:cs typeface="Arial" panose="020B0604020202020204" pitchFamily="34" charset="0"/>
                        </a:rPr>
                        <a:t>Merck &amp; Co., Amgen, Pfizer</a:t>
                      </a:r>
                      <a:endParaRPr lang="en-GB" sz="1800" dirty="0">
                        <a:solidFill>
                          <a:srgbClr val="FFC000"/>
                        </a:solidFill>
                        <a:latin typeface="+mn-lt"/>
                        <a:cs typeface="Arial" panose="020B0604020202020204" pitchFamily="34" charset="0"/>
                      </a:endParaRPr>
                    </a:p>
                  </a:txBody>
                  <a:tcPr marL="68731" marR="68731" marT="34290" marB="34290" anchor="ctr"/>
                </a:tc>
                <a:tc>
                  <a:txBody>
                    <a:bodyPr/>
                    <a:lstStyle/>
                    <a:p>
                      <a:r>
                        <a:rPr lang="en-IN" sz="1600" dirty="0">
                          <a:solidFill>
                            <a:schemeClr val="tx1"/>
                          </a:solidFill>
                        </a:rPr>
                        <a:t>According to the propensity analyses, </a:t>
                      </a:r>
                      <a:r>
                        <a:rPr lang="en-IN" sz="1600" dirty="0">
                          <a:solidFill>
                            <a:srgbClr val="FFC000"/>
                          </a:solidFill>
                        </a:rPr>
                        <a:t>no significant difference was noted between the ticagrelor, switch, and clopidogrel groups for the primary efficacy endpoint of MACE and any bleeding and major bleeding at 1 year </a:t>
                      </a:r>
                    </a:p>
                  </a:txBody>
                  <a:tcPr marL="68731" marR="68731" marT="34290" marB="34290" anchor="ctr"/>
                </a:tc>
                <a:extLst>
                  <a:ext uri="{0D108BD9-81ED-4DB2-BD59-A6C34878D82A}">
                    <a16:rowId xmlns:a16="http://schemas.microsoft.com/office/drawing/2014/main" val="2318730685"/>
                  </a:ext>
                </a:extLst>
              </a:tr>
              <a:tr h="1382542">
                <a:tc>
                  <a:txBody>
                    <a:bodyPr/>
                    <a:lstStyle/>
                    <a:p>
                      <a:r>
                        <a:rPr lang="en-SG" sz="1400" baseline="0" dirty="0">
                          <a:solidFill>
                            <a:schemeClr val="tx1"/>
                          </a:solidFill>
                          <a:latin typeface="+mn-lt"/>
                          <a:cs typeface="Arial" panose="020B0604020202020204" pitchFamily="34" charset="0"/>
                        </a:rPr>
                        <a:t>Rasia </a:t>
                      </a:r>
                      <a:r>
                        <a:rPr lang="en-SG" sz="1400" i="1" baseline="0" dirty="0">
                          <a:solidFill>
                            <a:schemeClr val="tx1"/>
                          </a:solidFill>
                          <a:latin typeface="+mn-lt"/>
                          <a:cs typeface="Arial" panose="020B0604020202020204" pitchFamily="34" charset="0"/>
                        </a:rPr>
                        <a:t>et al</a:t>
                      </a:r>
                      <a:r>
                        <a:rPr lang="en-SG" sz="1400" baseline="0" dirty="0">
                          <a:solidFill>
                            <a:schemeClr val="tx1"/>
                          </a:solidFill>
                          <a:latin typeface="+mn-lt"/>
                          <a:cs typeface="Arial" panose="020B0604020202020204" pitchFamily="34" charset="0"/>
                        </a:rPr>
                        <a:t>. </a:t>
                      </a:r>
                    </a:p>
                  </a:txBody>
                  <a:tcPr marL="68731" marR="68731" marT="34290" marB="34290" anchor="ctr"/>
                </a:tc>
                <a:tc>
                  <a:txBody>
                    <a:bodyPr/>
                    <a:lstStyle/>
                    <a:p>
                      <a:r>
                        <a:rPr lang="en-GB" sz="1400" dirty="0">
                          <a:latin typeface="+mn-lt"/>
                        </a:rPr>
                        <a:t>Retrospective, observational study</a:t>
                      </a:r>
                    </a:p>
                  </a:txBody>
                  <a:tcPr marL="68731" marR="68731" marT="34290" marB="34290" anchor="ctr"/>
                </a:tc>
                <a:tc>
                  <a:txBody>
                    <a:bodyPr/>
                    <a:lstStyle/>
                    <a:p>
                      <a:r>
                        <a:rPr lang="en-GB" sz="1400" dirty="0">
                          <a:latin typeface="+mn-lt"/>
                          <a:cs typeface="Arial" panose="020B0604020202020204" pitchFamily="34" charset="0"/>
                        </a:rPr>
                        <a:t>2404</a:t>
                      </a:r>
                    </a:p>
                  </a:txBody>
                  <a:tcPr marL="68731" marR="68731"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latin typeface="+mn-lt"/>
                          <a:cs typeface="Arial" panose="020B0604020202020204" pitchFamily="34" charset="0"/>
                        </a:rPr>
                        <a:t>Not listed</a:t>
                      </a:r>
                    </a:p>
                  </a:txBody>
                  <a:tcPr marL="68731" marR="68731" marT="34290" marB="34290" anchor="ctr"/>
                </a:tc>
                <a:tc>
                  <a:txBody>
                    <a:bodyPr/>
                    <a:lstStyle/>
                    <a:p>
                      <a:r>
                        <a:rPr lang="en-IN" sz="1800" dirty="0">
                          <a:solidFill>
                            <a:srgbClr val="FF0000"/>
                          </a:solidFill>
                        </a:rPr>
                        <a:t>Incidence of </a:t>
                      </a:r>
                      <a:r>
                        <a:rPr lang="en-IN" sz="1800" dirty="0" smtClean="0">
                          <a:solidFill>
                            <a:srgbClr val="FF0000"/>
                          </a:solidFill>
                        </a:rPr>
                        <a:t>MACE </a:t>
                      </a:r>
                      <a:r>
                        <a:rPr lang="en-IN" sz="1800" dirty="0">
                          <a:solidFill>
                            <a:srgbClr val="FF0000"/>
                          </a:solidFill>
                        </a:rPr>
                        <a:t>was significantly lower among patients treated with aspirin plus ticagrelor; mainly driven by lower incidence of all-cause mortality and target vessel revascularisation</a:t>
                      </a:r>
                    </a:p>
                  </a:txBody>
                  <a:tcPr marL="68731" marR="68731" marT="34290" marB="34290" anchor="ctr"/>
                </a:tc>
                <a:extLst>
                  <a:ext uri="{0D108BD9-81ED-4DB2-BD59-A6C34878D82A}">
                    <a16:rowId xmlns:a16="http://schemas.microsoft.com/office/drawing/2014/main" val="665284475"/>
                  </a:ext>
                </a:extLst>
              </a:tr>
              <a:tr h="1122734">
                <a:tc>
                  <a:txBody>
                    <a:bodyPr/>
                    <a:lstStyle/>
                    <a:p>
                      <a:r>
                        <a:rPr lang="en-IN" sz="1400" dirty="0">
                          <a:latin typeface="+mn-lt"/>
                          <a:ea typeface="Calibri"/>
                          <a:cs typeface="Times New Roman"/>
                        </a:rPr>
                        <a:t>Angeras</a:t>
                      </a:r>
                      <a:r>
                        <a:rPr lang="en-IN" sz="1400" strike="sngStrike" dirty="0">
                          <a:latin typeface="+mn-lt"/>
                          <a:ea typeface="Calibri"/>
                          <a:cs typeface="Times New Roman"/>
                        </a:rPr>
                        <a:t>,</a:t>
                      </a:r>
                      <a:r>
                        <a:rPr lang="en-IN" sz="1400" dirty="0">
                          <a:latin typeface="+mn-lt"/>
                          <a:ea typeface="Calibri"/>
                          <a:cs typeface="Times New Roman"/>
                        </a:rPr>
                        <a:t> </a:t>
                      </a:r>
                      <a:r>
                        <a:rPr lang="en-IN" sz="1400" i="1" dirty="0">
                          <a:latin typeface="+mn-lt"/>
                          <a:ea typeface="Calibri"/>
                          <a:cs typeface="Times New Roman"/>
                        </a:rPr>
                        <a:t>et al</a:t>
                      </a:r>
                      <a:r>
                        <a:rPr lang="en-IN" sz="1400" dirty="0">
                          <a:latin typeface="+mn-lt"/>
                          <a:ea typeface="Calibri"/>
                          <a:cs typeface="Times New Roman"/>
                        </a:rPr>
                        <a:t>. </a:t>
                      </a:r>
                      <a:endParaRPr lang="en-SG" sz="1400" baseline="30000" dirty="0">
                        <a:solidFill>
                          <a:schemeClr val="tx1"/>
                        </a:solidFill>
                        <a:latin typeface="+mn-lt"/>
                      </a:endParaRPr>
                    </a:p>
                  </a:txBody>
                  <a:tcPr marL="68731" marR="68731" marT="34290" marB="34290" anchor="ctr"/>
                </a:tc>
                <a:tc>
                  <a:txBody>
                    <a:bodyPr/>
                    <a:lstStyle/>
                    <a:p>
                      <a:r>
                        <a:rPr lang="en-IN" sz="1400" b="0" i="0" kern="1200" dirty="0">
                          <a:solidFill>
                            <a:schemeClr val="tx1"/>
                          </a:solidFill>
                          <a:latin typeface="+mn-lt"/>
                          <a:ea typeface="+mn-ea"/>
                          <a:cs typeface="+mn-cs"/>
                        </a:rPr>
                        <a:t>Observational study using SCAAR data</a:t>
                      </a:r>
                      <a:endParaRPr lang="en-SG" sz="1400" dirty="0">
                        <a:solidFill>
                          <a:schemeClr val="tx1"/>
                        </a:solidFill>
                        <a:latin typeface="+mn-lt"/>
                      </a:endParaRPr>
                    </a:p>
                  </a:txBody>
                  <a:tcPr marL="68731" marR="68731" marT="34290" marB="34290" anchor="ctr"/>
                </a:tc>
                <a:tc>
                  <a:txBody>
                    <a:bodyPr/>
                    <a:lstStyle/>
                    <a:p>
                      <a:r>
                        <a:rPr lang="en-US" sz="1400" b="0" i="0" kern="1200" dirty="0">
                          <a:solidFill>
                            <a:schemeClr val="tx1"/>
                          </a:solidFill>
                          <a:latin typeface="+mn-lt"/>
                          <a:ea typeface="+mn-ea"/>
                          <a:cs typeface="+mn-cs"/>
                        </a:rPr>
                        <a:t>12,168</a:t>
                      </a:r>
                      <a:endParaRPr lang="en-GB" sz="1400" dirty="0">
                        <a:latin typeface="+mn-lt"/>
                      </a:endParaRPr>
                    </a:p>
                  </a:txBody>
                  <a:tcPr marL="68731" marR="68731"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dirty="0">
                          <a:solidFill>
                            <a:srgbClr val="FFC000"/>
                          </a:solidFill>
                          <a:latin typeface="+mn-lt"/>
                        </a:rPr>
                        <a:t>Swedish health </a:t>
                      </a:r>
                    </a:p>
                    <a:p>
                      <a:pPr marL="0" marR="0" indent="0" algn="l" defTabSz="914400" rtl="0" eaLnBrk="1" fontAlgn="auto" latinLnBrk="0" hangingPunct="1">
                        <a:lnSpc>
                          <a:spcPct val="100000"/>
                        </a:lnSpc>
                        <a:spcBef>
                          <a:spcPts val="0"/>
                        </a:spcBef>
                        <a:spcAft>
                          <a:spcPts val="0"/>
                        </a:spcAft>
                        <a:buClrTx/>
                        <a:buSzTx/>
                        <a:buFontTx/>
                        <a:buNone/>
                        <a:tabLst/>
                        <a:defRPr/>
                      </a:pPr>
                      <a:r>
                        <a:rPr lang="en-IN" sz="1800" dirty="0">
                          <a:solidFill>
                            <a:srgbClr val="FFC000"/>
                          </a:solidFill>
                          <a:latin typeface="+mn-lt"/>
                        </a:rPr>
                        <a:t>authorities only</a:t>
                      </a:r>
                      <a:endParaRPr lang="en-GB" sz="1800" dirty="0">
                        <a:solidFill>
                          <a:srgbClr val="FFC000"/>
                        </a:solidFill>
                        <a:latin typeface="+mn-lt"/>
                      </a:endParaRPr>
                    </a:p>
                  </a:txBody>
                  <a:tcPr marL="68731" marR="68731" marT="34290" marB="34290" anchor="ctr"/>
                </a:tc>
                <a:tc>
                  <a:txBody>
                    <a:bodyPr/>
                    <a:lstStyle/>
                    <a:p>
                      <a:r>
                        <a:rPr lang="en-IN" sz="2000" b="0" i="0" u="none" strike="noStrike" kern="1200" baseline="0" dirty="0">
                          <a:solidFill>
                            <a:srgbClr val="FFC000"/>
                          </a:solidFill>
                          <a:latin typeface="+mn-lt"/>
                          <a:ea typeface="+mn-ea"/>
                          <a:cs typeface="+mn-cs"/>
                        </a:rPr>
                        <a:t>Ticagrelor was not superior to clopidogrel</a:t>
                      </a:r>
                      <a:endParaRPr lang="en-GB" sz="2000" kern="1200" dirty="0">
                        <a:solidFill>
                          <a:srgbClr val="FFC000"/>
                        </a:solidFill>
                        <a:latin typeface="+mn-lt"/>
                        <a:ea typeface="+mn-ea"/>
                        <a:cs typeface="+mn-cs"/>
                      </a:endParaRPr>
                    </a:p>
                  </a:txBody>
                  <a:tcPr marL="68731" marR="68731" marT="34290" marB="34290" anchor="ctr"/>
                </a:tc>
                <a:extLst>
                  <a:ext uri="{0D108BD9-81ED-4DB2-BD59-A6C34878D82A}">
                    <a16:rowId xmlns:a16="http://schemas.microsoft.com/office/drawing/2014/main" val="3555087042"/>
                  </a:ext>
                </a:extLst>
              </a:tr>
            </a:tbl>
          </a:graphicData>
        </a:graphic>
      </p:graphicFrame>
      <p:sp>
        <p:nvSpPr>
          <p:cNvPr id="6" name="TextBox 5">
            <a:extLst>
              <a:ext uri="{FF2B5EF4-FFF2-40B4-BE49-F238E27FC236}">
                <a16:creationId xmlns:a16="http://schemas.microsoft.com/office/drawing/2014/main" id="{21BA979A-917F-4BE3-AF8D-16FD7C15305C}"/>
              </a:ext>
            </a:extLst>
          </p:cNvPr>
          <p:cNvSpPr txBox="1"/>
          <p:nvPr/>
        </p:nvSpPr>
        <p:spPr>
          <a:xfrm>
            <a:off x="3683732" y="6043354"/>
            <a:ext cx="6418858" cy="55399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444492"/>
                </a:solidFill>
                <a:effectLst/>
                <a:uLnTx/>
                <a:uFillTx/>
                <a:latin typeface="Arial" panose="020B0604020202020204" pitchFamily="34" charset="0"/>
                <a:ea typeface="+mn-ea"/>
                <a:cs typeface="Arial" panose="020B0604020202020204" pitchFamily="34" charset="0"/>
              </a:rPr>
              <a:t>KAMIR-NIH: </a:t>
            </a:r>
            <a:r>
              <a:rPr kumimoji="0" lang="en-IN" sz="1000" b="0" i="0" u="none" strike="noStrike" kern="1200" cap="none" spc="0" normalizeH="0" baseline="0" noProof="0" dirty="0">
                <a:ln>
                  <a:noFill/>
                </a:ln>
                <a:solidFill>
                  <a:srgbClr val="444492"/>
                </a:solidFill>
                <a:effectLst/>
                <a:uLnTx/>
                <a:uFillTx/>
                <a:latin typeface="Arial" panose="020B0604020202020204" pitchFamily="34" charset="0"/>
                <a:ea typeface="+mn-ea"/>
                <a:cs typeface="Arial" panose="020B0604020202020204" pitchFamily="34" charset="0"/>
              </a:rPr>
              <a:t>Korea Acute Myocardial Infarction Registry—National Institute of Health; </a:t>
            </a:r>
            <a:r>
              <a:rPr kumimoji="0" lang="en-US" sz="1000" b="0" i="0" u="none" strike="noStrike" kern="1200" cap="none" spc="0" normalizeH="0" baseline="0" noProof="0" dirty="0">
                <a:ln>
                  <a:noFill/>
                </a:ln>
                <a:solidFill>
                  <a:srgbClr val="444492"/>
                </a:solidFill>
                <a:effectLst/>
                <a:uLnTx/>
                <a:uFillTx/>
                <a:latin typeface="Arial" panose="020B0604020202020204" pitchFamily="34" charset="0"/>
                <a:ea typeface="+mn-ea"/>
                <a:cs typeface="Arial" panose="020B0604020202020204" pitchFamily="34" charset="0"/>
              </a:rPr>
              <a:t>MACE: Major adverse cardiac events; SCAAR: Swedish Coronary Angiography and Angioplasty; NACE: Net adverse cardiovascular event.</a:t>
            </a:r>
          </a:p>
        </p:txBody>
      </p:sp>
    </p:spTree>
    <p:extLst>
      <p:ext uri="{BB962C8B-B14F-4D97-AF65-F5344CB8AC3E}">
        <p14:creationId xmlns:p14="http://schemas.microsoft.com/office/powerpoint/2010/main" val="209481939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535577"/>
            <a:ext cx="10515600" cy="5641386"/>
          </a:xfrm>
        </p:spPr>
        <p:txBody>
          <a:bodyPr>
            <a:normAutofit/>
          </a:bodyPr>
          <a:lstStyle/>
          <a:p>
            <a:r>
              <a:rPr lang="en-US" dirty="0" smtClean="0"/>
              <a:t>RE-VERSE AD examined the reversal effects of </a:t>
            </a:r>
            <a:r>
              <a:rPr lang="en-US" dirty="0" err="1" smtClean="0"/>
              <a:t>idarucizumab</a:t>
            </a:r>
            <a:r>
              <a:rPr lang="en-US" dirty="0" smtClean="0"/>
              <a:t> in 301 patients with uncontrolled or life-threatening bleeding, of whom 96% used dabigatran because of AF </a:t>
            </a:r>
            <a:endParaRPr lang="en-US" dirty="0"/>
          </a:p>
          <a:p>
            <a:r>
              <a:rPr lang="en-US" dirty="0" smtClean="0"/>
              <a:t> The median time to hemostasis after </a:t>
            </a:r>
            <a:r>
              <a:rPr lang="en-US" dirty="0" err="1" smtClean="0"/>
              <a:t>idarucizumab</a:t>
            </a:r>
            <a:r>
              <a:rPr lang="en-US" dirty="0" smtClean="0"/>
              <a:t> was 2.5 hours in patients without intracranial hemorrhage. </a:t>
            </a:r>
          </a:p>
          <a:p>
            <a:r>
              <a:rPr lang="en-US" dirty="0" smtClean="0"/>
              <a:t>Furthermore, antithrombotic treatment (anticoagulant or antiplatelet drugs) was restarted in 73% after a mean of 13 days of which 23% restarted within 3 days </a:t>
            </a:r>
            <a:endParaRPr lang="en-US" dirty="0"/>
          </a:p>
          <a:p>
            <a:r>
              <a:rPr lang="en-US" dirty="0" smtClean="0"/>
              <a:t>This is in accordance with the DAPT guideline which advises to reinitiate treatment within one </a:t>
            </a:r>
            <a:r>
              <a:rPr lang="en-US" sz="3200" dirty="0" smtClean="0"/>
              <a:t>week</a:t>
            </a:r>
          </a:p>
          <a:p>
            <a:endParaRPr lang="en-US" sz="1100" dirty="0"/>
          </a:p>
          <a:p>
            <a:endParaRPr lang="en-US" sz="1100" dirty="0" smtClean="0"/>
          </a:p>
          <a:p>
            <a:r>
              <a:rPr lang="en-US" sz="1400" dirty="0" smtClean="0"/>
              <a:t>Pollack </a:t>
            </a:r>
            <a:r>
              <a:rPr lang="en-US" sz="1400" dirty="0"/>
              <a:t>CV Jr, Reilly PA, van </a:t>
            </a:r>
            <a:r>
              <a:rPr lang="en-US" sz="1400" dirty="0" err="1"/>
              <a:t>Ryn</a:t>
            </a:r>
            <a:r>
              <a:rPr lang="en-US" sz="1400" dirty="0"/>
              <a:t> J, et al. </a:t>
            </a:r>
            <a:r>
              <a:rPr lang="en-US" sz="1400" dirty="0" err="1"/>
              <a:t>Idarucizumab</a:t>
            </a:r>
            <a:r>
              <a:rPr lang="en-US" sz="1400" dirty="0"/>
              <a:t> for </a:t>
            </a:r>
            <a:r>
              <a:rPr lang="en-US" sz="1400" dirty="0" smtClean="0"/>
              <a:t>dabigatran reversal—full </a:t>
            </a:r>
            <a:r>
              <a:rPr lang="en-US" sz="1400" dirty="0"/>
              <a:t>cohort analysis. N </a:t>
            </a:r>
            <a:r>
              <a:rPr lang="en-US" sz="1400" dirty="0" err="1"/>
              <a:t>Engl</a:t>
            </a:r>
            <a:r>
              <a:rPr lang="en-US" sz="1400" dirty="0"/>
              <a:t> J Med. 2017;377(5</a:t>
            </a:r>
            <a:r>
              <a:rPr lang="en-US" sz="1400" dirty="0" smtClean="0"/>
              <a:t>): 431–41</a:t>
            </a:r>
            <a:r>
              <a:rPr lang="en-US" sz="1400" dirty="0"/>
              <a:t>.</a:t>
            </a:r>
            <a:endParaRPr lang="en-US" sz="1400" dirty="0" smtClean="0"/>
          </a:p>
          <a:p>
            <a:endParaRPr lang="en-US" dirty="0" smtClean="0"/>
          </a:p>
          <a:p>
            <a:endParaRPr lang="en-US" dirty="0"/>
          </a:p>
        </p:txBody>
      </p:sp>
    </p:spTree>
    <p:extLst>
      <p:ext uri="{BB962C8B-B14F-4D97-AF65-F5344CB8AC3E}">
        <p14:creationId xmlns:p14="http://schemas.microsoft.com/office/powerpoint/2010/main" val="2148946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000000"/>
                </a:solidFill>
                <a:latin typeface="Helvetica" panose="020B0604020202020204" pitchFamily="34" charset="0"/>
              </a:rPr>
              <a:t>Restarting VKA is advised within </a:t>
            </a:r>
            <a:r>
              <a:rPr lang="en-US" dirty="0">
                <a:solidFill>
                  <a:srgbClr val="FF0000"/>
                </a:solidFill>
                <a:latin typeface="Helvetica" panose="020B0604020202020204" pitchFamily="34" charset="0"/>
              </a:rPr>
              <a:t>one week </a:t>
            </a:r>
            <a:r>
              <a:rPr lang="en-US" dirty="0">
                <a:solidFill>
                  <a:srgbClr val="000000"/>
                </a:solidFill>
                <a:latin typeface="Helvetica" panose="020B0604020202020204" pitchFamily="34" charset="0"/>
              </a:rPr>
              <a:t>after the bleeding, dosing should be aimed on the lowest acceptable target INR and NOAC should be given in the lowest effective dose</a:t>
            </a:r>
            <a:endParaRPr lang="en-US" dirty="0"/>
          </a:p>
          <a:p>
            <a:endParaRPr lang="en-US" dirty="0"/>
          </a:p>
          <a:p>
            <a:endParaRPr lang="en-US" dirty="0"/>
          </a:p>
        </p:txBody>
      </p:sp>
    </p:spTree>
    <p:extLst>
      <p:ext uri="{BB962C8B-B14F-4D97-AF65-F5344CB8AC3E}">
        <p14:creationId xmlns:p14="http://schemas.microsoft.com/office/powerpoint/2010/main" val="34469121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Timing of resumption after intracranial hemorrhage </a:t>
            </a:r>
            <a:br>
              <a:rPr lang="en-US" dirty="0" smtClean="0">
                <a:solidFill>
                  <a:srgbClr val="FF0000"/>
                </a:solidFill>
              </a:rPr>
            </a:br>
            <a:endParaRPr lang="en-US" dirty="0"/>
          </a:p>
        </p:txBody>
      </p:sp>
      <p:sp>
        <p:nvSpPr>
          <p:cNvPr id="3" name="Content Placeholder 2"/>
          <p:cNvSpPr>
            <a:spLocks noGrp="1"/>
          </p:cNvSpPr>
          <p:nvPr>
            <p:ph idx="1"/>
          </p:nvPr>
        </p:nvSpPr>
        <p:spPr/>
        <p:txBody>
          <a:bodyPr>
            <a:normAutofit lnSpcReduction="10000"/>
          </a:bodyPr>
          <a:lstStyle/>
          <a:p>
            <a:r>
              <a:rPr lang="en-US" dirty="0" smtClean="0"/>
              <a:t>In </a:t>
            </a:r>
            <a:r>
              <a:rPr lang="en-US" dirty="0"/>
              <a:t>the largest included </a:t>
            </a:r>
            <a:r>
              <a:rPr lang="en-US" dirty="0" smtClean="0"/>
              <a:t>study (</a:t>
            </a:r>
            <a:r>
              <a:rPr lang="en-US" i="1" dirty="0" smtClean="0"/>
              <a:t>n</a:t>
            </a:r>
            <a:r>
              <a:rPr lang="en-US" dirty="0"/>
              <a:t>= 759), the median time to restart was 24 days, </a:t>
            </a:r>
            <a:r>
              <a:rPr lang="en-US" dirty="0" smtClean="0"/>
              <a:t>however, only </a:t>
            </a:r>
            <a:r>
              <a:rPr lang="en-US" dirty="0"/>
              <a:t>patients with AF were included </a:t>
            </a:r>
          </a:p>
          <a:p>
            <a:r>
              <a:rPr lang="en-US" dirty="0" smtClean="0"/>
              <a:t>The meta-analysis showed </a:t>
            </a:r>
            <a:r>
              <a:rPr lang="en-US" dirty="0">
                <a:solidFill>
                  <a:srgbClr val="FF0000"/>
                </a:solidFill>
              </a:rPr>
              <a:t>equal recurrence of intracranial </a:t>
            </a:r>
            <a:r>
              <a:rPr lang="en-US" dirty="0" smtClean="0">
                <a:solidFill>
                  <a:srgbClr val="FF0000"/>
                </a:solidFill>
              </a:rPr>
              <a:t>hemorrhage or hematoma </a:t>
            </a:r>
            <a:r>
              <a:rPr lang="en-US" dirty="0">
                <a:solidFill>
                  <a:srgbClr val="FF0000"/>
                </a:solidFill>
              </a:rPr>
              <a:t>expansion in both groups </a:t>
            </a:r>
            <a:r>
              <a:rPr lang="en-US" dirty="0"/>
              <a:t>[RR 0.84; </a:t>
            </a:r>
            <a:r>
              <a:rPr lang="en-US" dirty="0" smtClean="0"/>
              <a:t>95% CI </a:t>
            </a:r>
            <a:r>
              <a:rPr lang="en-US" dirty="0"/>
              <a:t>0.47–1.51; </a:t>
            </a:r>
            <a:r>
              <a:rPr lang="en-US" i="1" dirty="0"/>
              <a:t>p</a:t>
            </a:r>
            <a:r>
              <a:rPr lang="en-US" dirty="0"/>
              <a:t>= 0.56], but thromboembolic events </a:t>
            </a:r>
            <a:r>
              <a:rPr lang="en-US" dirty="0" smtClean="0"/>
              <a:t>were significantly </a:t>
            </a:r>
            <a:r>
              <a:rPr lang="en-US" dirty="0"/>
              <a:t>lower in patients restarting antiplatelet </a:t>
            </a:r>
            <a:r>
              <a:rPr lang="en-US" dirty="0" smtClean="0"/>
              <a:t>therapy </a:t>
            </a:r>
            <a:r>
              <a:rPr lang="it-IT" dirty="0" smtClean="0"/>
              <a:t>[RR </a:t>
            </a:r>
            <a:r>
              <a:rPr lang="it-IT" dirty="0"/>
              <a:t>0.61; 95% CI 0.48–0.79; </a:t>
            </a:r>
            <a:r>
              <a:rPr lang="it-IT" i="1" dirty="0"/>
              <a:t>p</a:t>
            </a:r>
            <a:r>
              <a:rPr lang="it-IT" dirty="0"/>
              <a:t>&lt; 0.01</a:t>
            </a:r>
            <a:r>
              <a:rPr lang="it-IT" dirty="0" smtClean="0"/>
              <a:t>]</a:t>
            </a:r>
          </a:p>
          <a:p>
            <a:pPr marL="0" indent="0">
              <a:buNone/>
            </a:pPr>
            <a:endParaRPr lang="it-IT" dirty="0" smtClean="0"/>
          </a:p>
          <a:p>
            <a:r>
              <a:rPr lang="en-US" sz="1500" dirty="0"/>
              <a:t>Nielsen PB, Larsen TB, </a:t>
            </a:r>
            <a:r>
              <a:rPr lang="en-US" sz="1500" dirty="0" err="1"/>
              <a:t>Skjoth</a:t>
            </a:r>
            <a:r>
              <a:rPr lang="en-US" sz="1500" dirty="0"/>
              <a:t> F, et al. Restarting </a:t>
            </a:r>
            <a:r>
              <a:rPr lang="en-US" sz="1500" dirty="0" smtClean="0"/>
              <a:t>anticoagulant treatment </a:t>
            </a:r>
            <a:r>
              <a:rPr lang="en-US" sz="1500" dirty="0"/>
              <a:t>after Intracranial hemorrhage in patients with atrial </a:t>
            </a:r>
            <a:r>
              <a:rPr lang="en-US" sz="1500" dirty="0" smtClean="0"/>
              <a:t>fibrillation and </a:t>
            </a:r>
            <a:r>
              <a:rPr lang="en-US" sz="1500" dirty="0"/>
              <a:t>the impact on recurrent stroke, mortality, and bleeding: </a:t>
            </a:r>
            <a:r>
              <a:rPr lang="en-US" sz="1500" dirty="0" smtClean="0"/>
              <a:t>a nationwide </a:t>
            </a:r>
            <a:r>
              <a:rPr lang="en-US" sz="1500" dirty="0"/>
              <a:t>cohort study. </a:t>
            </a:r>
            <a:endParaRPr lang="en-US" sz="1500" dirty="0" smtClean="0"/>
          </a:p>
          <a:p>
            <a:pPr marL="0" indent="0">
              <a:buNone/>
            </a:pPr>
            <a:r>
              <a:rPr lang="en-US" sz="1500" dirty="0"/>
              <a:t> </a:t>
            </a:r>
            <a:r>
              <a:rPr lang="en-US" sz="1500" dirty="0" smtClean="0"/>
              <a:t>    Circulation</a:t>
            </a:r>
            <a:r>
              <a:rPr lang="en-US" sz="1500" dirty="0"/>
              <a:t>. 2015;132(6):517–25</a:t>
            </a:r>
            <a:r>
              <a:rPr lang="en-US" dirty="0"/>
              <a:t>.</a:t>
            </a:r>
          </a:p>
        </p:txBody>
      </p:sp>
    </p:spTree>
    <p:extLst>
      <p:ext uri="{BB962C8B-B14F-4D97-AF65-F5344CB8AC3E}">
        <p14:creationId xmlns:p14="http://schemas.microsoft.com/office/powerpoint/2010/main" val="3734390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0000"/>
                </a:solidFill>
              </a:rPr>
              <a:t/>
            </a:r>
            <a:br>
              <a:rPr lang="en-US" dirty="0">
                <a:solidFill>
                  <a:srgbClr val="FF0000"/>
                </a:solidFill>
              </a:rPr>
            </a:br>
            <a:endParaRPr lang="en-US" dirty="0"/>
          </a:p>
        </p:txBody>
      </p:sp>
      <p:sp>
        <p:nvSpPr>
          <p:cNvPr id="3" name="Content Placeholder 2"/>
          <p:cNvSpPr>
            <a:spLocks noGrp="1"/>
          </p:cNvSpPr>
          <p:nvPr>
            <p:ph idx="1"/>
          </p:nvPr>
        </p:nvSpPr>
        <p:spPr/>
        <p:txBody>
          <a:bodyPr/>
          <a:lstStyle/>
          <a:p>
            <a:r>
              <a:rPr lang="en-US" dirty="0"/>
              <a:t>One study from the meta-analysis included </a:t>
            </a:r>
            <a:r>
              <a:rPr lang="en-US" dirty="0">
                <a:solidFill>
                  <a:srgbClr val="FF0000"/>
                </a:solidFill>
              </a:rPr>
              <a:t>109 </a:t>
            </a:r>
            <a:r>
              <a:rPr lang="en-US" dirty="0" smtClean="0">
                <a:solidFill>
                  <a:srgbClr val="FF0000"/>
                </a:solidFill>
              </a:rPr>
              <a:t>Chinese </a:t>
            </a:r>
            <a:r>
              <a:rPr lang="en-US" dirty="0" smtClean="0"/>
              <a:t>patients </a:t>
            </a:r>
            <a:r>
              <a:rPr lang="en-US" dirty="0"/>
              <a:t>with a first-time aspirin-related primary </a:t>
            </a:r>
            <a:r>
              <a:rPr lang="en-US" dirty="0" smtClean="0"/>
              <a:t>intracerebral hemorrhage </a:t>
            </a:r>
            <a:r>
              <a:rPr lang="en-US" dirty="0"/>
              <a:t>surviving &gt;90 days after </a:t>
            </a:r>
            <a:r>
              <a:rPr lang="en-US" dirty="0" smtClean="0"/>
              <a:t>admission </a:t>
            </a:r>
          </a:p>
          <a:p>
            <a:r>
              <a:rPr lang="en-US" dirty="0" smtClean="0"/>
              <a:t>All patients </a:t>
            </a:r>
            <a:r>
              <a:rPr lang="en-US" dirty="0"/>
              <a:t>used </a:t>
            </a:r>
            <a:r>
              <a:rPr lang="en-US" dirty="0">
                <a:solidFill>
                  <a:srgbClr val="FF0000"/>
                </a:solidFill>
              </a:rPr>
              <a:t>aspirin for secondary </a:t>
            </a:r>
            <a:r>
              <a:rPr lang="en-US" dirty="0" smtClean="0">
                <a:solidFill>
                  <a:srgbClr val="FF0000"/>
                </a:solidFill>
              </a:rPr>
              <a:t>prevention</a:t>
            </a:r>
          </a:p>
          <a:p>
            <a:r>
              <a:rPr lang="en-US" dirty="0" smtClean="0"/>
              <a:t> </a:t>
            </a:r>
            <a:r>
              <a:rPr lang="en-US" dirty="0"/>
              <a:t>After </a:t>
            </a:r>
            <a:r>
              <a:rPr lang="en-US" dirty="0" smtClean="0"/>
              <a:t>intracerebral hemorrhage</a:t>
            </a:r>
            <a:r>
              <a:rPr lang="en-US" dirty="0"/>
              <a:t>, </a:t>
            </a:r>
            <a:r>
              <a:rPr lang="en-US" dirty="0">
                <a:solidFill>
                  <a:srgbClr val="FF0000"/>
                </a:solidFill>
              </a:rPr>
              <a:t>19% restarted aspirin </a:t>
            </a:r>
            <a:endParaRPr lang="en-US" dirty="0"/>
          </a:p>
        </p:txBody>
      </p:sp>
    </p:spTree>
    <p:extLst>
      <p:ext uri="{BB962C8B-B14F-4D97-AF65-F5344CB8AC3E}">
        <p14:creationId xmlns:p14="http://schemas.microsoft.com/office/powerpoint/2010/main" val="14702417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Timing </a:t>
            </a:r>
            <a:r>
              <a:rPr lang="en-US" dirty="0" smtClean="0">
                <a:solidFill>
                  <a:srgbClr val="FF0000"/>
                </a:solidFill>
              </a:rPr>
              <a:t>Of Antiplatelet Resumption After Intracranial Hemorrhage </a:t>
            </a:r>
            <a:r>
              <a:rPr lang="en-US" dirty="0">
                <a:solidFill>
                  <a:srgbClr val="FF0000"/>
                </a:solidFill>
              </a:rPr>
              <a:t/>
            </a:r>
            <a:br>
              <a:rPr lang="en-US" dirty="0">
                <a:solidFill>
                  <a:srgbClr val="FF0000"/>
                </a:solidFill>
              </a:rPr>
            </a:br>
            <a:endParaRPr lang="en-US" dirty="0"/>
          </a:p>
        </p:txBody>
      </p:sp>
      <p:sp>
        <p:nvSpPr>
          <p:cNvPr id="3" name="Content Placeholder 2"/>
          <p:cNvSpPr>
            <a:spLocks noGrp="1"/>
          </p:cNvSpPr>
          <p:nvPr>
            <p:ph idx="1"/>
          </p:nvPr>
        </p:nvSpPr>
        <p:spPr/>
        <p:txBody>
          <a:bodyPr>
            <a:normAutofit/>
          </a:bodyPr>
          <a:lstStyle/>
          <a:p>
            <a:r>
              <a:rPr lang="en-US" dirty="0" smtClean="0"/>
              <a:t>A systolic blood </a:t>
            </a:r>
            <a:r>
              <a:rPr lang="en-US" dirty="0"/>
              <a:t>pressure of &gt;140mmHg and cerebral amyloid </a:t>
            </a:r>
            <a:r>
              <a:rPr lang="en-US" dirty="0" err="1" smtClean="0"/>
              <a:t>angiopathy</a:t>
            </a:r>
            <a:r>
              <a:rPr lang="en-US" dirty="0" smtClean="0"/>
              <a:t> were </a:t>
            </a:r>
            <a:r>
              <a:rPr lang="en-US" dirty="0"/>
              <a:t>independent predictors of recurrent </a:t>
            </a:r>
            <a:r>
              <a:rPr lang="en-US" dirty="0" smtClean="0"/>
              <a:t>intracerebral hemorrhage.</a:t>
            </a:r>
          </a:p>
        </p:txBody>
      </p:sp>
    </p:spTree>
    <p:extLst>
      <p:ext uri="{BB962C8B-B14F-4D97-AF65-F5344CB8AC3E}">
        <p14:creationId xmlns:p14="http://schemas.microsoft.com/office/powerpoint/2010/main" val="6494530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The largest RCT addressing restrictive versus </a:t>
            </a:r>
            <a:r>
              <a:rPr lang="en-US" dirty="0" smtClean="0"/>
              <a:t>liberal transfusion </a:t>
            </a:r>
            <a:r>
              <a:rPr lang="en-US" dirty="0"/>
              <a:t>in </a:t>
            </a:r>
            <a:r>
              <a:rPr lang="en-US" dirty="0" smtClean="0"/>
              <a:t>ischemic </a:t>
            </a:r>
            <a:r>
              <a:rPr lang="en-US" dirty="0"/>
              <a:t>heart disease patients </a:t>
            </a:r>
            <a:r>
              <a:rPr lang="en-US" dirty="0" smtClean="0"/>
              <a:t>included 838 </a:t>
            </a:r>
            <a:r>
              <a:rPr lang="en-US" dirty="0"/>
              <a:t>patients, admitted to the intensive care unit, </a:t>
            </a:r>
            <a:r>
              <a:rPr lang="en-US" dirty="0" smtClean="0"/>
              <a:t>with hemoglobin </a:t>
            </a:r>
            <a:r>
              <a:rPr lang="en-US" dirty="0"/>
              <a:t>levels of 5.5mmol/L or less, without </a:t>
            </a:r>
            <a:r>
              <a:rPr lang="en-US" dirty="0" smtClean="0"/>
              <a:t>active bleeding </a:t>
            </a:r>
            <a:r>
              <a:rPr lang="en-US" dirty="0"/>
              <a:t>or chronic </a:t>
            </a:r>
            <a:r>
              <a:rPr lang="en-US" dirty="0" smtClean="0"/>
              <a:t>anemia </a:t>
            </a:r>
            <a:endParaRPr lang="en-US" dirty="0"/>
          </a:p>
          <a:p>
            <a:r>
              <a:rPr lang="en-US" dirty="0" smtClean="0"/>
              <a:t> </a:t>
            </a:r>
            <a:r>
              <a:rPr lang="en-US" dirty="0"/>
              <a:t>Of these, 257 had </a:t>
            </a:r>
            <a:r>
              <a:rPr lang="en-US" dirty="0" smtClean="0"/>
              <a:t>ischemic heart </a:t>
            </a:r>
            <a:r>
              <a:rPr lang="en-US" dirty="0"/>
              <a:t>disease, 111 received restrictive and </a:t>
            </a:r>
            <a:r>
              <a:rPr lang="en-US" dirty="0" smtClean="0"/>
              <a:t>146 liberal transfusion</a:t>
            </a:r>
          </a:p>
          <a:p>
            <a:r>
              <a:rPr lang="en-US" dirty="0" smtClean="0"/>
              <a:t>In </a:t>
            </a:r>
            <a:r>
              <a:rPr lang="en-US" dirty="0"/>
              <a:t>the total study population, a </a:t>
            </a:r>
            <a:r>
              <a:rPr lang="en-US" dirty="0" smtClean="0"/>
              <a:t>restrictive red-cell </a:t>
            </a:r>
            <a:r>
              <a:rPr lang="en-US" dirty="0"/>
              <a:t>transfusion (&lt;4.5mmol/L) proved non-inferior to a liberal transfusion (&lt;6mmol/L</a:t>
            </a:r>
            <a:r>
              <a:rPr lang="en-US" dirty="0" smtClean="0"/>
              <a:t>)</a:t>
            </a:r>
            <a:endParaRPr lang="en-US" dirty="0"/>
          </a:p>
          <a:p>
            <a:endParaRPr lang="en-US" dirty="0" smtClean="0"/>
          </a:p>
          <a:p>
            <a:endParaRPr lang="en-US" sz="1600" dirty="0"/>
          </a:p>
          <a:p>
            <a:r>
              <a:rPr lang="en-US" sz="1600" dirty="0" smtClean="0"/>
              <a:t>Transfusion </a:t>
            </a:r>
            <a:r>
              <a:rPr lang="en-US" sz="1600" dirty="0"/>
              <a:t>Requirements in Critical Care Investigators, </a:t>
            </a:r>
            <a:r>
              <a:rPr lang="en-US" sz="1600" dirty="0" smtClean="0"/>
              <a:t>Canadian Critical </a:t>
            </a:r>
            <a:r>
              <a:rPr lang="en-US" sz="1600" dirty="0"/>
              <a:t>Care Trials Group, Hebert PC, Wells G, </a:t>
            </a:r>
            <a:r>
              <a:rPr lang="en-US" sz="1600" dirty="0" err="1" smtClean="0"/>
              <a:t>Blajchman</a:t>
            </a:r>
            <a:r>
              <a:rPr lang="en-US" sz="1600" dirty="0"/>
              <a:t> </a:t>
            </a:r>
            <a:r>
              <a:rPr lang="it-IT" sz="1600" dirty="0" smtClean="0"/>
              <a:t>MA</a:t>
            </a:r>
            <a:r>
              <a:rPr lang="it-IT" sz="1600" dirty="0"/>
              <a:t>, et al. A multicenter, randomized, controlled </a:t>
            </a:r>
            <a:r>
              <a:rPr lang="it-IT" sz="1600" dirty="0" smtClean="0"/>
              <a:t>clinical </a:t>
            </a:r>
            <a:r>
              <a:rPr lang="en-US" sz="1600" dirty="0" smtClean="0"/>
              <a:t>trial </a:t>
            </a:r>
            <a:r>
              <a:rPr lang="en-US" sz="1600" dirty="0"/>
              <a:t>of transfusion requirements in critical care. N </a:t>
            </a:r>
            <a:r>
              <a:rPr lang="en-US" sz="1600" dirty="0" err="1"/>
              <a:t>Engl</a:t>
            </a:r>
            <a:r>
              <a:rPr lang="en-US" sz="1600" dirty="0"/>
              <a:t> J </a:t>
            </a:r>
            <a:r>
              <a:rPr lang="en-US" sz="1600" dirty="0" smtClean="0"/>
              <a:t>Med. 1999;340(6</a:t>
            </a:r>
            <a:r>
              <a:rPr lang="en-US" sz="1600" dirty="0"/>
              <a:t>):409–17</a:t>
            </a:r>
            <a:r>
              <a:rPr lang="en-US" sz="1600" dirty="0" smtClean="0"/>
              <a:t>.   </a:t>
            </a:r>
            <a:endParaRPr lang="en-US" dirty="0"/>
          </a:p>
        </p:txBody>
      </p:sp>
    </p:spTree>
    <p:extLst>
      <p:ext uri="{BB962C8B-B14F-4D97-AF65-F5344CB8AC3E}">
        <p14:creationId xmlns:p14="http://schemas.microsoft.com/office/powerpoint/2010/main" val="20974375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However, </a:t>
            </a:r>
            <a:r>
              <a:rPr lang="en-US" dirty="0" smtClean="0"/>
              <a:t>subgroup analysis </a:t>
            </a:r>
            <a:r>
              <a:rPr lang="en-US" dirty="0"/>
              <a:t>of patients with </a:t>
            </a:r>
            <a:r>
              <a:rPr lang="en-US" dirty="0" smtClean="0"/>
              <a:t>ischemic </a:t>
            </a:r>
            <a:r>
              <a:rPr lang="en-US" dirty="0"/>
              <a:t>heart disease </a:t>
            </a:r>
            <a:r>
              <a:rPr lang="en-US" dirty="0" smtClean="0"/>
              <a:t>showed a </a:t>
            </a:r>
            <a:r>
              <a:rPr lang="en-US" dirty="0" err="1"/>
              <a:t>nonsignificant</a:t>
            </a:r>
            <a:r>
              <a:rPr lang="en-US" dirty="0"/>
              <a:t> decrease in overall survival in the </a:t>
            </a:r>
            <a:r>
              <a:rPr lang="en-US" dirty="0" smtClean="0"/>
              <a:t>restrictive transfusion </a:t>
            </a:r>
            <a:r>
              <a:rPr lang="en-US" dirty="0"/>
              <a:t>group </a:t>
            </a:r>
          </a:p>
          <a:p>
            <a:r>
              <a:rPr lang="en-US" dirty="0" smtClean="0"/>
              <a:t>The </a:t>
            </a:r>
            <a:r>
              <a:rPr lang="en-US" dirty="0"/>
              <a:t>authors conclude </a:t>
            </a:r>
            <a:r>
              <a:rPr lang="en-US" dirty="0" smtClean="0"/>
              <a:t>that patients </a:t>
            </a:r>
            <a:r>
              <a:rPr lang="en-US" dirty="0"/>
              <a:t>with ACS might not benefit from the </a:t>
            </a:r>
            <a:r>
              <a:rPr lang="en-US" dirty="0" smtClean="0"/>
              <a:t>restrictive transfusion </a:t>
            </a:r>
            <a:r>
              <a:rPr lang="en-US" dirty="0"/>
              <a:t>strategy. A smaller RCT, including 110 </a:t>
            </a:r>
            <a:r>
              <a:rPr lang="en-US" dirty="0" smtClean="0"/>
              <a:t>patients with </a:t>
            </a:r>
            <a:r>
              <a:rPr lang="en-US" dirty="0"/>
              <a:t>symptomatic coronary artery disease allocated </a:t>
            </a:r>
            <a:r>
              <a:rPr lang="en-US" dirty="0" smtClean="0"/>
              <a:t>patients to </a:t>
            </a:r>
            <a:r>
              <a:rPr lang="en-US" dirty="0"/>
              <a:t>a restrictive (&lt;5mmol/L) or liberal (&lt;6mmol/L) </a:t>
            </a:r>
            <a:r>
              <a:rPr lang="en-US" dirty="0" smtClean="0"/>
              <a:t>strategy and </a:t>
            </a:r>
            <a:r>
              <a:rPr lang="en-US" dirty="0"/>
              <a:t>found also a trend towards fewer major cardiac </a:t>
            </a:r>
            <a:r>
              <a:rPr lang="en-US" dirty="0" smtClean="0"/>
              <a:t>events and </a:t>
            </a:r>
            <a:r>
              <a:rPr lang="en-US" dirty="0"/>
              <a:t>deaths in the liberal transfusion group </a:t>
            </a:r>
          </a:p>
          <a:p>
            <a:pPr marL="0" indent="0">
              <a:buNone/>
            </a:pPr>
            <a:endParaRPr lang="en-US" dirty="0"/>
          </a:p>
        </p:txBody>
      </p:sp>
    </p:spTree>
    <p:extLst>
      <p:ext uri="{BB962C8B-B14F-4D97-AF65-F5344CB8AC3E}">
        <p14:creationId xmlns:p14="http://schemas.microsoft.com/office/powerpoint/2010/main" val="31175884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Advice</a:t>
            </a:r>
          </a:p>
          <a:p>
            <a:r>
              <a:rPr lang="en-US" dirty="0"/>
              <a:t>● Treat </a:t>
            </a:r>
            <a:r>
              <a:rPr lang="en-US" dirty="0" smtClean="0"/>
              <a:t>anemic </a:t>
            </a:r>
            <a:r>
              <a:rPr lang="en-US" dirty="0"/>
              <a:t>ACS patients according to a more </a:t>
            </a:r>
            <a:r>
              <a:rPr lang="en-US" dirty="0" smtClean="0"/>
              <a:t>liberal transfusion </a:t>
            </a:r>
            <a:r>
              <a:rPr lang="en-US" dirty="0"/>
              <a:t>strategy (&lt;6mmol/L) </a:t>
            </a:r>
          </a:p>
        </p:txBody>
      </p:sp>
    </p:spTree>
    <p:extLst>
      <p:ext uri="{BB962C8B-B14F-4D97-AF65-F5344CB8AC3E}">
        <p14:creationId xmlns:p14="http://schemas.microsoft.com/office/powerpoint/2010/main" val="15863760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537028" y="57925"/>
            <a:ext cx="10515600" cy="958079"/>
          </a:xfrm>
        </p:spPr>
        <p:txBody>
          <a:bodyPr/>
          <a:lstStyle/>
          <a:p>
            <a:r>
              <a:rPr lang="fr-FR" smtClean="0"/>
              <a:t>Safety Outcomes</a:t>
            </a:r>
            <a:endParaRPr lang="fr-FR"/>
          </a:p>
        </p:txBody>
      </p:sp>
      <p:pic>
        <p:nvPicPr>
          <p:cNvPr id="7" name="Image 6"/>
          <p:cNvPicPr>
            <a:picLocks noChangeAspect="1"/>
          </p:cNvPicPr>
          <p:nvPr/>
        </p:nvPicPr>
        <p:blipFill rotWithShape="1">
          <a:blip r:embed="rId2">
            <a:extLst>
              <a:ext uri="{28A0092B-C50C-407E-A947-70E740481C1C}">
                <a14:useLocalDpi xmlns:a14="http://schemas.microsoft.com/office/drawing/2010/main" val="0"/>
              </a:ext>
            </a:extLst>
          </a:blip>
          <a:srcRect t="3739" b="-2662"/>
          <a:stretch/>
        </p:blipFill>
        <p:spPr>
          <a:xfrm>
            <a:off x="279880" y="1204685"/>
            <a:ext cx="11761013" cy="5653315"/>
          </a:xfrm>
          <a:prstGeom prst="rect">
            <a:avLst/>
          </a:prstGeom>
        </p:spPr>
      </p:pic>
      <p:sp>
        <p:nvSpPr>
          <p:cNvPr id="8" name="Rectangle 7"/>
          <p:cNvSpPr/>
          <p:nvPr/>
        </p:nvSpPr>
        <p:spPr>
          <a:xfrm>
            <a:off x="653146" y="4136573"/>
            <a:ext cx="11234057" cy="7982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defTabSz="914354"/>
            <a:endParaRPr lang="fr-FR" sz="1867">
              <a:solidFill>
                <a:prstClr val="white"/>
              </a:solidFill>
              <a:latin typeface="Calibri" panose="020F0502020204030204"/>
            </a:endParaRPr>
          </a:p>
        </p:txBody>
      </p:sp>
      <p:sp>
        <p:nvSpPr>
          <p:cNvPr id="6" name="Rectangle 5"/>
          <p:cNvSpPr/>
          <p:nvPr/>
        </p:nvSpPr>
        <p:spPr>
          <a:xfrm>
            <a:off x="653145" y="3045960"/>
            <a:ext cx="11234057" cy="7830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defTabSz="914354"/>
            <a:endParaRPr lang="fr-FR" sz="1867">
              <a:solidFill>
                <a:prstClr val="white"/>
              </a:solidFill>
              <a:latin typeface="Calibri" panose="020F0502020204030204"/>
            </a:endParaRPr>
          </a:p>
        </p:txBody>
      </p:sp>
    </p:spTree>
    <p:extLst>
      <p:ext uri="{BB962C8B-B14F-4D97-AF65-F5344CB8AC3E}">
        <p14:creationId xmlns:p14="http://schemas.microsoft.com/office/powerpoint/2010/main" val="2566856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srcRect l="5154" t="1258" r="738" b="12129"/>
          <a:stretch/>
        </p:blipFill>
        <p:spPr>
          <a:xfrm>
            <a:off x="196803" y="389965"/>
            <a:ext cx="11864528" cy="6145307"/>
          </a:xfrm>
          <a:prstGeom prst="rect">
            <a:avLst/>
          </a:prstGeom>
        </p:spPr>
      </p:pic>
    </p:spTree>
    <p:extLst>
      <p:ext uri="{BB962C8B-B14F-4D97-AF65-F5344CB8AC3E}">
        <p14:creationId xmlns:p14="http://schemas.microsoft.com/office/powerpoint/2010/main" val="3603740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 4" hidden="1"/>
          <p:cNvGraphicFramePr>
            <a:graphicFrameLocks noChangeAspect="1"/>
          </p:cNvGraphicFramePr>
          <p:nvPr>
            <p:custDataLst>
              <p:tags r:id="rId2"/>
            </p:custDataLs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1034" name="Diapositive think-cell" r:id="rId5" imgW="270" imgH="270" progId="TCLayout.ActiveDocument.1">
                  <p:embed/>
                </p:oleObj>
              </mc:Choice>
              <mc:Fallback>
                <p:oleObj name="Diapositive think-cell" r:id="rId5" imgW="270" imgH="270" progId="TCLayout.ActiveDocument.1">
                  <p:embed/>
                  <p:pic>
                    <p:nvPicPr>
                      <p:cNvPr id="5" name="Objet 4" hidden="1"/>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4" name="Rectangle 3" hidden="1"/>
          <p:cNvSpPr/>
          <p:nvPr>
            <p:custDataLst>
              <p:tags r:id="rId3"/>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914377">
              <a:lnSpc>
                <a:spcPct val="90000"/>
              </a:lnSpc>
              <a:spcBef>
                <a:spcPct val="0"/>
              </a:spcBef>
              <a:spcAft>
                <a:spcPct val="0"/>
              </a:spcAft>
            </a:pPr>
            <a:endParaRPr lang="fr-FR" sz="2667" dirty="0">
              <a:solidFill>
                <a:prstClr val="white"/>
              </a:solidFill>
              <a:latin typeface="Calibri Light"/>
              <a:sym typeface="Calibri Light"/>
            </a:endParaRPr>
          </a:p>
        </p:txBody>
      </p:sp>
      <p:sp>
        <p:nvSpPr>
          <p:cNvPr id="2" name="Titre 1"/>
          <p:cNvSpPr>
            <a:spLocks noGrp="1"/>
          </p:cNvSpPr>
          <p:nvPr>
            <p:ph type="title"/>
          </p:nvPr>
        </p:nvSpPr>
        <p:spPr>
          <a:solidFill>
            <a:schemeClr val="bg1">
              <a:lumMod val="85000"/>
            </a:schemeClr>
          </a:solidFill>
        </p:spPr>
        <p:txBody>
          <a:bodyPr>
            <a:normAutofit/>
          </a:bodyPr>
          <a:lstStyle/>
          <a:p>
            <a:pPr algn="ctr"/>
            <a:r>
              <a:rPr lang="fr-FR" b="1" dirty="0" smtClean="0"/>
              <a:t>THEMIS</a:t>
            </a:r>
            <a:r>
              <a:rPr lang="fr-FR" dirty="0" smtClean="0"/>
              <a:t/>
            </a:r>
            <a:br>
              <a:rPr lang="fr-FR" dirty="0" smtClean="0"/>
            </a:br>
            <a:r>
              <a:rPr lang="fr-FR" sz="2667" dirty="0"/>
              <a:t>Ticagrelor </a:t>
            </a:r>
            <a:r>
              <a:rPr lang="fr-FR" sz="2667" dirty="0" err="1"/>
              <a:t>added</a:t>
            </a:r>
            <a:r>
              <a:rPr lang="fr-FR" sz="2667" dirty="0"/>
              <a:t> to </a:t>
            </a:r>
            <a:r>
              <a:rPr lang="fr-FR" sz="2667" dirty="0" err="1"/>
              <a:t>Aspirin</a:t>
            </a:r>
            <a:r>
              <a:rPr lang="fr-FR" sz="2667" dirty="0"/>
              <a:t> in patients </a:t>
            </a:r>
            <a:r>
              <a:rPr lang="fr-FR" sz="2667" dirty="0" err="1"/>
              <a:t>with</a:t>
            </a:r>
            <a:r>
              <a:rPr lang="fr-FR" sz="2667" dirty="0"/>
              <a:t> stable CAD and DM</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2000486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8949"/>
            <a:ext cx="10515600" cy="1325563"/>
          </a:xfrm>
        </p:spPr>
        <p:txBody>
          <a:bodyPr/>
          <a:lstStyle/>
          <a:p>
            <a:r>
              <a:rPr lang="fr-FR" dirty="0" smtClean="0"/>
              <a:t>THEMIS Conclusion</a:t>
            </a:r>
            <a:endParaRPr lang="fr-FR" dirty="0"/>
          </a:p>
        </p:txBody>
      </p:sp>
      <p:pic>
        <p:nvPicPr>
          <p:cNvPr id="4" name="Image 3"/>
          <p:cNvPicPr>
            <a:picLocks noChangeAspect="1"/>
          </p:cNvPicPr>
          <p:nvPr/>
        </p:nvPicPr>
        <p:blipFill rotWithShape="1">
          <a:blip r:embed="rId2"/>
          <a:srcRect l="5089" t="369" r="959" b="10294"/>
          <a:stretch/>
        </p:blipFill>
        <p:spPr>
          <a:xfrm>
            <a:off x="838201" y="1317813"/>
            <a:ext cx="10192871" cy="5446059"/>
          </a:xfrm>
          <a:prstGeom prst="rect">
            <a:avLst/>
          </a:prstGeom>
        </p:spPr>
      </p:pic>
    </p:spTree>
    <p:extLst>
      <p:ext uri="{BB962C8B-B14F-4D97-AF65-F5344CB8AC3E}">
        <p14:creationId xmlns:p14="http://schemas.microsoft.com/office/powerpoint/2010/main" val="697220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hidden="1"/>
          <p:cNvGraphicFramePr>
            <a:graphicFrameLocks noChangeAspect="1"/>
          </p:cNvGraphicFramePr>
          <p:nvPr>
            <p:custDataLst>
              <p:tags r:id="rId2"/>
            </p:custDataLs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2058" name="Diapositive think-cell" r:id="rId5" imgW="270" imgH="270" progId="TCLayout.ActiveDocument.1">
                  <p:embed/>
                </p:oleObj>
              </mc:Choice>
              <mc:Fallback>
                <p:oleObj name="Diapositive think-cell" r:id="rId5" imgW="270" imgH="270" progId="TCLayout.ActiveDocument.1">
                  <p:embed/>
                  <p:pic>
                    <p:nvPicPr>
                      <p:cNvPr id="3" name="Objet 2" hidden="1"/>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6" name="Rectangle 5" hidden="1"/>
          <p:cNvSpPr/>
          <p:nvPr>
            <p:custDataLst>
              <p:tags r:id="rId3"/>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914377">
              <a:lnSpc>
                <a:spcPct val="90000"/>
              </a:lnSpc>
              <a:spcBef>
                <a:spcPct val="0"/>
              </a:spcBef>
              <a:spcAft>
                <a:spcPct val="0"/>
              </a:spcAft>
            </a:pPr>
            <a:endParaRPr lang="fr-FR" sz="4400" dirty="0">
              <a:solidFill>
                <a:prstClr val="white"/>
              </a:solidFill>
              <a:latin typeface="Calibri Light"/>
              <a:sym typeface="Calibri Light"/>
            </a:endParaRPr>
          </a:p>
        </p:txBody>
      </p:sp>
      <p:pic>
        <p:nvPicPr>
          <p:cNvPr id="4" name="Image 3"/>
          <p:cNvPicPr>
            <a:picLocks noChangeAspect="1"/>
          </p:cNvPicPr>
          <p:nvPr/>
        </p:nvPicPr>
        <p:blipFill rotWithShape="1">
          <a:blip r:embed="rId7"/>
          <a:srcRect l="1998" t="6077" r="2544" b="287"/>
          <a:stretch/>
        </p:blipFill>
        <p:spPr>
          <a:xfrm>
            <a:off x="1489551" y="1427827"/>
            <a:ext cx="8619565" cy="5217459"/>
          </a:xfrm>
          <a:prstGeom prst="rect">
            <a:avLst/>
          </a:prstGeom>
        </p:spPr>
      </p:pic>
      <p:sp>
        <p:nvSpPr>
          <p:cNvPr id="2" name="Titre 1"/>
          <p:cNvSpPr>
            <a:spLocks noGrp="1"/>
          </p:cNvSpPr>
          <p:nvPr>
            <p:ph type="title"/>
          </p:nvPr>
        </p:nvSpPr>
        <p:spPr/>
        <p:txBody>
          <a:bodyPr>
            <a:normAutofit/>
          </a:bodyPr>
          <a:lstStyle/>
          <a:p>
            <a:r>
              <a:rPr lang="fr-FR" dirty="0" smtClean="0"/>
              <a:t>THEMIS </a:t>
            </a:r>
            <a:r>
              <a:rPr lang="fr-FR" dirty="0" err="1" smtClean="0"/>
              <a:t>study</a:t>
            </a:r>
            <a:r>
              <a:rPr lang="fr-FR" dirty="0" smtClean="0"/>
              <a:t> Design </a:t>
            </a:r>
            <a:r>
              <a:rPr lang="fr-FR" smtClean="0"/>
              <a:t>(stable CAD + T2DM)</a:t>
            </a:r>
            <a:endParaRPr lang="en-US" dirty="0"/>
          </a:p>
        </p:txBody>
      </p:sp>
    </p:spTree>
    <p:extLst>
      <p:ext uri="{BB962C8B-B14F-4D97-AF65-F5344CB8AC3E}">
        <p14:creationId xmlns:p14="http://schemas.microsoft.com/office/powerpoint/2010/main" val="12627179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aWjjv0foTAyxOkRc2zwMv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9Yyn2r8yRxKeZUlbaKIez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nofi_Presentation_Blue">
  <a:themeElements>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fontScheme name="Conception personnalisé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anofi_Presentation_Blue">
  <a:themeElements>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fontScheme name="Conception personnalisé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10.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2.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3.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4.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5.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6.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7.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8.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9.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527</TotalTime>
  <Words>7305</Words>
  <Application>Microsoft Office PowerPoint</Application>
  <PresentationFormat>Widescreen</PresentationFormat>
  <Paragraphs>573</Paragraphs>
  <Slides>80</Slides>
  <Notes>19</Notes>
  <HiddenSlides>1</HiddenSlides>
  <MMClips>0</MMClips>
  <ScaleCrop>false</ScaleCrop>
  <HeadingPairs>
    <vt:vector size="8" baseType="variant">
      <vt:variant>
        <vt:lpstr>Fonts Used</vt:lpstr>
      </vt:variant>
      <vt:variant>
        <vt:i4>18</vt:i4>
      </vt:variant>
      <vt:variant>
        <vt:lpstr>Theme</vt:lpstr>
      </vt:variant>
      <vt:variant>
        <vt:i4>3</vt:i4>
      </vt:variant>
      <vt:variant>
        <vt:lpstr>Embedded OLE Servers</vt:lpstr>
      </vt:variant>
      <vt:variant>
        <vt:i4>1</vt:i4>
      </vt:variant>
      <vt:variant>
        <vt:lpstr>Slide Titles</vt:lpstr>
      </vt:variant>
      <vt:variant>
        <vt:i4>80</vt:i4>
      </vt:variant>
    </vt:vector>
  </HeadingPairs>
  <TitlesOfParts>
    <vt:vector size="102" baseType="lpstr">
      <vt:lpstr>MS Mincho</vt:lpstr>
      <vt:lpstr>MS PGothic</vt:lpstr>
      <vt:lpstr>MS PGothic</vt:lpstr>
      <vt:lpstr>PMingLiU</vt:lpstr>
      <vt:lpstr>SimSun</vt:lpstr>
      <vt:lpstr>Arial</vt:lpstr>
      <vt:lpstr>Calibri</vt:lpstr>
      <vt:lpstr>Calibri Light</vt:lpstr>
      <vt:lpstr>GuardianTextEgypGR-Regular</vt:lpstr>
      <vt:lpstr>Helvetica</vt:lpstr>
      <vt:lpstr>Helvetica-Bold</vt:lpstr>
      <vt:lpstr>MyriadPro-BoldSemiCn</vt:lpstr>
      <vt:lpstr>ScalaLancetPro</vt:lpstr>
      <vt:lpstr>STIX-Regular</vt:lpstr>
      <vt:lpstr>Times New Roman</vt:lpstr>
      <vt:lpstr>Times-Roman</vt:lpstr>
      <vt:lpstr>Verdana</vt:lpstr>
      <vt:lpstr>Wingdings</vt:lpstr>
      <vt:lpstr>Office Theme</vt:lpstr>
      <vt:lpstr>Sanofi_Presentation_Blue</vt:lpstr>
      <vt:lpstr>1_Sanofi_Presentation_Blue</vt:lpstr>
      <vt:lpstr>Diapositive think-cell</vt:lpstr>
      <vt:lpstr>In The Name Of GOD</vt:lpstr>
      <vt:lpstr>DAPT/TT BLEEDING</vt:lpstr>
      <vt:lpstr>Ischemic/Bleeding Risks Evolution After ACS </vt:lpstr>
      <vt:lpstr>PowerPoint Presentation</vt:lpstr>
      <vt:lpstr>Overview of Key Real-World Evidence on Ticagrelor and Clopidogrel (1/3)</vt:lpstr>
      <vt:lpstr>Overview of Key Real-World Evidence on Ticagrelor and Clopidogrel (2/3)</vt:lpstr>
      <vt:lpstr>Overview of Key Real-World Evidence on Ticagrelor and Clopidogrel (3/3)</vt:lpstr>
      <vt:lpstr>THEMIS Ticagrelor added to Aspirin in patients with stable CAD and DM</vt:lpstr>
      <vt:lpstr>THEMIS study Design (stable CAD + T2DM)</vt:lpstr>
      <vt:lpstr>Primary Composite Endpoint</vt:lpstr>
      <vt:lpstr>Clinical Outcomes</vt:lpstr>
      <vt:lpstr>Bleeding Outcomes</vt:lpstr>
      <vt:lpstr>THEMIS study </vt:lpstr>
      <vt:lpstr>Bleeding Academic Research Consortium (BARC) definition for Bleeding</vt:lpstr>
      <vt:lpstr>Type 3: </vt:lpstr>
      <vt:lpstr>Type 4: CABG-related bleeding</vt:lpstr>
      <vt:lpstr>Type 5: Fatal bleeding </vt:lpstr>
      <vt:lpstr>PowerPoint Presentation</vt:lpstr>
      <vt:lpstr>PowerPoint Presentation</vt:lpstr>
      <vt:lpstr>Trivial Bleeding </vt:lpstr>
      <vt:lpstr>Mild Bleed With DAPT</vt:lpstr>
      <vt:lpstr> Moderate Bleeding</vt:lpstr>
      <vt:lpstr>Moderate Bleeding</vt:lpstr>
      <vt:lpstr>Severe bleeding </vt:lpstr>
      <vt:lpstr>PowerPoint Presentation</vt:lpstr>
      <vt:lpstr>KEY MESSAGE </vt:lpstr>
      <vt:lpstr>Life-threatening bleeding </vt:lpstr>
      <vt:lpstr>Gastrointestinal bleeding when using antiplatelet therapy </vt:lpstr>
      <vt:lpstr>Upper GI Bleeding</vt:lpstr>
      <vt:lpstr>PowerPoint Presentation</vt:lpstr>
      <vt:lpstr>Lower GI bleeding</vt:lpstr>
      <vt:lpstr>Lower GI bleeding</vt:lpstr>
      <vt:lpstr>Intracranial haemorrhage while using antiplatelet therapy </vt:lpstr>
      <vt:lpstr>Timing Of Antiplatelet Resumption After Intracranial Hemorrhage</vt:lpstr>
      <vt:lpstr>Timing Of Antiplatelet Resumption After Intracranial Hemorrhage</vt:lpstr>
      <vt:lpstr>Anemia and recent ischemic heart disease </vt:lpstr>
      <vt:lpstr>Conclusion </vt:lpstr>
      <vt:lpstr>Thank You</vt:lpstr>
      <vt:lpstr>De-Escalation from Ticagrelor to Clopidogrel in Patients with Acute Coronary Syndrome</vt:lpstr>
      <vt:lpstr>Materials and methods (1) – Study characteristics of included studies for prevalence and timing of de-escalation</vt:lpstr>
      <vt:lpstr>Results – Reasons for De-escalation</vt:lpstr>
      <vt:lpstr>Prevalence of de-escalation – Conclusions</vt:lpstr>
      <vt:lpstr>Results – All Bleeding</vt:lpstr>
      <vt:lpstr>Results – Major Bleeding</vt:lpstr>
      <vt:lpstr>Results – Stroke and Stent Thrombosis</vt:lpstr>
      <vt:lpstr>Clinical outcomes – Conclusions </vt:lpstr>
      <vt:lpstr>Overall Conclusion</vt:lpstr>
      <vt:lpstr>PowerPoint Presentation</vt:lpstr>
      <vt:lpstr>PowerPoint Presentation</vt:lpstr>
      <vt:lpstr>PowerPoint Presentation</vt:lpstr>
      <vt:lpstr>PowerPoint Presentation</vt:lpstr>
      <vt:lpstr>Conclusion </vt:lpstr>
      <vt:lpstr>TOPIC: Limitations Regarding the Design</vt:lpstr>
      <vt:lpstr>Gastrointestinal bleeding when using oral anticoagulation </vt:lpstr>
      <vt:lpstr>PowerPoint Presentation</vt:lpstr>
      <vt:lpstr>PowerPoint Presentation</vt:lpstr>
      <vt:lpstr>PowerPoint Presentation</vt:lpstr>
      <vt:lpstr>PowerPoint Presentation</vt:lpstr>
      <vt:lpstr>Advice </vt:lpstr>
      <vt:lpstr>PowerPoint Presentation</vt:lpstr>
      <vt:lpstr>PowerPoint Presentation</vt:lpstr>
      <vt:lpstr>PowerPoint Presentation</vt:lpstr>
      <vt:lpstr>Thank You</vt:lpstr>
      <vt:lpstr>Mild Bleeding With TT</vt:lpstr>
      <vt:lpstr>Moderate bleeding on TT</vt:lpstr>
      <vt:lpstr>Moderate bleeding on TT</vt:lpstr>
      <vt:lpstr>PowerPoint Presentation</vt:lpstr>
      <vt:lpstr>PowerPoint Presentation</vt:lpstr>
      <vt:lpstr>PowerPoint Presentation</vt:lpstr>
      <vt:lpstr>PowerPoint Presentation</vt:lpstr>
      <vt:lpstr>PowerPoint Presentation</vt:lpstr>
      <vt:lpstr>Timing of resumption after intracranial hemorrhage  </vt:lpstr>
      <vt:lpstr> </vt:lpstr>
      <vt:lpstr>Timing Of Antiplatelet Resumption After Intracranial Hemorrhage  </vt:lpstr>
      <vt:lpstr>PowerPoint Presentation</vt:lpstr>
      <vt:lpstr>PowerPoint Presentation</vt:lpstr>
      <vt:lpstr>PowerPoint Presentation</vt:lpstr>
      <vt:lpstr>Safety Outcomes</vt:lpstr>
      <vt:lpstr>PowerPoint Presentation</vt:lpstr>
      <vt:lpstr>THEMIS 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57</cp:revision>
  <dcterms:created xsi:type="dcterms:W3CDTF">2019-12-09T18:56:57Z</dcterms:created>
  <dcterms:modified xsi:type="dcterms:W3CDTF">2019-12-12T12:45:42Z</dcterms:modified>
</cp:coreProperties>
</file>