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charts/chart1.xml" ContentType="application/vnd.openxmlformats-officedocument.drawingml.chart+xml"/>
  <Override PartName="/ppt/theme/themeOverride17.xml" ContentType="application/vnd.openxmlformats-officedocument.themeOverride+xml"/>
  <Override PartName="/ppt/notesSlides/notesSlide17.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theme/themeOverride18.xml" ContentType="application/vnd.openxmlformats-officedocument.themeOverride+xml"/>
  <Override PartName="/ppt/notesSlides/notesSlide18.xml" ContentType="application/vnd.openxmlformats-officedocument.presentationml.notesSlide+xml"/>
  <Override PartName="/ppt/theme/themeOverride19.xml" ContentType="application/vnd.openxmlformats-officedocument.themeOverride+xml"/>
  <Override PartName="/ppt/notesSlides/notesSlide19.xml" ContentType="application/vnd.openxmlformats-officedocument.presentationml.notesSlide+xml"/>
  <Override PartName="/ppt/theme/themeOverride20.xml" ContentType="application/vnd.openxmlformats-officedocument.themeOverride+xml"/>
  <Override PartName="/ppt/notesSlides/notesSlide20.xml" ContentType="application/vnd.openxmlformats-officedocument.presentationml.notesSlide+xml"/>
  <Override PartName="/ppt/theme/themeOverride21.xml" ContentType="application/vnd.openxmlformats-officedocument.themeOverride+xml"/>
  <Override PartName="/ppt/notesSlides/notesSlide21.xml" ContentType="application/vnd.openxmlformats-officedocument.presentationml.notesSlide+xml"/>
  <Override PartName="/ppt/theme/themeOverride22.xml" ContentType="application/vnd.openxmlformats-officedocument.themeOverride+xml"/>
  <Override PartName="/ppt/notesSlides/notesSlide22.xml" ContentType="application/vnd.openxmlformats-officedocument.presentationml.notesSlide+xml"/>
  <Override PartName="/ppt/theme/themeOverride23.xml" ContentType="application/vnd.openxmlformats-officedocument.themeOverride+xml"/>
  <Override PartName="/ppt/notesSlides/notesSlide23.xml" ContentType="application/vnd.openxmlformats-officedocument.presentationml.notesSlide+xml"/>
  <Override PartName="/ppt/comments/comment1.xml" ContentType="application/vnd.openxmlformats-officedocument.presentationml.comments+xml"/>
  <Override PartName="/ppt/theme/themeOverride24.xml" ContentType="application/vnd.openxmlformats-officedocument.themeOverride+xml"/>
  <Override PartName="/ppt/notesSlides/notesSlide24.xml" ContentType="application/vnd.openxmlformats-officedocument.presentationml.notesSlide+xml"/>
  <Override PartName="/ppt/theme/themeOverride25.xml" ContentType="application/vnd.openxmlformats-officedocument.themeOverride+xml"/>
  <Override PartName="/ppt/theme/themeOverride26.xml" ContentType="application/vnd.openxmlformats-officedocument.themeOverride+xml"/>
  <Override PartName="/ppt/notesSlides/notesSlide25.xml" ContentType="application/vnd.openxmlformats-officedocument.presentationml.notesSlide+xml"/>
  <Override PartName="/ppt/theme/themeOverride27.xml" ContentType="application/vnd.openxmlformats-officedocument.themeOverride+xml"/>
  <Override PartName="/ppt/notesSlides/notesSlide26.xml" ContentType="application/vnd.openxmlformats-officedocument.presentationml.notesSlide+xml"/>
  <Override PartName="/ppt/theme/themeOverride28.xml" ContentType="application/vnd.openxmlformats-officedocument.themeOverride+xml"/>
  <Override PartName="/ppt/notesSlides/notesSlide27.xml" ContentType="application/vnd.openxmlformats-officedocument.presentationml.notesSlide+xml"/>
  <Override PartName="/ppt/theme/themeOverride29.xml" ContentType="application/vnd.openxmlformats-officedocument.themeOverride+xml"/>
  <Override PartName="/ppt/notesSlides/notesSlide28.xml" ContentType="application/vnd.openxmlformats-officedocument.presentationml.notesSlide+xml"/>
  <Override PartName="/ppt/theme/themeOverride30.xml" ContentType="application/vnd.openxmlformats-officedocument.themeOverride+xml"/>
  <Override PartName="/ppt/notesSlides/notesSlide29.xml" ContentType="application/vnd.openxmlformats-officedocument.presentationml.notesSlide+xml"/>
  <Override PartName="/ppt/theme/themeOverride31.xml" ContentType="application/vnd.openxmlformats-officedocument.themeOverride+xml"/>
  <Override PartName="/ppt/notesSlides/notesSlide30.xml" ContentType="application/vnd.openxmlformats-officedocument.presentationml.notesSlide+xml"/>
  <Override PartName="/ppt/theme/themeOverride32.xml" ContentType="application/vnd.openxmlformats-officedocument.themeOverride+xml"/>
  <Override PartName="/ppt/notesSlides/notesSlide31.xml" ContentType="application/vnd.openxmlformats-officedocument.presentationml.notesSlide+xml"/>
  <Override PartName="/ppt/theme/themeOverride33.xml" ContentType="application/vnd.openxmlformats-officedocument.themeOverride+xml"/>
  <Override PartName="/ppt/notesSlides/notesSlide32.xml" ContentType="application/vnd.openxmlformats-officedocument.presentationml.notesSlide+xml"/>
  <Override PartName="/ppt/theme/themeOverride34.xml" ContentType="application/vnd.openxmlformats-officedocument.themeOverride+xml"/>
  <Override PartName="/ppt/notesSlides/notesSlide33.xml" ContentType="application/vnd.openxmlformats-officedocument.presentationml.notesSlide+xml"/>
  <Override PartName="/ppt/theme/themeOverride35.xml" ContentType="application/vnd.openxmlformats-officedocument.themeOverride+xml"/>
  <Override PartName="/ppt/notesSlides/notesSlide34.xml" ContentType="application/vnd.openxmlformats-officedocument.presentationml.notesSlide+xml"/>
  <Override PartName="/ppt/theme/themeOverride36.xml" ContentType="application/vnd.openxmlformats-officedocument.themeOverride+xml"/>
  <Override PartName="/ppt/notesSlides/notesSlide35.xml" ContentType="application/vnd.openxmlformats-officedocument.presentationml.notesSlide+xml"/>
  <Override PartName="/ppt/theme/themeOverride37.xml" ContentType="application/vnd.openxmlformats-officedocument.themeOverride+xml"/>
  <Override PartName="/ppt/notesSlides/notesSlide36.xml" ContentType="application/vnd.openxmlformats-officedocument.presentationml.notesSlide+xml"/>
  <Override PartName="/ppt/theme/themeOverride38.xml" ContentType="application/vnd.openxmlformats-officedocument.themeOverride+xml"/>
  <Override PartName="/ppt/notesSlides/notesSlide37.xml" ContentType="application/vnd.openxmlformats-officedocument.presentationml.notesSlide+xml"/>
  <Override PartName="/ppt/theme/themeOverride39.xml" ContentType="application/vnd.openxmlformats-officedocument.themeOverride+xml"/>
  <Override PartName="/ppt/notesSlides/notesSlide38.xml" ContentType="application/vnd.openxmlformats-officedocument.presentationml.notesSlide+xml"/>
  <Override PartName="/ppt/theme/themeOverride40.xml" ContentType="application/vnd.openxmlformats-officedocument.themeOverride+xml"/>
  <Override PartName="/ppt/notesSlides/notesSlide39.xml" ContentType="application/vnd.openxmlformats-officedocument.presentationml.notesSlide+xml"/>
  <Override PartName="/ppt/theme/themeOverride41.xml" ContentType="application/vnd.openxmlformats-officedocument.themeOverride+xml"/>
  <Override PartName="/ppt/notesSlides/notesSlide40.xml" ContentType="application/vnd.openxmlformats-officedocument.presentationml.notesSlide+xml"/>
  <Override PartName="/ppt/theme/themeOverride42.xml" ContentType="application/vnd.openxmlformats-officedocument.themeOverride+xml"/>
  <Override PartName="/ppt/notesSlides/notesSlide41.xml" ContentType="application/vnd.openxmlformats-officedocument.presentationml.notesSlide+xml"/>
  <Override PartName="/ppt/theme/themeOverride43.xml" ContentType="application/vnd.openxmlformats-officedocument.themeOverride+xml"/>
  <Override PartName="/ppt/notesSlides/notesSlide42.xml" ContentType="application/vnd.openxmlformats-officedocument.presentationml.notesSlide+xml"/>
  <Override PartName="/ppt/theme/themeOverride44.xml" ContentType="application/vnd.openxmlformats-officedocument.themeOverride+xml"/>
  <Override PartName="/ppt/notesSlides/notesSlide43.xml" ContentType="application/vnd.openxmlformats-officedocument.presentationml.notesSlide+xml"/>
  <Override PartName="/ppt/theme/themeOverride45.xml" ContentType="application/vnd.openxmlformats-officedocument.themeOverride+xml"/>
  <Override PartName="/ppt/notesSlides/notesSlide44.xml" ContentType="application/vnd.openxmlformats-officedocument.presentationml.notesSlide+xml"/>
  <Override PartName="/ppt/theme/themeOverride46.xml" ContentType="application/vnd.openxmlformats-officedocument.themeOverride+xml"/>
  <Override PartName="/ppt/notesSlides/notesSlide45.xml" ContentType="application/vnd.openxmlformats-officedocument.presentationml.notesSlide+xml"/>
  <Override PartName="/ppt/theme/themeOverride47.xml" ContentType="application/vnd.openxmlformats-officedocument.themeOverride+xml"/>
  <Override PartName="/ppt/notesSlides/notesSlide46.xml" ContentType="application/vnd.openxmlformats-officedocument.presentationml.notesSlide+xml"/>
  <Override PartName="/ppt/theme/themeOverride48.xml" ContentType="application/vnd.openxmlformats-officedocument.themeOverride+xml"/>
  <Override PartName="/ppt/notesSlides/notesSlide4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49.xml" ContentType="application/vnd.openxmlformats-officedocument.themeOverride+xml"/>
  <Override PartName="/ppt/notesSlides/notesSlide48.xml" ContentType="application/vnd.openxmlformats-officedocument.presentationml.notesSlide+xml"/>
  <Override PartName="/ppt/comments/comment2.xml" ContentType="application/vnd.openxmlformats-officedocument.presentationml.comments+xml"/>
  <Override PartName="/ppt/theme/themeOverride50.xml" ContentType="application/vnd.openxmlformats-officedocument.themeOverride+xml"/>
  <Override PartName="/ppt/notesSlides/notesSlide49.xml" ContentType="application/vnd.openxmlformats-officedocument.presentationml.notesSlide+xml"/>
  <Override PartName="/ppt/theme/themeOverride51.xml" ContentType="application/vnd.openxmlformats-officedocument.themeOverride+xml"/>
  <Override PartName="/ppt/notesSlides/notesSlide50.xml" ContentType="application/vnd.openxmlformats-officedocument.presentationml.notesSlide+xml"/>
  <Override PartName="/ppt/theme/themeOverride52.xml" ContentType="application/vnd.openxmlformats-officedocument.themeOverride+xml"/>
  <Override PartName="/ppt/notesSlides/notesSlide51.xml" ContentType="application/vnd.openxmlformats-officedocument.presentationml.notesSlide+xml"/>
  <Override PartName="/ppt/theme/themeOverride53.xml" ContentType="application/vnd.openxmlformats-officedocument.themeOverride+xml"/>
  <Override PartName="/ppt/notesSlides/notesSlide52.xml" ContentType="application/vnd.openxmlformats-officedocument.presentationml.notesSlide+xml"/>
  <Override PartName="/ppt/theme/themeOverride54.xml" ContentType="application/vnd.openxmlformats-officedocument.themeOverr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7" r:id="rId6"/>
  </p:sldMasterIdLst>
  <p:notesMasterIdLst>
    <p:notesMasterId r:id="rId67"/>
  </p:notesMasterIdLst>
  <p:handoutMasterIdLst>
    <p:handoutMasterId r:id="rId68"/>
  </p:handoutMasterIdLst>
  <p:sldIdLst>
    <p:sldId id="256" r:id="rId7"/>
    <p:sldId id="261" r:id="rId8"/>
    <p:sldId id="389" r:id="rId9"/>
    <p:sldId id="263" r:id="rId10"/>
    <p:sldId id="265" r:id="rId11"/>
    <p:sldId id="267" r:id="rId12"/>
    <p:sldId id="268" r:id="rId13"/>
    <p:sldId id="269" r:id="rId14"/>
    <p:sldId id="270" r:id="rId15"/>
    <p:sldId id="271" r:id="rId16"/>
    <p:sldId id="390" r:id="rId17"/>
    <p:sldId id="273" r:id="rId18"/>
    <p:sldId id="274" r:id="rId19"/>
    <p:sldId id="275" r:id="rId20"/>
    <p:sldId id="276" r:id="rId21"/>
    <p:sldId id="277" r:id="rId22"/>
    <p:sldId id="470" r:id="rId23"/>
    <p:sldId id="474" r:id="rId24"/>
    <p:sldId id="281" r:id="rId25"/>
    <p:sldId id="472" r:id="rId26"/>
    <p:sldId id="475" r:id="rId27"/>
    <p:sldId id="293" r:id="rId28"/>
    <p:sldId id="292" r:id="rId29"/>
    <p:sldId id="294" r:id="rId30"/>
    <p:sldId id="453" r:id="rId31"/>
    <p:sldId id="395" r:id="rId32"/>
    <p:sldId id="452" r:id="rId33"/>
    <p:sldId id="464" r:id="rId34"/>
    <p:sldId id="462" r:id="rId35"/>
    <p:sldId id="455" r:id="rId36"/>
    <p:sldId id="430" r:id="rId37"/>
    <p:sldId id="466" r:id="rId38"/>
    <p:sldId id="342" r:id="rId39"/>
    <p:sldId id="344" r:id="rId40"/>
    <p:sldId id="387" r:id="rId41"/>
    <p:sldId id="345" r:id="rId42"/>
    <p:sldId id="356" r:id="rId43"/>
    <p:sldId id="358" r:id="rId44"/>
    <p:sldId id="359" r:id="rId45"/>
    <p:sldId id="360" r:id="rId46"/>
    <p:sldId id="361" r:id="rId47"/>
    <p:sldId id="362" r:id="rId48"/>
    <p:sldId id="363" r:id="rId49"/>
    <p:sldId id="365" r:id="rId50"/>
    <p:sldId id="373" r:id="rId51"/>
    <p:sldId id="380" r:id="rId52"/>
    <p:sldId id="476" r:id="rId53"/>
    <p:sldId id="477" r:id="rId54"/>
    <p:sldId id="381" r:id="rId55"/>
    <p:sldId id="384" r:id="rId56"/>
    <p:sldId id="396" r:id="rId57"/>
    <p:sldId id="449" r:id="rId58"/>
    <p:sldId id="397" r:id="rId59"/>
    <p:sldId id="398" r:id="rId60"/>
    <p:sldId id="399" r:id="rId61"/>
    <p:sldId id="400" r:id="rId62"/>
    <p:sldId id="410" r:id="rId63"/>
    <p:sldId id="393" r:id="rId64"/>
    <p:sldId id="378" r:id="rId65"/>
    <p:sldId id="379"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dyamurthy" initials="v" lastIdx="30" clrIdx="0">
    <p:extLst/>
  </p:cmAuthor>
  <p:cmAuthor id="2" name="pooja" initials="p" lastIdx="2" clrIdx="1"/>
  <p:cmAuthor id="3" name="Author" initials="Editor" lastIdx="13" clrIdx="2">
    <p:extLst/>
  </p:cmAuthor>
  <p:cmAuthor id="4" name="Nalini" initials="R" lastIdx="14" clrIdx="3">
    <p:extLst/>
  </p:cmAuthor>
  <p:cmAuthor id="5" name="Sabbah, Sharone /FR" initials="SS/" lastIdx="41" clrIdx="4">
    <p:extLst>
      <p:ext uri="{19B8F6BF-5375-455C-9EA6-DF929625EA0E}">
        <p15:presenceInfo xmlns:p15="http://schemas.microsoft.com/office/powerpoint/2012/main" userId="S-1-5-21-299502267-1645522239-682003330-1077414543" providerId="AD"/>
      </p:ext>
    </p:extLst>
  </p:cmAuthor>
  <p:cmAuthor id="6" name="Girotra, Shalini /SG" initials="GS/" lastIdx="1" clrIdx="5">
    <p:extLst>
      <p:ext uri="{19B8F6BF-5375-455C-9EA6-DF929625EA0E}">
        <p15:presenceInfo xmlns:p15="http://schemas.microsoft.com/office/powerpoint/2012/main" userId="S-1-5-21-299502267-1645522239-682003330-14200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492"/>
    <a:srgbClr val="A6A6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901" autoAdjust="0"/>
  </p:normalViewPr>
  <p:slideViewPr>
    <p:cSldViewPr snapToGrid="0">
      <p:cViewPr varScale="1">
        <p:scale>
          <a:sx n="69" d="100"/>
          <a:sy n="69" d="100"/>
        </p:scale>
        <p:origin x="738" y="66"/>
      </p:cViewPr>
      <p:guideLst>
        <p:guide orient="horz" pos="2160"/>
        <p:guide pos="3840"/>
      </p:guideLst>
    </p:cSldViewPr>
  </p:slideViewPr>
  <p:notesTextViewPr>
    <p:cViewPr>
      <p:scale>
        <a:sx n="100" d="100"/>
        <a:sy n="100" d="100"/>
      </p:scale>
      <p:origin x="0" y="-402"/>
    </p:cViewPr>
  </p:notesTextViewPr>
  <p:sorterViewPr>
    <p:cViewPr>
      <p:scale>
        <a:sx n="125" d="100"/>
        <a:sy n="125" d="100"/>
      </p:scale>
      <p:origin x="0" y="-17058"/>
    </p:cViewPr>
  </p:sorterViewPr>
  <p:notesViewPr>
    <p:cSldViewPr snapToGrid="0">
      <p:cViewPr>
        <p:scale>
          <a:sx n="150" d="100"/>
          <a:sy n="150" d="100"/>
        </p:scale>
        <p:origin x="810" y="-441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222956653773"/>
          <c:y val="5.4806521203131897E-2"/>
          <c:w val="0.87358447952527096"/>
          <c:h val="0.72565293494007999"/>
        </c:manualLayout>
      </c:layout>
      <c:barChart>
        <c:barDir val="col"/>
        <c:grouping val="clustered"/>
        <c:varyColors val="0"/>
        <c:ser>
          <c:idx val="0"/>
          <c:order val="0"/>
          <c:tx>
            <c:strRef>
              <c:f>Sheet1!$B$1</c:f>
              <c:strCache>
                <c:ptCount val="1"/>
                <c:pt idx="0">
                  <c:v>Prasugrel</c:v>
                </c:pt>
              </c:strCache>
            </c:strRef>
          </c:tx>
          <c:spPr>
            <a:solidFill>
              <a:srgbClr val="6B80AA"/>
            </a:solidFill>
            <a:ln>
              <a:noFill/>
            </a:ln>
            <a:effectLst/>
          </c:spPr>
          <c:invertIfNegative val="0"/>
          <c:cat>
            <c:strRef>
              <c:f>Sheet1!$A$2:$A$5</c:f>
              <c:strCache>
                <c:ptCount val="4"/>
                <c:pt idx="0">
                  <c:v>CV death, MI or stroke</c:v>
                </c:pt>
                <c:pt idx="1">
                  <c:v>CV death </c:v>
                </c:pt>
                <c:pt idx="2">
                  <c:v>MI</c:v>
                </c:pt>
                <c:pt idx="3">
                  <c:v>Stroke</c:v>
                </c:pt>
              </c:strCache>
            </c:strRef>
          </c:cat>
          <c:val>
            <c:numRef>
              <c:f>Sheet1!$B$2:$B$5</c:f>
              <c:numCache>
                <c:formatCode>General</c:formatCode>
                <c:ptCount val="4"/>
                <c:pt idx="0">
                  <c:v>9.9</c:v>
                </c:pt>
                <c:pt idx="1">
                  <c:v>2.1</c:v>
                </c:pt>
                <c:pt idx="2">
                  <c:v>7.3</c:v>
                </c:pt>
                <c:pt idx="3">
                  <c:v>1</c:v>
                </c:pt>
              </c:numCache>
            </c:numRef>
          </c:val>
          <c:extLst>
            <c:ext xmlns:c16="http://schemas.microsoft.com/office/drawing/2014/chart" uri="{C3380CC4-5D6E-409C-BE32-E72D297353CC}">
              <c16:uniqueId val="{00000000-3A11-4B70-8415-3343565EA8B2}"/>
            </c:ext>
          </c:extLst>
        </c:ser>
        <c:ser>
          <c:idx val="1"/>
          <c:order val="1"/>
          <c:tx>
            <c:strRef>
              <c:f>Sheet1!$C$1</c:f>
              <c:strCache>
                <c:ptCount val="1"/>
                <c:pt idx="0">
                  <c:v>Clopidogrel</c:v>
                </c:pt>
              </c:strCache>
            </c:strRef>
          </c:tx>
          <c:spPr>
            <a:solidFill>
              <a:srgbClr val="0070C0"/>
            </a:solidFill>
            <a:ln>
              <a:noFill/>
            </a:ln>
            <a:effectLst/>
          </c:spPr>
          <c:invertIfNegative val="0"/>
          <c:cat>
            <c:strRef>
              <c:f>Sheet1!$A$2:$A$5</c:f>
              <c:strCache>
                <c:ptCount val="4"/>
                <c:pt idx="0">
                  <c:v>CV death, MI or stroke</c:v>
                </c:pt>
                <c:pt idx="1">
                  <c:v>CV death </c:v>
                </c:pt>
                <c:pt idx="2">
                  <c:v>MI</c:v>
                </c:pt>
                <c:pt idx="3">
                  <c:v>Stroke</c:v>
                </c:pt>
              </c:strCache>
            </c:strRef>
          </c:cat>
          <c:val>
            <c:numRef>
              <c:f>Sheet1!$C$2:$C$5</c:f>
              <c:numCache>
                <c:formatCode>General</c:formatCode>
                <c:ptCount val="4"/>
                <c:pt idx="0">
                  <c:v>12.1</c:v>
                </c:pt>
                <c:pt idx="1">
                  <c:v>2.4</c:v>
                </c:pt>
                <c:pt idx="2">
                  <c:v>9.5</c:v>
                </c:pt>
                <c:pt idx="3">
                  <c:v>1</c:v>
                </c:pt>
              </c:numCache>
            </c:numRef>
          </c:val>
          <c:extLst>
            <c:ext xmlns:c16="http://schemas.microsoft.com/office/drawing/2014/chart" uri="{C3380CC4-5D6E-409C-BE32-E72D297353CC}">
              <c16:uniqueId val="{00000001-3A11-4B70-8415-3343565EA8B2}"/>
            </c:ext>
          </c:extLst>
        </c:ser>
        <c:dLbls>
          <c:showLegendKey val="0"/>
          <c:showVal val="0"/>
          <c:showCatName val="0"/>
          <c:showSerName val="0"/>
          <c:showPercent val="0"/>
          <c:showBubbleSize val="0"/>
        </c:dLbls>
        <c:gapWidth val="150"/>
        <c:overlap val="-27"/>
        <c:axId val="-1706799424"/>
        <c:axId val="-1706813024"/>
      </c:barChart>
      <c:catAx>
        <c:axId val="-1706799424"/>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lang="en-US" sz="1400" b="0" i="0" u="none" strike="noStrike" kern="1200" baseline="0">
                <a:solidFill>
                  <a:schemeClr val="bg1">
                    <a:lumMod val="50000"/>
                  </a:schemeClr>
                </a:solidFill>
                <a:latin typeface="+mj-lt"/>
                <a:ea typeface="+mn-ea"/>
                <a:cs typeface="+mn-cs"/>
              </a:defRPr>
            </a:pPr>
            <a:endParaRPr lang="en-US"/>
          </a:p>
        </c:txPr>
        <c:crossAx val="-1706813024"/>
        <c:crosses val="autoZero"/>
        <c:auto val="1"/>
        <c:lblAlgn val="ctr"/>
        <c:lblOffset val="100"/>
        <c:noMultiLvlLbl val="0"/>
      </c:catAx>
      <c:valAx>
        <c:axId val="-1706813024"/>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lang="en-US" sz="1197" b="0" i="0" u="none" strike="noStrike" kern="1200" baseline="0">
                <a:solidFill>
                  <a:schemeClr val="bg1">
                    <a:lumMod val="50000"/>
                  </a:schemeClr>
                </a:solidFill>
                <a:latin typeface="+mj-lt"/>
                <a:ea typeface="+mn-ea"/>
                <a:cs typeface="+mn-cs"/>
              </a:defRPr>
            </a:pPr>
            <a:endParaRPr lang="en-US"/>
          </a:p>
        </c:txPr>
        <c:crossAx val="-1706799424"/>
        <c:crosses val="autoZero"/>
        <c:crossBetween val="between"/>
      </c:valAx>
      <c:spPr>
        <a:noFill/>
        <a:ln>
          <a:noFill/>
        </a:ln>
        <a:effectLst/>
      </c:spPr>
    </c:plotArea>
    <c:legend>
      <c:legendPos val="b"/>
      <c:layout>
        <c:manualLayout>
          <c:xMode val="edge"/>
          <c:yMode val="edge"/>
          <c:x val="0.73204842242553703"/>
          <c:y val="1.9587991814696702E-2"/>
          <c:w val="0.25210481977657601"/>
          <c:h val="0.170783218799783"/>
        </c:manualLayout>
      </c:layout>
      <c:overlay val="0"/>
      <c:spPr>
        <a:noFill/>
        <a:ln>
          <a:noFill/>
        </a:ln>
        <a:effectLst/>
      </c:spPr>
      <c:txPr>
        <a:bodyPr rot="0" spcFirstLastPara="1" vertOverflow="ellipsis" vert="horz" wrap="square" anchor="ctr" anchorCtr="1"/>
        <a:lstStyle/>
        <a:p>
          <a:pPr>
            <a:defRPr lang="en-US" sz="1100" b="0" i="0" u="none" strike="noStrike" kern="1200" baseline="0">
              <a:solidFill>
                <a:schemeClr val="bg1">
                  <a:lumMod val="50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859576393416301E-2"/>
          <c:y val="0.163980458686176"/>
          <c:w val="0.91647052422483999"/>
          <c:h val="0.68191964725651699"/>
        </c:manualLayout>
      </c:layout>
      <c:barChart>
        <c:barDir val="col"/>
        <c:grouping val="clustered"/>
        <c:varyColors val="0"/>
        <c:ser>
          <c:idx val="0"/>
          <c:order val="0"/>
          <c:tx>
            <c:strRef>
              <c:f>Sheet1!$B$1</c:f>
              <c:strCache>
                <c:ptCount val="1"/>
                <c:pt idx="0">
                  <c:v>Ticagrelor</c:v>
                </c:pt>
              </c:strCache>
            </c:strRef>
          </c:tx>
          <c:spPr>
            <a:solidFill>
              <a:srgbClr val="90B1CF"/>
            </a:solidFill>
            <a:ln>
              <a:noFill/>
            </a:ln>
            <a:effectLst/>
          </c:spPr>
          <c:invertIfNegative val="0"/>
          <c:cat>
            <c:strRef>
              <c:f>Sheet1!$A$2:$A$5</c:f>
              <c:strCache>
                <c:ptCount val="4"/>
                <c:pt idx="0">
                  <c:v>Vascular death, MI or stroke</c:v>
                </c:pt>
                <c:pt idx="1">
                  <c:v>Vascular death </c:v>
                </c:pt>
                <c:pt idx="2">
                  <c:v>MI</c:v>
                </c:pt>
                <c:pt idx="3">
                  <c:v>Stroke</c:v>
                </c:pt>
              </c:strCache>
            </c:strRef>
          </c:cat>
          <c:val>
            <c:numRef>
              <c:f>Sheet1!$B$2:$B$5</c:f>
              <c:numCache>
                <c:formatCode>General</c:formatCode>
                <c:ptCount val="4"/>
                <c:pt idx="0">
                  <c:v>9.8000000000000007</c:v>
                </c:pt>
                <c:pt idx="1">
                  <c:v>4</c:v>
                </c:pt>
                <c:pt idx="2">
                  <c:v>5.8</c:v>
                </c:pt>
                <c:pt idx="3">
                  <c:v>1.5</c:v>
                </c:pt>
              </c:numCache>
            </c:numRef>
          </c:val>
          <c:extLst>
            <c:ext xmlns:c16="http://schemas.microsoft.com/office/drawing/2014/chart" uri="{C3380CC4-5D6E-409C-BE32-E72D297353CC}">
              <c16:uniqueId val="{00000000-3A11-4B70-8415-3343565EA8B2}"/>
            </c:ext>
          </c:extLst>
        </c:ser>
        <c:ser>
          <c:idx val="1"/>
          <c:order val="1"/>
          <c:tx>
            <c:strRef>
              <c:f>Sheet1!$C$1</c:f>
              <c:strCache>
                <c:ptCount val="1"/>
                <c:pt idx="0">
                  <c:v>Clopidogrel</c:v>
                </c:pt>
              </c:strCache>
            </c:strRef>
          </c:tx>
          <c:spPr>
            <a:solidFill>
              <a:srgbClr val="0070C0"/>
            </a:solidFill>
            <a:ln>
              <a:noFill/>
            </a:ln>
            <a:effectLst/>
          </c:spPr>
          <c:invertIfNegative val="0"/>
          <c:cat>
            <c:strRef>
              <c:f>Sheet1!$A$2:$A$5</c:f>
              <c:strCache>
                <c:ptCount val="4"/>
                <c:pt idx="0">
                  <c:v>Vascular death, MI or stroke</c:v>
                </c:pt>
                <c:pt idx="1">
                  <c:v>Vascular death </c:v>
                </c:pt>
                <c:pt idx="2">
                  <c:v>MI</c:v>
                </c:pt>
                <c:pt idx="3">
                  <c:v>Stroke</c:v>
                </c:pt>
              </c:strCache>
            </c:strRef>
          </c:cat>
          <c:val>
            <c:numRef>
              <c:f>Sheet1!$C$2:$C$5</c:f>
              <c:numCache>
                <c:formatCode>General</c:formatCode>
                <c:ptCount val="4"/>
                <c:pt idx="0">
                  <c:v>11.7</c:v>
                </c:pt>
                <c:pt idx="1">
                  <c:v>5.0999999999999996</c:v>
                </c:pt>
                <c:pt idx="2">
                  <c:v>6.9</c:v>
                </c:pt>
                <c:pt idx="3">
                  <c:v>1.3</c:v>
                </c:pt>
              </c:numCache>
            </c:numRef>
          </c:val>
          <c:extLst>
            <c:ext xmlns:c16="http://schemas.microsoft.com/office/drawing/2014/chart" uri="{C3380CC4-5D6E-409C-BE32-E72D297353CC}">
              <c16:uniqueId val="{00000001-3A11-4B70-8415-3343565EA8B2}"/>
            </c:ext>
          </c:extLst>
        </c:ser>
        <c:dLbls>
          <c:showLegendKey val="0"/>
          <c:showVal val="0"/>
          <c:showCatName val="0"/>
          <c:showSerName val="0"/>
          <c:showPercent val="0"/>
          <c:showBubbleSize val="0"/>
        </c:dLbls>
        <c:gapWidth val="219"/>
        <c:overlap val="-27"/>
        <c:axId val="-1580645376"/>
        <c:axId val="-1706810304"/>
      </c:barChart>
      <c:catAx>
        <c:axId val="-1580645376"/>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lang="en-US" sz="1197" b="0" i="0" u="none" strike="noStrike" kern="1200" baseline="0">
                <a:solidFill>
                  <a:schemeClr val="bg1">
                    <a:lumMod val="50000"/>
                  </a:schemeClr>
                </a:solidFill>
                <a:latin typeface="+mj-lt"/>
                <a:ea typeface="+mn-ea"/>
                <a:cs typeface="+mn-cs"/>
              </a:defRPr>
            </a:pPr>
            <a:endParaRPr lang="en-US"/>
          </a:p>
        </c:txPr>
        <c:crossAx val="-1706810304"/>
        <c:crosses val="autoZero"/>
        <c:auto val="1"/>
        <c:lblAlgn val="ctr"/>
        <c:lblOffset val="100"/>
        <c:noMultiLvlLbl val="0"/>
      </c:catAx>
      <c:valAx>
        <c:axId val="-1706810304"/>
        <c:scaling>
          <c:orientation val="minMax"/>
        </c:scaling>
        <c:delete val="0"/>
        <c:axPos val="l"/>
        <c:majorGridlines>
          <c:spPr>
            <a:ln w="3175" cap="flat" cmpd="sng" algn="ctr">
              <a:noFill/>
              <a:round/>
            </a:ln>
            <a:effectLst/>
          </c:spPr>
        </c:majorGridlines>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lang="en-US" sz="1197" b="0" i="0" u="none" strike="noStrike" kern="1200" baseline="0">
                <a:solidFill>
                  <a:schemeClr val="bg1">
                    <a:lumMod val="50000"/>
                  </a:schemeClr>
                </a:solidFill>
                <a:latin typeface="+mj-lt"/>
                <a:ea typeface="+mn-ea"/>
                <a:cs typeface="+mn-cs"/>
              </a:defRPr>
            </a:pPr>
            <a:endParaRPr lang="en-US"/>
          </a:p>
        </c:txPr>
        <c:crossAx val="-1580645376"/>
        <c:crosses val="autoZero"/>
        <c:crossBetween val="between"/>
      </c:valAx>
      <c:spPr>
        <a:noFill/>
        <a:ln>
          <a:noFill/>
        </a:ln>
        <a:effectLst/>
      </c:spPr>
    </c:plotArea>
    <c:legend>
      <c:legendPos val="b"/>
      <c:layout>
        <c:manualLayout>
          <c:xMode val="edge"/>
          <c:yMode val="edge"/>
          <c:x val="0.336164418203864"/>
          <c:y val="0.18246117124206701"/>
          <c:w val="0.65069228147912195"/>
          <c:h val="5.6646993803662601E-2"/>
        </c:manualLayout>
      </c:layout>
      <c:overlay val="0"/>
      <c:spPr>
        <a:noFill/>
        <a:ln>
          <a:noFill/>
        </a:ln>
        <a:effectLst/>
      </c:spPr>
      <c:txPr>
        <a:bodyPr rot="0" spcFirstLastPara="1" vertOverflow="ellipsis" vert="horz" wrap="square" anchor="ctr" anchorCtr="1"/>
        <a:lstStyle/>
        <a:p>
          <a:pPr>
            <a:defRPr lang="en-US" sz="1197" b="0" i="0" u="none" strike="noStrike" kern="1200" baseline="0">
              <a:solidFill>
                <a:schemeClr val="bg1">
                  <a:lumMod val="50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1">
    <c:autoUpdate val="0"/>
  </c:externalData>
  <c:userShapes r:id="rId2"/>
</c:chartSpace>
</file>

<file path=ppt/comments/comment1.xml><?xml version="1.0" encoding="utf-8"?>
<p:cmLst xmlns:a="http://schemas.openxmlformats.org/drawingml/2006/main" xmlns:r="http://schemas.openxmlformats.org/officeDocument/2006/relationships" xmlns:p="http://schemas.openxmlformats.org/presentationml/2006/main">
  <p:cm authorId="5" dt="2019-05-13T16:30:09.548" idx="6">
    <p:pos x="7045" y="728"/>
    <p:text>updated</p:text>
    <p:extLst>
      <p:ext uri="{C676402C-5697-4E1C-873F-D02D1690AC5C}">
        <p15:threadingInfo xmlns:p15="http://schemas.microsoft.com/office/powerpoint/2012/main" timeZoneBias="-120"/>
      </p:ext>
    </p:extLst>
  </p:cm>
  <p:cm authorId="5" dt="2019-05-13T16:45:24.623" idx="37">
    <p:pos x="4344" y="3523"/>
    <p:text>updated reference</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3-06T10:43:24.349" idx="1">
    <p:pos x="2790" y="353"/>
    <p:text>please note, we have revised the unit for eGFR. In the original manuscript, the unit was given as mL/min. However, since the eGFR is expressed as mL/min/1.73m2, we have revised accordingly. Please suggest if otherwise.</p:text>
    <p:extLst mod="1">
      <p:ext uri="{C676402C-5697-4E1C-873F-D02D1690AC5C}">
        <p15:threadingInfo xmlns:p15="http://schemas.microsoft.com/office/powerpoint/2012/main" timeZoneBias="-33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BF8B29-5726-4A97-AA54-900FFD303ED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265B2A41-FF2A-40FF-BC0A-EBE5F7EBDEA4}">
      <dgm:prSet phldrT="[Text]" custT="1"/>
      <dgm:spPr/>
      <dgm:t>
        <a:bodyPr/>
        <a:lstStyle/>
        <a:p>
          <a:r>
            <a:rPr lang="en-US" sz="1600" dirty="0">
              <a:latin typeface="Calibri" panose="020F0502020204030204" pitchFamily="34" charset="0"/>
              <a:cs typeface="Calibri" panose="020F0502020204030204" pitchFamily="34" charset="0"/>
            </a:rPr>
            <a:t>Patients on MD of aspirin (81 mg/day) and clopidogrel (75 mg/day) </a:t>
          </a:r>
        </a:p>
      </dgm:t>
    </dgm:pt>
    <dgm:pt modelId="{AB014108-8833-46DB-B454-1DE841C6ABF3}" type="parTrans" cxnId="{A5AA9CB9-BFB5-44D3-A234-87ADF0522951}">
      <dgm:prSet/>
      <dgm:spPr/>
      <dgm:t>
        <a:bodyPr/>
        <a:lstStyle/>
        <a:p>
          <a:endParaRPr lang="en-US"/>
        </a:p>
      </dgm:t>
    </dgm:pt>
    <dgm:pt modelId="{8C0302E4-C8D2-4415-825B-6E124B83ECA7}" type="sibTrans" cxnId="{A5AA9CB9-BFB5-44D3-A234-87ADF0522951}">
      <dgm:prSet/>
      <dgm:spPr/>
      <dgm:t>
        <a:bodyPr/>
        <a:lstStyle/>
        <a:p>
          <a:endParaRPr lang="en-US"/>
        </a:p>
      </dgm:t>
    </dgm:pt>
    <dgm:pt modelId="{75926CC7-7045-4C40-9305-1BE707C90F06}">
      <dgm:prSet phldrT="[Text]" custT="1"/>
      <dgm:spPr/>
      <dgm:t>
        <a:bodyPr/>
        <a:lstStyle/>
        <a:p>
          <a:r>
            <a:rPr lang="en-US" sz="1600" dirty="0">
              <a:latin typeface="Calibri" panose="020F0502020204030204" pitchFamily="34" charset="0"/>
              <a:cs typeface="Calibri" panose="020F0502020204030204" pitchFamily="34" charset="0"/>
            </a:rPr>
            <a:t>Stop clopidogrel and start run-in phase of ticagrelor for 7±2 days: 180 mg LD followed by 90 mg BID MD </a:t>
          </a:r>
        </a:p>
      </dgm:t>
    </dgm:pt>
    <dgm:pt modelId="{B51BF30C-E8EF-4FDF-8625-49317D535C96}" type="parTrans" cxnId="{6770B00D-EC8D-4E9F-A3D6-3DFBD29DAC54}">
      <dgm:prSet/>
      <dgm:spPr/>
      <dgm:t>
        <a:bodyPr/>
        <a:lstStyle/>
        <a:p>
          <a:endParaRPr lang="en-US"/>
        </a:p>
      </dgm:t>
    </dgm:pt>
    <dgm:pt modelId="{91A49C99-3ECD-4B23-A9D5-4E48169989E0}" type="sibTrans" cxnId="{6770B00D-EC8D-4E9F-A3D6-3DFBD29DAC54}">
      <dgm:prSet/>
      <dgm:spPr/>
      <dgm:t>
        <a:bodyPr/>
        <a:lstStyle/>
        <a:p>
          <a:endParaRPr lang="en-US"/>
        </a:p>
      </dgm:t>
    </dgm:pt>
    <dgm:pt modelId="{9F56AC42-54B2-45FF-95DF-FA45DF17C5DD}">
      <dgm:prSet phldrT="[Text]" custT="1"/>
      <dgm:spPr/>
      <dgm:t>
        <a:bodyPr/>
        <a:lstStyle/>
        <a:p>
          <a:r>
            <a:rPr lang="en-US" sz="1600" dirty="0">
              <a:latin typeface="Calibri" panose="020F0502020204030204" pitchFamily="34" charset="0"/>
              <a:cs typeface="Calibri" panose="020F0502020204030204" pitchFamily="34" charset="0"/>
            </a:rPr>
            <a:t>Group A: </a:t>
          </a:r>
          <a:r>
            <a:rPr lang="en-US" sz="1600" dirty="0" err="1">
              <a:latin typeface="Calibri" panose="020F0502020204030204" pitchFamily="34" charset="0"/>
              <a:cs typeface="Calibri" panose="020F0502020204030204" pitchFamily="34" charset="0"/>
            </a:rPr>
            <a:t>Clopidogrel</a:t>
          </a:r>
          <a:r>
            <a:rPr lang="en-US" sz="1600" dirty="0">
              <a:latin typeface="Calibri" panose="020F0502020204030204" pitchFamily="34" charset="0"/>
              <a:cs typeface="Calibri" panose="020F0502020204030204" pitchFamily="34" charset="0"/>
            </a:rPr>
            <a:t> 600 mg LD 24 h after last MD of ticagrelor followed by 75 mg MD for 10±3 days (C-600 mg-24 h)</a:t>
          </a:r>
        </a:p>
      </dgm:t>
    </dgm:pt>
    <dgm:pt modelId="{78128227-6BAF-4697-85C7-DDE97A4321C2}" type="parTrans" cxnId="{EFC163FB-BCA7-4354-808A-6F63606069E6}">
      <dgm:prSet/>
      <dgm:spPr/>
      <dgm:t>
        <a:bodyPr/>
        <a:lstStyle/>
        <a:p>
          <a:endParaRPr lang="en-US"/>
        </a:p>
      </dgm:t>
    </dgm:pt>
    <dgm:pt modelId="{7CE29095-17D4-460B-9B15-2F53B5921CDC}" type="sibTrans" cxnId="{EFC163FB-BCA7-4354-808A-6F63606069E6}">
      <dgm:prSet/>
      <dgm:spPr/>
      <dgm:t>
        <a:bodyPr/>
        <a:lstStyle/>
        <a:p>
          <a:endParaRPr lang="en-US"/>
        </a:p>
      </dgm:t>
    </dgm:pt>
    <dgm:pt modelId="{A44DF601-4B4B-4F4F-B0F6-9CE3E332B1A1}">
      <dgm:prSet phldrT="[Text]" custT="1"/>
      <dgm:spPr/>
      <dgm:t>
        <a:bodyPr/>
        <a:lstStyle/>
        <a:p>
          <a:r>
            <a:rPr lang="en-US" sz="1600" dirty="0">
              <a:latin typeface="Calibri" panose="020F0502020204030204" pitchFamily="34" charset="0"/>
              <a:cs typeface="Calibri" panose="020F0502020204030204" pitchFamily="34" charset="0"/>
            </a:rPr>
            <a:t>Group D: Continue</a:t>
          </a:r>
          <a:r>
            <a:rPr lang="en-US" sz="1600" b="1" dirty="0">
              <a:latin typeface="Calibri" panose="020F0502020204030204" pitchFamily="34" charset="0"/>
              <a:cs typeface="Calibri" panose="020F0502020204030204" pitchFamily="34" charset="0"/>
            </a:rPr>
            <a:t>d</a:t>
          </a:r>
          <a:r>
            <a:rPr lang="en-US" sz="1600" dirty="0">
              <a:latin typeface="Calibri" panose="020F0502020204030204" pitchFamily="34" charset="0"/>
              <a:cs typeface="Calibri" panose="020F0502020204030204" pitchFamily="34" charset="0"/>
            </a:rPr>
            <a:t> ticagrelor 90 mg BID MD) for 10±3 days (T-90 mg BID)</a:t>
          </a:r>
        </a:p>
      </dgm:t>
    </dgm:pt>
    <dgm:pt modelId="{F0116885-BFDE-4EDD-9164-37E23738A16F}" type="parTrans" cxnId="{0212605D-7625-4E60-B42E-997E12E59D1A}">
      <dgm:prSet/>
      <dgm:spPr/>
      <dgm:t>
        <a:bodyPr/>
        <a:lstStyle/>
        <a:p>
          <a:endParaRPr lang="en-US"/>
        </a:p>
      </dgm:t>
    </dgm:pt>
    <dgm:pt modelId="{82BBAFFF-E029-4A70-AE09-6E5600C7CCE0}" type="sibTrans" cxnId="{0212605D-7625-4E60-B42E-997E12E59D1A}">
      <dgm:prSet/>
      <dgm:spPr/>
      <dgm:t>
        <a:bodyPr/>
        <a:lstStyle/>
        <a:p>
          <a:endParaRPr lang="en-US"/>
        </a:p>
      </dgm:t>
    </dgm:pt>
    <dgm:pt modelId="{9212D262-6D52-4FCE-9558-4370222CB9D7}">
      <dgm:prSet phldrT="[Text]" custT="1"/>
      <dgm:spPr/>
      <dgm:t>
        <a:bodyPr/>
        <a:lstStyle/>
        <a:p>
          <a:r>
            <a:rPr lang="en-US" sz="1600" dirty="0">
              <a:latin typeface="Calibri" panose="020F0502020204030204" pitchFamily="34" charset="0"/>
              <a:cs typeface="Calibri" panose="020F0502020204030204" pitchFamily="34" charset="0"/>
            </a:rPr>
            <a:t>Group B: Clopidogrel 600 mg LD 12 h after last MD of ticagrelor followed by 75 mg MD for 10±3 days (C-600 mg-12 h)</a:t>
          </a:r>
        </a:p>
      </dgm:t>
    </dgm:pt>
    <dgm:pt modelId="{46FA9F22-B53E-4A53-8C35-0B6D1E972BB9}" type="parTrans" cxnId="{DEDF34D5-0805-4FA3-B4B7-4C2C7A3951CB}">
      <dgm:prSet/>
      <dgm:spPr/>
      <dgm:t>
        <a:bodyPr/>
        <a:lstStyle/>
        <a:p>
          <a:endParaRPr lang="en-US"/>
        </a:p>
      </dgm:t>
    </dgm:pt>
    <dgm:pt modelId="{0C6B4D18-C247-4215-A8CF-8DCF63EF4E7A}" type="sibTrans" cxnId="{DEDF34D5-0805-4FA3-B4B7-4C2C7A3951CB}">
      <dgm:prSet/>
      <dgm:spPr/>
      <dgm:t>
        <a:bodyPr/>
        <a:lstStyle/>
        <a:p>
          <a:endParaRPr lang="en-US"/>
        </a:p>
      </dgm:t>
    </dgm:pt>
    <dgm:pt modelId="{592D3129-C8D9-4832-BE4F-2C2D1E0CA53E}">
      <dgm:prSet phldrT="[Text]" custT="1"/>
      <dgm:spPr/>
      <dgm:t>
        <a:bodyPr/>
        <a:lstStyle/>
        <a:p>
          <a:r>
            <a:rPr lang="en-US" sz="1600" dirty="0">
              <a:latin typeface="Calibri" panose="020F0502020204030204" pitchFamily="34" charset="0"/>
              <a:cs typeface="Calibri" panose="020F0502020204030204" pitchFamily="34" charset="0"/>
            </a:rPr>
            <a:t>Group C: Clopidogrel 75 mg/day MD 24 h after last MD of ticagrelor for 10±3 days (C-75 mg-24 h)</a:t>
          </a:r>
        </a:p>
      </dgm:t>
    </dgm:pt>
    <dgm:pt modelId="{39A574D6-3F29-4B6A-8181-097886D4FE0B}" type="parTrans" cxnId="{4382E778-C288-4730-8B29-4872EC49A95A}">
      <dgm:prSet/>
      <dgm:spPr/>
      <dgm:t>
        <a:bodyPr/>
        <a:lstStyle/>
        <a:p>
          <a:endParaRPr lang="en-US"/>
        </a:p>
      </dgm:t>
    </dgm:pt>
    <dgm:pt modelId="{73139B52-5DE5-4984-983B-32C4E7A81546}" type="sibTrans" cxnId="{4382E778-C288-4730-8B29-4872EC49A95A}">
      <dgm:prSet/>
      <dgm:spPr/>
      <dgm:t>
        <a:bodyPr/>
        <a:lstStyle/>
        <a:p>
          <a:endParaRPr lang="en-US"/>
        </a:p>
      </dgm:t>
    </dgm:pt>
    <dgm:pt modelId="{13D160A0-0659-47BC-89B7-642B4D82E787}" type="pres">
      <dgm:prSet presAssocID="{BABF8B29-5726-4A97-AA54-900FFD303EDC}" presName="diagram" presStyleCnt="0">
        <dgm:presLayoutVars>
          <dgm:chPref val="1"/>
          <dgm:dir/>
          <dgm:animOne val="branch"/>
          <dgm:animLvl val="lvl"/>
          <dgm:resizeHandles val="exact"/>
        </dgm:presLayoutVars>
      </dgm:prSet>
      <dgm:spPr/>
      <dgm:t>
        <a:bodyPr/>
        <a:lstStyle/>
        <a:p>
          <a:endParaRPr lang="fr-FR"/>
        </a:p>
      </dgm:t>
    </dgm:pt>
    <dgm:pt modelId="{F5CCE60D-6C11-4816-A0FA-369B231FD17C}" type="pres">
      <dgm:prSet presAssocID="{265B2A41-FF2A-40FF-BC0A-EBE5F7EBDEA4}" presName="root1" presStyleCnt="0"/>
      <dgm:spPr/>
    </dgm:pt>
    <dgm:pt modelId="{2C05C43B-2421-403A-9D90-8F4C1CA8A94C}" type="pres">
      <dgm:prSet presAssocID="{265B2A41-FF2A-40FF-BC0A-EBE5F7EBDEA4}" presName="LevelOneTextNode" presStyleLbl="node0" presStyleIdx="0" presStyleCnt="1" custScaleY="219855" custLinFactNeighborX="-32290">
        <dgm:presLayoutVars>
          <dgm:chPref val="3"/>
        </dgm:presLayoutVars>
      </dgm:prSet>
      <dgm:spPr/>
      <dgm:t>
        <a:bodyPr/>
        <a:lstStyle/>
        <a:p>
          <a:endParaRPr lang="fr-FR"/>
        </a:p>
      </dgm:t>
    </dgm:pt>
    <dgm:pt modelId="{E9F37E4F-1CE1-4C6C-A0DE-82017B2FA143}" type="pres">
      <dgm:prSet presAssocID="{265B2A41-FF2A-40FF-BC0A-EBE5F7EBDEA4}" presName="level2hierChild" presStyleCnt="0"/>
      <dgm:spPr/>
    </dgm:pt>
    <dgm:pt modelId="{0B12B4A6-CD29-49CE-B4EC-56F516DEABD2}" type="pres">
      <dgm:prSet presAssocID="{B51BF30C-E8EF-4FDF-8625-49317D535C96}" presName="conn2-1" presStyleLbl="parChTrans1D2" presStyleIdx="0" presStyleCnt="1"/>
      <dgm:spPr/>
      <dgm:t>
        <a:bodyPr/>
        <a:lstStyle/>
        <a:p>
          <a:endParaRPr lang="fr-FR"/>
        </a:p>
      </dgm:t>
    </dgm:pt>
    <dgm:pt modelId="{D49D55F3-D66C-45A7-917D-73546E5AE18E}" type="pres">
      <dgm:prSet presAssocID="{B51BF30C-E8EF-4FDF-8625-49317D535C96}" presName="connTx" presStyleLbl="parChTrans1D2" presStyleIdx="0" presStyleCnt="1"/>
      <dgm:spPr/>
      <dgm:t>
        <a:bodyPr/>
        <a:lstStyle/>
        <a:p>
          <a:endParaRPr lang="fr-FR"/>
        </a:p>
      </dgm:t>
    </dgm:pt>
    <dgm:pt modelId="{9ADAE992-EBE6-4A40-B56C-A34FD5A40F63}" type="pres">
      <dgm:prSet presAssocID="{75926CC7-7045-4C40-9305-1BE707C90F06}" presName="root2" presStyleCnt="0"/>
      <dgm:spPr/>
    </dgm:pt>
    <dgm:pt modelId="{C579E142-5A5B-4808-94B4-1B10BF01A023}" type="pres">
      <dgm:prSet presAssocID="{75926CC7-7045-4C40-9305-1BE707C90F06}" presName="LevelTwoTextNode" presStyleLbl="node2" presStyleIdx="0" presStyleCnt="1" custScaleY="265985" custLinFactNeighborX="-32290">
        <dgm:presLayoutVars>
          <dgm:chPref val="3"/>
        </dgm:presLayoutVars>
      </dgm:prSet>
      <dgm:spPr/>
      <dgm:t>
        <a:bodyPr/>
        <a:lstStyle/>
        <a:p>
          <a:endParaRPr lang="fr-FR"/>
        </a:p>
      </dgm:t>
    </dgm:pt>
    <dgm:pt modelId="{91EF4EBE-D43B-47B9-8439-A99F7CC52F76}" type="pres">
      <dgm:prSet presAssocID="{75926CC7-7045-4C40-9305-1BE707C90F06}" presName="level3hierChild" presStyleCnt="0"/>
      <dgm:spPr/>
    </dgm:pt>
    <dgm:pt modelId="{A03F7822-45BF-4701-A8A6-1D01ED13100E}" type="pres">
      <dgm:prSet presAssocID="{78128227-6BAF-4697-85C7-DDE97A4321C2}" presName="conn2-1" presStyleLbl="parChTrans1D3" presStyleIdx="0" presStyleCnt="4"/>
      <dgm:spPr/>
      <dgm:t>
        <a:bodyPr/>
        <a:lstStyle/>
        <a:p>
          <a:endParaRPr lang="fr-FR"/>
        </a:p>
      </dgm:t>
    </dgm:pt>
    <dgm:pt modelId="{018A145A-C911-4423-85DF-FCAC5CCB6B41}" type="pres">
      <dgm:prSet presAssocID="{78128227-6BAF-4697-85C7-DDE97A4321C2}" presName="connTx" presStyleLbl="parChTrans1D3" presStyleIdx="0" presStyleCnt="4"/>
      <dgm:spPr/>
      <dgm:t>
        <a:bodyPr/>
        <a:lstStyle/>
        <a:p>
          <a:endParaRPr lang="fr-FR"/>
        </a:p>
      </dgm:t>
    </dgm:pt>
    <dgm:pt modelId="{23BA41DA-436C-4E1A-9EB5-86E6B4F9F655}" type="pres">
      <dgm:prSet presAssocID="{9F56AC42-54B2-45FF-95DF-FA45DF17C5DD}" presName="root2" presStyleCnt="0"/>
      <dgm:spPr/>
    </dgm:pt>
    <dgm:pt modelId="{827FDF16-DF12-4CA0-9ECA-8E58513B094F}" type="pres">
      <dgm:prSet presAssocID="{9F56AC42-54B2-45FF-95DF-FA45DF17C5DD}" presName="LevelTwoTextNode" presStyleLbl="node3" presStyleIdx="0" presStyleCnt="4" custScaleX="264381">
        <dgm:presLayoutVars>
          <dgm:chPref val="3"/>
        </dgm:presLayoutVars>
      </dgm:prSet>
      <dgm:spPr/>
      <dgm:t>
        <a:bodyPr/>
        <a:lstStyle/>
        <a:p>
          <a:endParaRPr lang="fr-FR"/>
        </a:p>
      </dgm:t>
    </dgm:pt>
    <dgm:pt modelId="{76F29259-DDD8-47A4-BB4F-F8654EE851CC}" type="pres">
      <dgm:prSet presAssocID="{9F56AC42-54B2-45FF-95DF-FA45DF17C5DD}" presName="level3hierChild" presStyleCnt="0"/>
      <dgm:spPr/>
    </dgm:pt>
    <dgm:pt modelId="{5A2C0F28-383D-4C74-B980-AD7D8336060B}" type="pres">
      <dgm:prSet presAssocID="{46FA9F22-B53E-4A53-8C35-0B6D1E972BB9}" presName="conn2-1" presStyleLbl="parChTrans1D3" presStyleIdx="1" presStyleCnt="4" custScaleX="2000000"/>
      <dgm:spPr/>
      <dgm:t>
        <a:bodyPr/>
        <a:lstStyle/>
        <a:p>
          <a:endParaRPr lang="fr-FR"/>
        </a:p>
      </dgm:t>
    </dgm:pt>
    <dgm:pt modelId="{FB44BB83-689D-4C46-BC39-2699FB163FF9}" type="pres">
      <dgm:prSet presAssocID="{46FA9F22-B53E-4A53-8C35-0B6D1E972BB9}" presName="connTx" presStyleLbl="parChTrans1D3" presStyleIdx="1" presStyleCnt="4"/>
      <dgm:spPr/>
      <dgm:t>
        <a:bodyPr/>
        <a:lstStyle/>
        <a:p>
          <a:endParaRPr lang="fr-FR"/>
        </a:p>
      </dgm:t>
    </dgm:pt>
    <dgm:pt modelId="{E5D0F007-8D87-4493-80A6-A99B3BBE93B9}" type="pres">
      <dgm:prSet presAssocID="{9212D262-6D52-4FCE-9558-4370222CB9D7}" presName="root2" presStyleCnt="0"/>
      <dgm:spPr/>
    </dgm:pt>
    <dgm:pt modelId="{9D5140C9-A5CF-46AF-A91A-0E88B13B1FCB}" type="pres">
      <dgm:prSet presAssocID="{9212D262-6D52-4FCE-9558-4370222CB9D7}" presName="LevelTwoTextNode" presStyleLbl="node3" presStyleIdx="1" presStyleCnt="4" custScaleX="264381">
        <dgm:presLayoutVars>
          <dgm:chPref val="3"/>
        </dgm:presLayoutVars>
      </dgm:prSet>
      <dgm:spPr/>
      <dgm:t>
        <a:bodyPr/>
        <a:lstStyle/>
        <a:p>
          <a:endParaRPr lang="fr-FR"/>
        </a:p>
      </dgm:t>
    </dgm:pt>
    <dgm:pt modelId="{E1EC8953-5444-4ADB-B5E9-EBAFEDDE1ED7}" type="pres">
      <dgm:prSet presAssocID="{9212D262-6D52-4FCE-9558-4370222CB9D7}" presName="level3hierChild" presStyleCnt="0"/>
      <dgm:spPr/>
    </dgm:pt>
    <dgm:pt modelId="{C0480620-BB4E-4ED9-B046-0B30143B7D16}" type="pres">
      <dgm:prSet presAssocID="{39A574D6-3F29-4B6A-8181-097886D4FE0B}" presName="conn2-1" presStyleLbl="parChTrans1D3" presStyleIdx="2" presStyleCnt="4"/>
      <dgm:spPr/>
      <dgm:t>
        <a:bodyPr/>
        <a:lstStyle/>
        <a:p>
          <a:endParaRPr lang="fr-FR"/>
        </a:p>
      </dgm:t>
    </dgm:pt>
    <dgm:pt modelId="{E51D6F90-2074-4615-8879-8BDFC6465875}" type="pres">
      <dgm:prSet presAssocID="{39A574D6-3F29-4B6A-8181-097886D4FE0B}" presName="connTx" presStyleLbl="parChTrans1D3" presStyleIdx="2" presStyleCnt="4"/>
      <dgm:spPr/>
      <dgm:t>
        <a:bodyPr/>
        <a:lstStyle/>
        <a:p>
          <a:endParaRPr lang="fr-FR"/>
        </a:p>
      </dgm:t>
    </dgm:pt>
    <dgm:pt modelId="{F2FA2A2A-1C8C-4351-A60B-14E43749841F}" type="pres">
      <dgm:prSet presAssocID="{592D3129-C8D9-4832-BE4F-2C2D1E0CA53E}" presName="root2" presStyleCnt="0"/>
      <dgm:spPr/>
    </dgm:pt>
    <dgm:pt modelId="{E6CDB44C-7487-4B0D-9591-F3C55692E50E}" type="pres">
      <dgm:prSet presAssocID="{592D3129-C8D9-4832-BE4F-2C2D1E0CA53E}" presName="LevelTwoTextNode" presStyleLbl="node3" presStyleIdx="2" presStyleCnt="4" custScaleX="264381">
        <dgm:presLayoutVars>
          <dgm:chPref val="3"/>
        </dgm:presLayoutVars>
      </dgm:prSet>
      <dgm:spPr/>
      <dgm:t>
        <a:bodyPr/>
        <a:lstStyle/>
        <a:p>
          <a:endParaRPr lang="fr-FR"/>
        </a:p>
      </dgm:t>
    </dgm:pt>
    <dgm:pt modelId="{2490853F-9A33-4407-808C-CD5D1EFAF281}" type="pres">
      <dgm:prSet presAssocID="{592D3129-C8D9-4832-BE4F-2C2D1E0CA53E}" presName="level3hierChild" presStyleCnt="0"/>
      <dgm:spPr/>
    </dgm:pt>
    <dgm:pt modelId="{40620DA6-A7B2-4918-B77F-999B659939B4}" type="pres">
      <dgm:prSet presAssocID="{F0116885-BFDE-4EDD-9164-37E23738A16F}" presName="conn2-1" presStyleLbl="parChTrans1D3" presStyleIdx="3" presStyleCnt="4"/>
      <dgm:spPr/>
      <dgm:t>
        <a:bodyPr/>
        <a:lstStyle/>
        <a:p>
          <a:endParaRPr lang="fr-FR"/>
        </a:p>
      </dgm:t>
    </dgm:pt>
    <dgm:pt modelId="{C7ED2932-1D94-49E0-BA4E-C16408B31D84}" type="pres">
      <dgm:prSet presAssocID="{F0116885-BFDE-4EDD-9164-37E23738A16F}" presName="connTx" presStyleLbl="parChTrans1D3" presStyleIdx="3" presStyleCnt="4"/>
      <dgm:spPr/>
      <dgm:t>
        <a:bodyPr/>
        <a:lstStyle/>
        <a:p>
          <a:endParaRPr lang="fr-FR"/>
        </a:p>
      </dgm:t>
    </dgm:pt>
    <dgm:pt modelId="{ED49B9DB-0625-4FE7-92B8-6C58287F1807}" type="pres">
      <dgm:prSet presAssocID="{A44DF601-4B4B-4F4F-B0F6-9CE3E332B1A1}" presName="root2" presStyleCnt="0"/>
      <dgm:spPr/>
    </dgm:pt>
    <dgm:pt modelId="{03EA2E6A-49CE-4EB8-8755-5B8DC738E45F}" type="pres">
      <dgm:prSet presAssocID="{A44DF601-4B4B-4F4F-B0F6-9CE3E332B1A1}" presName="LevelTwoTextNode" presStyleLbl="node3" presStyleIdx="3" presStyleCnt="4" custScaleX="264381">
        <dgm:presLayoutVars>
          <dgm:chPref val="3"/>
        </dgm:presLayoutVars>
      </dgm:prSet>
      <dgm:spPr/>
      <dgm:t>
        <a:bodyPr/>
        <a:lstStyle/>
        <a:p>
          <a:endParaRPr lang="fr-FR"/>
        </a:p>
      </dgm:t>
    </dgm:pt>
    <dgm:pt modelId="{8EBA7F37-BFEF-4EDC-B002-A08EEB8D7190}" type="pres">
      <dgm:prSet presAssocID="{A44DF601-4B4B-4F4F-B0F6-9CE3E332B1A1}" presName="level3hierChild" presStyleCnt="0"/>
      <dgm:spPr/>
    </dgm:pt>
  </dgm:ptLst>
  <dgm:cxnLst>
    <dgm:cxn modelId="{A5AA9CB9-BFB5-44D3-A234-87ADF0522951}" srcId="{BABF8B29-5726-4A97-AA54-900FFD303EDC}" destId="{265B2A41-FF2A-40FF-BC0A-EBE5F7EBDEA4}" srcOrd="0" destOrd="0" parTransId="{AB014108-8833-46DB-B454-1DE841C6ABF3}" sibTransId="{8C0302E4-C8D2-4415-825B-6E124B83ECA7}"/>
    <dgm:cxn modelId="{876E96EA-4A82-4B9D-82C4-19D6A0900E04}" type="presOf" srcId="{F0116885-BFDE-4EDD-9164-37E23738A16F}" destId="{C7ED2932-1D94-49E0-BA4E-C16408B31D84}" srcOrd="1" destOrd="0" presId="urn:microsoft.com/office/officeart/2005/8/layout/hierarchy2"/>
    <dgm:cxn modelId="{04447F50-2B5B-4065-93F3-C883A731381E}" type="presOf" srcId="{75926CC7-7045-4C40-9305-1BE707C90F06}" destId="{C579E142-5A5B-4808-94B4-1B10BF01A023}" srcOrd="0" destOrd="0" presId="urn:microsoft.com/office/officeart/2005/8/layout/hierarchy2"/>
    <dgm:cxn modelId="{8CC80AEB-C517-4FC2-AE23-D00E75802C0C}" type="presOf" srcId="{39A574D6-3F29-4B6A-8181-097886D4FE0B}" destId="{E51D6F90-2074-4615-8879-8BDFC6465875}" srcOrd="1" destOrd="0" presId="urn:microsoft.com/office/officeart/2005/8/layout/hierarchy2"/>
    <dgm:cxn modelId="{BA581F7F-E9B9-4538-BB10-FB34A3DC1D22}" type="presOf" srcId="{78128227-6BAF-4697-85C7-DDE97A4321C2}" destId="{018A145A-C911-4423-85DF-FCAC5CCB6B41}" srcOrd="1" destOrd="0" presId="urn:microsoft.com/office/officeart/2005/8/layout/hierarchy2"/>
    <dgm:cxn modelId="{DEDF34D5-0805-4FA3-B4B7-4C2C7A3951CB}" srcId="{75926CC7-7045-4C40-9305-1BE707C90F06}" destId="{9212D262-6D52-4FCE-9558-4370222CB9D7}" srcOrd="1" destOrd="0" parTransId="{46FA9F22-B53E-4A53-8C35-0B6D1E972BB9}" sibTransId="{0C6B4D18-C247-4215-A8CF-8DCF63EF4E7A}"/>
    <dgm:cxn modelId="{2EDD7A25-689D-4816-A227-9134A4F555EF}" type="presOf" srcId="{9F56AC42-54B2-45FF-95DF-FA45DF17C5DD}" destId="{827FDF16-DF12-4CA0-9ECA-8E58513B094F}" srcOrd="0" destOrd="0" presId="urn:microsoft.com/office/officeart/2005/8/layout/hierarchy2"/>
    <dgm:cxn modelId="{82519AB1-6D1A-47BC-9DA9-B4971CA51D40}" type="presOf" srcId="{A44DF601-4B4B-4F4F-B0F6-9CE3E332B1A1}" destId="{03EA2E6A-49CE-4EB8-8755-5B8DC738E45F}" srcOrd="0" destOrd="0" presId="urn:microsoft.com/office/officeart/2005/8/layout/hierarchy2"/>
    <dgm:cxn modelId="{2494824D-D43C-485E-982F-686DB863804A}" type="presOf" srcId="{F0116885-BFDE-4EDD-9164-37E23738A16F}" destId="{40620DA6-A7B2-4918-B77F-999B659939B4}" srcOrd="0" destOrd="0" presId="urn:microsoft.com/office/officeart/2005/8/layout/hierarchy2"/>
    <dgm:cxn modelId="{63BB6DC0-1734-4179-8174-A60FEF16C393}" type="presOf" srcId="{B51BF30C-E8EF-4FDF-8625-49317D535C96}" destId="{0B12B4A6-CD29-49CE-B4EC-56F516DEABD2}" srcOrd="0" destOrd="0" presId="urn:microsoft.com/office/officeart/2005/8/layout/hierarchy2"/>
    <dgm:cxn modelId="{AB0B819E-6D39-4636-9A37-C8B824DB3070}" type="presOf" srcId="{9212D262-6D52-4FCE-9558-4370222CB9D7}" destId="{9D5140C9-A5CF-46AF-A91A-0E88B13B1FCB}" srcOrd="0" destOrd="0" presId="urn:microsoft.com/office/officeart/2005/8/layout/hierarchy2"/>
    <dgm:cxn modelId="{ACE15284-04DF-4596-B8D3-B257E4FA4357}" type="presOf" srcId="{592D3129-C8D9-4832-BE4F-2C2D1E0CA53E}" destId="{E6CDB44C-7487-4B0D-9591-F3C55692E50E}" srcOrd="0" destOrd="0" presId="urn:microsoft.com/office/officeart/2005/8/layout/hierarchy2"/>
    <dgm:cxn modelId="{6770B00D-EC8D-4E9F-A3D6-3DFBD29DAC54}" srcId="{265B2A41-FF2A-40FF-BC0A-EBE5F7EBDEA4}" destId="{75926CC7-7045-4C40-9305-1BE707C90F06}" srcOrd="0" destOrd="0" parTransId="{B51BF30C-E8EF-4FDF-8625-49317D535C96}" sibTransId="{91A49C99-3ECD-4B23-A9D5-4E48169989E0}"/>
    <dgm:cxn modelId="{DA28F9DB-E389-4453-AC83-7BED5D2A39A0}" type="presOf" srcId="{B51BF30C-E8EF-4FDF-8625-49317D535C96}" destId="{D49D55F3-D66C-45A7-917D-73546E5AE18E}" srcOrd="1" destOrd="0" presId="urn:microsoft.com/office/officeart/2005/8/layout/hierarchy2"/>
    <dgm:cxn modelId="{AE2955F1-B792-40EA-A7FE-9FE216239D81}" type="presOf" srcId="{46FA9F22-B53E-4A53-8C35-0B6D1E972BB9}" destId="{5A2C0F28-383D-4C74-B980-AD7D8336060B}" srcOrd="0" destOrd="0" presId="urn:microsoft.com/office/officeart/2005/8/layout/hierarchy2"/>
    <dgm:cxn modelId="{463AF6E0-2336-4185-B8AC-9C026E83C9B0}" type="presOf" srcId="{BABF8B29-5726-4A97-AA54-900FFD303EDC}" destId="{13D160A0-0659-47BC-89B7-642B4D82E787}" srcOrd="0" destOrd="0" presId="urn:microsoft.com/office/officeart/2005/8/layout/hierarchy2"/>
    <dgm:cxn modelId="{1E5E534A-5FED-4B4B-A9DE-4540C8C43165}" type="presOf" srcId="{78128227-6BAF-4697-85C7-DDE97A4321C2}" destId="{A03F7822-45BF-4701-A8A6-1D01ED13100E}" srcOrd="0" destOrd="0" presId="urn:microsoft.com/office/officeart/2005/8/layout/hierarchy2"/>
    <dgm:cxn modelId="{4382E778-C288-4730-8B29-4872EC49A95A}" srcId="{75926CC7-7045-4C40-9305-1BE707C90F06}" destId="{592D3129-C8D9-4832-BE4F-2C2D1E0CA53E}" srcOrd="2" destOrd="0" parTransId="{39A574D6-3F29-4B6A-8181-097886D4FE0B}" sibTransId="{73139B52-5DE5-4984-983B-32C4E7A81546}"/>
    <dgm:cxn modelId="{0212605D-7625-4E60-B42E-997E12E59D1A}" srcId="{75926CC7-7045-4C40-9305-1BE707C90F06}" destId="{A44DF601-4B4B-4F4F-B0F6-9CE3E332B1A1}" srcOrd="3" destOrd="0" parTransId="{F0116885-BFDE-4EDD-9164-37E23738A16F}" sibTransId="{82BBAFFF-E029-4A70-AE09-6E5600C7CCE0}"/>
    <dgm:cxn modelId="{EFC163FB-BCA7-4354-808A-6F63606069E6}" srcId="{75926CC7-7045-4C40-9305-1BE707C90F06}" destId="{9F56AC42-54B2-45FF-95DF-FA45DF17C5DD}" srcOrd="0" destOrd="0" parTransId="{78128227-6BAF-4697-85C7-DDE97A4321C2}" sibTransId="{7CE29095-17D4-460B-9B15-2F53B5921CDC}"/>
    <dgm:cxn modelId="{CB931CD2-6159-466D-A5DA-5CCD2EC69696}" type="presOf" srcId="{46FA9F22-B53E-4A53-8C35-0B6D1E972BB9}" destId="{FB44BB83-689D-4C46-BC39-2699FB163FF9}" srcOrd="1" destOrd="0" presId="urn:microsoft.com/office/officeart/2005/8/layout/hierarchy2"/>
    <dgm:cxn modelId="{77C981DE-4ADA-4C33-9DE8-6E1851BA4881}" type="presOf" srcId="{39A574D6-3F29-4B6A-8181-097886D4FE0B}" destId="{C0480620-BB4E-4ED9-B046-0B30143B7D16}" srcOrd="0" destOrd="0" presId="urn:microsoft.com/office/officeart/2005/8/layout/hierarchy2"/>
    <dgm:cxn modelId="{6D978EFD-3E4E-4E9C-8E5C-1D3641A10AF2}" type="presOf" srcId="{265B2A41-FF2A-40FF-BC0A-EBE5F7EBDEA4}" destId="{2C05C43B-2421-403A-9D90-8F4C1CA8A94C}" srcOrd="0" destOrd="0" presId="urn:microsoft.com/office/officeart/2005/8/layout/hierarchy2"/>
    <dgm:cxn modelId="{5AB6C306-1BD3-445A-8B79-E538980C7311}" type="presParOf" srcId="{13D160A0-0659-47BC-89B7-642B4D82E787}" destId="{F5CCE60D-6C11-4816-A0FA-369B231FD17C}" srcOrd="0" destOrd="0" presId="urn:microsoft.com/office/officeart/2005/8/layout/hierarchy2"/>
    <dgm:cxn modelId="{FA73B54E-8601-4081-A790-F38A23F38C6C}" type="presParOf" srcId="{F5CCE60D-6C11-4816-A0FA-369B231FD17C}" destId="{2C05C43B-2421-403A-9D90-8F4C1CA8A94C}" srcOrd="0" destOrd="0" presId="urn:microsoft.com/office/officeart/2005/8/layout/hierarchy2"/>
    <dgm:cxn modelId="{CB0DC587-5CF8-4D26-AFAE-301AC5F81980}" type="presParOf" srcId="{F5CCE60D-6C11-4816-A0FA-369B231FD17C}" destId="{E9F37E4F-1CE1-4C6C-A0DE-82017B2FA143}" srcOrd="1" destOrd="0" presId="urn:microsoft.com/office/officeart/2005/8/layout/hierarchy2"/>
    <dgm:cxn modelId="{E2D1BCB1-31E1-402B-B3BF-916225BBF657}" type="presParOf" srcId="{E9F37E4F-1CE1-4C6C-A0DE-82017B2FA143}" destId="{0B12B4A6-CD29-49CE-B4EC-56F516DEABD2}" srcOrd="0" destOrd="0" presId="urn:microsoft.com/office/officeart/2005/8/layout/hierarchy2"/>
    <dgm:cxn modelId="{17E347DF-DD93-43B5-B273-F96A0273F479}" type="presParOf" srcId="{0B12B4A6-CD29-49CE-B4EC-56F516DEABD2}" destId="{D49D55F3-D66C-45A7-917D-73546E5AE18E}" srcOrd="0" destOrd="0" presId="urn:microsoft.com/office/officeart/2005/8/layout/hierarchy2"/>
    <dgm:cxn modelId="{7AA6E007-B7C4-4DC7-8E02-BBF253150148}" type="presParOf" srcId="{E9F37E4F-1CE1-4C6C-A0DE-82017B2FA143}" destId="{9ADAE992-EBE6-4A40-B56C-A34FD5A40F63}" srcOrd="1" destOrd="0" presId="urn:microsoft.com/office/officeart/2005/8/layout/hierarchy2"/>
    <dgm:cxn modelId="{5026E0B1-05C0-4013-BE6B-E0BD404D5384}" type="presParOf" srcId="{9ADAE992-EBE6-4A40-B56C-A34FD5A40F63}" destId="{C579E142-5A5B-4808-94B4-1B10BF01A023}" srcOrd="0" destOrd="0" presId="urn:microsoft.com/office/officeart/2005/8/layout/hierarchy2"/>
    <dgm:cxn modelId="{78BD3337-C1CF-4A98-BAED-1422E383BF5B}" type="presParOf" srcId="{9ADAE992-EBE6-4A40-B56C-A34FD5A40F63}" destId="{91EF4EBE-D43B-47B9-8439-A99F7CC52F76}" srcOrd="1" destOrd="0" presId="urn:microsoft.com/office/officeart/2005/8/layout/hierarchy2"/>
    <dgm:cxn modelId="{837E9241-921B-44A5-8F8E-2B3BB2EB8B60}" type="presParOf" srcId="{91EF4EBE-D43B-47B9-8439-A99F7CC52F76}" destId="{A03F7822-45BF-4701-A8A6-1D01ED13100E}" srcOrd="0" destOrd="0" presId="urn:microsoft.com/office/officeart/2005/8/layout/hierarchy2"/>
    <dgm:cxn modelId="{AE7789C1-F01E-4622-A20E-320036CA548A}" type="presParOf" srcId="{A03F7822-45BF-4701-A8A6-1D01ED13100E}" destId="{018A145A-C911-4423-85DF-FCAC5CCB6B41}" srcOrd="0" destOrd="0" presId="urn:microsoft.com/office/officeart/2005/8/layout/hierarchy2"/>
    <dgm:cxn modelId="{06A7B130-EB6B-480E-83C5-344DDC96CFB1}" type="presParOf" srcId="{91EF4EBE-D43B-47B9-8439-A99F7CC52F76}" destId="{23BA41DA-436C-4E1A-9EB5-86E6B4F9F655}" srcOrd="1" destOrd="0" presId="urn:microsoft.com/office/officeart/2005/8/layout/hierarchy2"/>
    <dgm:cxn modelId="{54C5B532-EA8B-48FD-9C66-91AFA96BEBAA}" type="presParOf" srcId="{23BA41DA-436C-4E1A-9EB5-86E6B4F9F655}" destId="{827FDF16-DF12-4CA0-9ECA-8E58513B094F}" srcOrd="0" destOrd="0" presId="urn:microsoft.com/office/officeart/2005/8/layout/hierarchy2"/>
    <dgm:cxn modelId="{1FCE9CC6-86C8-4998-AA03-63CA5A1F685F}" type="presParOf" srcId="{23BA41DA-436C-4E1A-9EB5-86E6B4F9F655}" destId="{76F29259-DDD8-47A4-BB4F-F8654EE851CC}" srcOrd="1" destOrd="0" presId="urn:microsoft.com/office/officeart/2005/8/layout/hierarchy2"/>
    <dgm:cxn modelId="{2CB7369F-347F-4D88-94C5-232814444037}" type="presParOf" srcId="{91EF4EBE-D43B-47B9-8439-A99F7CC52F76}" destId="{5A2C0F28-383D-4C74-B980-AD7D8336060B}" srcOrd="2" destOrd="0" presId="urn:microsoft.com/office/officeart/2005/8/layout/hierarchy2"/>
    <dgm:cxn modelId="{3BD284BF-7A40-4834-B6DE-8FAE409B2113}" type="presParOf" srcId="{5A2C0F28-383D-4C74-B980-AD7D8336060B}" destId="{FB44BB83-689D-4C46-BC39-2699FB163FF9}" srcOrd="0" destOrd="0" presId="urn:microsoft.com/office/officeart/2005/8/layout/hierarchy2"/>
    <dgm:cxn modelId="{E2E52FBE-730B-4635-BA48-32C873CEB1A9}" type="presParOf" srcId="{91EF4EBE-D43B-47B9-8439-A99F7CC52F76}" destId="{E5D0F007-8D87-4493-80A6-A99B3BBE93B9}" srcOrd="3" destOrd="0" presId="urn:microsoft.com/office/officeart/2005/8/layout/hierarchy2"/>
    <dgm:cxn modelId="{C507D410-5E6A-4FD6-90D6-25D718982DD8}" type="presParOf" srcId="{E5D0F007-8D87-4493-80A6-A99B3BBE93B9}" destId="{9D5140C9-A5CF-46AF-A91A-0E88B13B1FCB}" srcOrd="0" destOrd="0" presId="urn:microsoft.com/office/officeart/2005/8/layout/hierarchy2"/>
    <dgm:cxn modelId="{1A37AE89-81B8-44F4-BA50-B64B323468CD}" type="presParOf" srcId="{E5D0F007-8D87-4493-80A6-A99B3BBE93B9}" destId="{E1EC8953-5444-4ADB-B5E9-EBAFEDDE1ED7}" srcOrd="1" destOrd="0" presId="urn:microsoft.com/office/officeart/2005/8/layout/hierarchy2"/>
    <dgm:cxn modelId="{625EF208-E018-4562-B60C-24A9DFDCE0E0}" type="presParOf" srcId="{91EF4EBE-D43B-47B9-8439-A99F7CC52F76}" destId="{C0480620-BB4E-4ED9-B046-0B30143B7D16}" srcOrd="4" destOrd="0" presId="urn:microsoft.com/office/officeart/2005/8/layout/hierarchy2"/>
    <dgm:cxn modelId="{EE4384E0-3FF1-4B9E-BF86-D76C6D09A472}" type="presParOf" srcId="{C0480620-BB4E-4ED9-B046-0B30143B7D16}" destId="{E51D6F90-2074-4615-8879-8BDFC6465875}" srcOrd="0" destOrd="0" presId="urn:microsoft.com/office/officeart/2005/8/layout/hierarchy2"/>
    <dgm:cxn modelId="{AE83495C-44FB-49DE-95C5-3A254F0CBF8A}" type="presParOf" srcId="{91EF4EBE-D43B-47B9-8439-A99F7CC52F76}" destId="{F2FA2A2A-1C8C-4351-A60B-14E43749841F}" srcOrd="5" destOrd="0" presId="urn:microsoft.com/office/officeart/2005/8/layout/hierarchy2"/>
    <dgm:cxn modelId="{0568F86B-D8CF-4998-9242-F2804BC828BF}" type="presParOf" srcId="{F2FA2A2A-1C8C-4351-A60B-14E43749841F}" destId="{E6CDB44C-7487-4B0D-9591-F3C55692E50E}" srcOrd="0" destOrd="0" presId="urn:microsoft.com/office/officeart/2005/8/layout/hierarchy2"/>
    <dgm:cxn modelId="{C7598299-714C-4824-9C13-C1AE6CC77820}" type="presParOf" srcId="{F2FA2A2A-1C8C-4351-A60B-14E43749841F}" destId="{2490853F-9A33-4407-808C-CD5D1EFAF281}" srcOrd="1" destOrd="0" presId="urn:microsoft.com/office/officeart/2005/8/layout/hierarchy2"/>
    <dgm:cxn modelId="{FBE06515-CFAC-4AA9-A9BB-BE37D262A2FF}" type="presParOf" srcId="{91EF4EBE-D43B-47B9-8439-A99F7CC52F76}" destId="{40620DA6-A7B2-4918-B77F-999B659939B4}" srcOrd="6" destOrd="0" presId="urn:microsoft.com/office/officeart/2005/8/layout/hierarchy2"/>
    <dgm:cxn modelId="{4BEF7332-558E-42B1-847A-4ED572DC8A0B}" type="presParOf" srcId="{40620DA6-A7B2-4918-B77F-999B659939B4}" destId="{C7ED2932-1D94-49E0-BA4E-C16408B31D84}" srcOrd="0" destOrd="0" presId="urn:microsoft.com/office/officeart/2005/8/layout/hierarchy2"/>
    <dgm:cxn modelId="{E976D96A-5423-4193-8341-01F4D81AC7CF}" type="presParOf" srcId="{91EF4EBE-D43B-47B9-8439-A99F7CC52F76}" destId="{ED49B9DB-0625-4FE7-92B8-6C58287F1807}" srcOrd="7" destOrd="0" presId="urn:microsoft.com/office/officeart/2005/8/layout/hierarchy2"/>
    <dgm:cxn modelId="{0598BF0B-62DF-4163-9556-3423DA95A194}" type="presParOf" srcId="{ED49B9DB-0625-4FE7-92B8-6C58287F1807}" destId="{03EA2E6A-49CE-4EB8-8755-5B8DC738E45F}" srcOrd="0" destOrd="0" presId="urn:microsoft.com/office/officeart/2005/8/layout/hierarchy2"/>
    <dgm:cxn modelId="{6BD69D8D-8E4A-4BFD-9E69-0FB553ACE8D8}" type="presParOf" srcId="{ED49B9DB-0625-4FE7-92B8-6C58287F1807}" destId="{8EBA7F37-BFEF-4EDC-B002-A08EEB8D7190}"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05C43B-2421-403A-9D90-8F4C1CA8A94C}">
      <dsp:nvSpPr>
        <dsp:cNvPr id="0" name=""/>
        <dsp:cNvSpPr/>
      </dsp:nvSpPr>
      <dsp:spPr>
        <a:xfrm>
          <a:off x="0" y="815997"/>
          <a:ext cx="1445538" cy="15890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latin typeface="Calibri" panose="020F0502020204030204" pitchFamily="34" charset="0"/>
              <a:cs typeface="Calibri" panose="020F0502020204030204" pitchFamily="34" charset="0"/>
            </a:rPr>
            <a:t>Patients on MD of aspirin (81 mg/day) and clopidogrel (75 mg/day) </a:t>
          </a:r>
        </a:p>
      </dsp:txBody>
      <dsp:txXfrm>
        <a:off x="42338" y="858335"/>
        <a:ext cx="1360862" cy="1504367"/>
      </dsp:txXfrm>
    </dsp:sp>
    <dsp:sp modelId="{0B12B4A6-CD29-49CE-B4EC-56F516DEABD2}">
      <dsp:nvSpPr>
        <dsp:cNvPr id="0" name=""/>
        <dsp:cNvSpPr/>
      </dsp:nvSpPr>
      <dsp:spPr>
        <a:xfrm>
          <a:off x="1445538" y="1590324"/>
          <a:ext cx="503562" cy="40390"/>
        </a:xfrm>
        <a:custGeom>
          <a:avLst/>
          <a:gdLst/>
          <a:ahLst/>
          <a:cxnLst/>
          <a:rect l="0" t="0" r="0" b="0"/>
          <a:pathLst>
            <a:path>
              <a:moveTo>
                <a:pt x="0" y="20195"/>
              </a:moveTo>
              <a:lnTo>
                <a:pt x="503562" y="201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684730" y="1597930"/>
        <a:ext cx="25178" cy="25178"/>
      </dsp:txXfrm>
    </dsp:sp>
    <dsp:sp modelId="{C579E142-5A5B-4808-94B4-1B10BF01A023}">
      <dsp:nvSpPr>
        <dsp:cNvPr id="0" name=""/>
        <dsp:cNvSpPr/>
      </dsp:nvSpPr>
      <dsp:spPr>
        <a:xfrm>
          <a:off x="1949100" y="649290"/>
          <a:ext cx="1445538" cy="19224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latin typeface="Calibri" panose="020F0502020204030204" pitchFamily="34" charset="0"/>
              <a:cs typeface="Calibri" panose="020F0502020204030204" pitchFamily="34" charset="0"/>
            </a:rPr>
            <a:t>Stop clopidogrel and start run-in phase of ticagrelor for 7±2 days: 180 mg LD followed by 90 mg BID MD </a:t>
          </a:r>
        </a:p>
      </dsp:txBody>
      <dsp:txXfrm>
        <a:off x="1991438" y="691628"/>
        <a:ext cx="1360862" cy="1837781"/>
      </dsp:txXfrm>
    </dsp:sp>
    <dsp:sp modelId="{A03F7822-45BF-4701-A8A6-1D01ED13100E}">
      <dsp:nvSpPr>
        <dsp:cNvPr id="0" name=""/>
        <dsp:cNvSpPr/>
      </dsp:nvSpPr>
      <dsp:spPr>
        <a:xfrm rot="18598073">
          <a:off x="3103735" y="966936"/>
          <a:ext cx="1626786" cy="40390"/>
        </a:xfrm>
        <a:custGeom>
          <a:avLst/>
          <a:gdLst/>
          <a:ahLst/>
          <a:cxnLst/>
          <a:rect l="0" t="0" r="0" b="0"/>
          <a:pathLst>
            <a:path>
              <a:moveTo>
                <a:pt x="0" y="20195"/>
              </a:moveTo>
              <a:lnTo>
                <a:pt x="1626786" y="201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3876458" y="946461"/>
        <a:ext cx="81339" cy="81339"/>
      </dsp:txXfrm>
    </dsp:sp>
    <dsp:sp modelId="{827FDF16-DF12-4CA0-9ECA-8E58513B094F}">
      <dsp:nvSpPr>
        <dsp:cNvPr id="0" name=""/>
        <dsp:cNvSpPr/>
      </dsp:nvSpPr>
      <dsp:spPr>
        <a:xfrm>
          <a:off x="4439618" y="2358"/>
          <a:ext cx="3821728" cy="7227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latin typeface="Calibri" panose="020F0502020204030204" pitchFamily="34" charset="0"/>
              <a:cs typeface="Calibri" panose="020F0502020204030204" pitchFamily="34" charset="0"/>
            </a:rPr>
            <a:t>Group A: </a:t>
          </a:r>
          <a:r>
            <a:rPr lang="en-US" sz="1600" kern="1200" dirty="0" err="1">
              <a:latin typeface="Calibri" panose="020F0502020204030204" pitchFamily="34" charset="0"/>
              <a:cs typeface="Calibri" panose="020F0502020204030204" pitchFamily="34" charset="0"/>
            </a:rPr>
            <a:t>Clopidogrel</a:t>
          </a:r>
          <a:r>
            <a:rPr lang="en-US" sz="1600" kern="1200" dirty="0">
              <a:latin typeface="Calibri" panose="020F0502020204030204" pitchFamily="34" charset="0"/>
              <a:cs typeface="Calibri" panose="020F0502020204030204" pitchFamily="34" charset="0"/>
            </a:rPr>
            <a:t> 600 mg LD 24 h after last MD of ticagrelor followed by 75 mg MD for 10±3 days (C-600 mg-24 h)</a:t>
          </a:r>
        </a:p>
      </dsp:txBody>
      <dsp:txXfrm>
        <a:off x="4460787" y="23527"/>
        <a:ext cx="3779390" cy="680431"/>
      </dsp:txXfrm>
    </dsp:sp>
    <dsp:sp modelId="{5A2C0F28-383D-4C74-B980-AD7D8336060B}">
      <dsp:nvSpPr>
        <dsp:cNvPr id="0" name=""/>
        <dsp:cNvSpPr/>
      </dsp:nvSpPr>
      <dsp:spPr>
        <a:xfrm rot="20298726">
          <a:off x="3354834" y="1382528"/>
          <a:ext cx="1124588" cy="40390"/>
        </a:xfrm>
        <a:custGeom>
          <a:avLst/>
          <a:gdLst/>
          <a:ahLst/>
          <a:cxnLst/>
          <a:rect l="0" t="0" r="0" b="0"/>
          <a:pathLst>
            <a:path>
              <a:moveTo>
                <a:pt x="0" y="20195"/>
              </a:moveTo>
              <a:lnTo>
                <a:pt x="1124588" y="201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54834" y="1374608"/>
        <a:ext cx="1124588" cy="56229"/>
      </dsp:txXfrm>
    </dsp:sp>
    <dsp:sp modelId="{9D5140C9-A5CF-46AF-A91A-0E88B13B1FCB}">
      <dsp:nvSpPr>
        <dsp:cNvPr id="0" name=""/>
        <dsp:cNvSpPr/>
      </dsp:nvSpPr>
      <dsp:spPr>
        <a:xfrm>
          <a:off x="4439618" y="833542"/>
          <a:ext cx="3821728" cy="7227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latin typeface="Calibri" panose="020F0502020204030204" pitchFamily="34" charset="0"/>
              <a:cs typeface="Calibri" panose="020F0502020204030204" pitchFamily="34" charset="0"/>
            </a:rPr>
            <a:t>Group B: Clopidogrel 600 mg LD 12 h after last MD of ticagrelor followed by 75 mg MD for 10±3 days (C-600 mg-12 h)</a:t>
          </a:r>
        </a:p>
      </dsp:txBody>
      <dsp:txXfrm>
        <a:off x="4460787" y="854711"/>
        <a:ext cx="3779390" cy="680431"/>
      </dsp:txXfrm>
    </dsp:sp>
    <dsp:sp modelId="{C0480620-BB4E-4ED9-B046-0B30143B7D16}">
      <dsp:nvSpPr>
        <dsp:cNvPr id="0" name=""/>
        <dsp:cNvSpPr/>
      </dsp:nvSpPr>
      <dsp:spPr>
        <a:xfrm rot="1301274">
          <a:off x="3354834" y="1798120"/>
          <a:ext cx="1124588" cy="40390"/>
        </a:xfrm>
        <a:custGeom>
          <a:avLst/>
          <a:gdLst/>
          <a:ahLst/>
          <a:cxnLst/>
          <a:rect l="0" t="0" r="0" b="0"/>
          <a:pathLst>
            <a:path>
              <a:moveTo>
                <a:pt x="0" y="20195"/>
              </a:moveTo>
              <a:lnTo>
                <a:pt x="1124588" y="201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89013" y="1790200"/>
        <a:ext cx="56229" cy="56229"/>
      </dsp:txXfrm>
    </dsp:sp>
    <dsp:sp modelId="{E6CDB44C-7487-4B0D-9591-F3C55692E50E}">
      <dsp:nvSpPr>
        <dsp:cNvPr id="0" name=""/>
        <dsp:cNvSpPr/>
      </dsp:nvSpPr>
      <dsp:spPr>
        <a:xfrm>
          <a:off x="4439618" y="1664727"/>
          <a:ext cx="3821728" cy="7227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latin typeface="Calibri" panose="020F0502020204030204" pitchFamily="34" charset="0"/>
              <a:cs typeface="Calibri" panose="020F0502020204030204" pitchFamily="34" charset="0"/>
            </a:rPr>
            <a:t>Group C: Clopidogrel 75 mg/day MD 24 h after last MD of ticagrelor for 10±3 days (C-75 mg-24 h)</a:t>
          </a:r>
        </a:p>
      </dsp:txBody>
      <dsp:txXfrm>
        <a:off x="4460787" y="1685896"/>
        <a:ext cx="3779390" cy="680431"/>
      </dsp:txXfrm>
    </dsp:sp>
    <dsp:sp modelId="{40620DA6-A7B2-4918-B77F-999B659939B4}">
      <dsp:nvSpPr>
        <dsp:cNvPr id="0" name=""/>
        <dsp:cNvSpPr/>
      </dsp:nvSpPr>
      <dsp:spPr>
        <a:xfrm rot="3001927">
          <a:off x="3103735" y="2213712"/>
          <a:ext cx="1626786" cy="40390"/>
        </a:xfrm>
        <a:custGeom>
          <a:avLst/>
          <a:gdLst/>
          <a:ahLst/>
          <a:cxnLst/>
          <a:rect l="0" t="0" r="0" b="0"/>
          <a:pathLst>
            <a:path>
              <a:moveTo>
                <a:pt x="0" y="20195"/>
              </a:moveTo>
              <a:lnTo>
                <a:pt x="1626786" y="201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3876458" y="2193238"/>
        <a:ext cx="81339" cy="81339"/>
      </dsp:txXfrm>
    </dsp:sp>
    <dsp:sp modelId="{03EA2E6A-49CE-4EB8-8755-5B8DC738E45F}">
      <dsp:nvSpPr>
        <dsp:cNvPr id="0" name=""/>
        <dsp:cNvSpPr/>
      </dsp:nvSpPr>
      <dsp:spPr>
        <a:xfrm>
          <a:off x="4439618" y="2495911"/>
          <a:ext cx="3821728" cy="7227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latin typeface="Calibri" panose="020F0502020204030204" pitchFamily="34" charset="0"/>
              <a:cs typeface="Calibri" panose="020F0502020204030204" pitchFamily="34" charset="0"/>
            </a:rPr>
            <a:t>Group D: Continue</a:t>
          </a:r>
          <a:r>
            <a:rPr lang="en-US" sz="1600" b="1" kern="1200" dirty="0">
              <a:latin typeface="Calibri" panose="020F0502020204030204" pitchFamily="34" charset="0"/>
              <a:cs typeface="Calibri" panose="020F0502020204030204" pitchFamily="34" charset="0"/>
            </a:rPr>
            <a:t>d</a:t>
          </a:r>
          <a:r>
            <a:rPr lang="en-US" sz="1600" kern="1200" dirty="0">
              <a:latin typeface="Calibri" panose="020F0502020204030204" pitchFamily="34" charset="0"/>
              <a:cs typeface="Calibri" panose="020F0502020204030204" pitchFamily="34" charset="0"/>
            </a:rPr>
            <a:t> ticagrelor 90 mg BID MD) for 10±3 days (T-90 mg BID)</a:t>
          </a:r>
        </a:p>
      </dsp:txBody>
      <dsp:txXfrm>
        <a:off x="4460787" y="2517080"/>
        <a:ext cx="3779390" cy="68043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0.14573</cdr:x>
      <cdr:y>0.17983</cdr:y>
    </cdr:from>
    <cdr:to>
      <cdr:x>0.29355</cdr:x>
      <cdr:y>0.25591</cdr:y>
    </cdr:to>
    <cdr:sp macro="" textlink="">
      <cdr:nvSpPr>
        <cdr:cNvPr id="2" name="TextBox 1"/>
        <cdr:cNvSpPr txBox="1"/>
      </cdr:nvSpPr>
      <cdr:spPr>
        <a:xfrm xmlns:a="http://schemas.openxmlformats.org/drawingml/2006/main">
          <a:off x="684600" y="654701"/>
          <a:ext cx="694421" cy="276999"/>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r>
            <a:rPr lang="en-NZ" sz="1200" dirty="0">
              <a:solidFill>
                <a:schemeClr val="bg1">
                  <a:lumMod val="50000"/>
                </a:schemeClr>
              </a:solidFill>
              <a:latin typeface="+mj-lt"/>
            </a:rPr>
            <a:t>p=0.005</a:t>
          </a:r>
        </a:p>
      </cdr:txBody>
    </cdr:sp>
  </cdr:relSizeAnchor>
  <cdr:relSizeAnchor xmlns:cdr="http://schemas.openxmlformats.org/drawingml/2006/chartDrawing">
    <cdr:from>
      <cdr:x>0.37307</cdr:x>
      <cdr:y>0.45262</cdr:y>
    </cdr:from>
    <cdr:to>
      <cdr:x>0.52055</cdr:x>
      <cdr:y>0.5287</cdr:y>
    </cdr:to>
    <cdr:sp macro="" textlink="">
      <cdr:nvSpPr>
        <cdr:cNvPr id="5" name="TextBox 1"/>
        <cdr:cNvSpPr txBox="1"/>
      </cdr:nvSpPr>
      <cdr:spPr>
        <a:xfrm xmlns:a="http://schemas.openxmlformats.org/drawingml/2006/main">
          <a:off x="1752581" y="1647838"/>
          <a:ext cx="692818"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NZ" sz="1200" dirty="0">
              <a:solidFill>
                <a:schemeClr val="bg1">
                  <a:lumMod val="50000"/>
                </a:schemeClr>
              </a:solidFill>
              <a:latin typeface="+mj-lt"/>
            </a:rPr>
            <a:t>p=0.001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8F2317-B440-49FA-B793-407AA60DA7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latin typeface="Calibri" panose="020F0502020204030204" pitchFamily="34" charset="0"/>
            </a:endParaRPr>
          </a:p>
        </p:txBody>
      </p:sp>
      <p:sp>
        <p:nvSpPr>
          <p:cNvPr id="3" name="Date Placeholder 2">
            <a:extLst>
              <a:ext uri="{FF2B5EF4-FFF2-40B4-BE49-F238E27FC236}">
                <a16:creationId xmlns:a16="http://schemas.microsoft.com/office/drawing/2014/main" id="{8E77C870-C92D-4F30-8C90-562386A122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D7CC97-F33B-452D-964D-790A25FFA4DA}" type="datetimeFigureOut">
              <a:rPr lang="en-IN" smtClean="0">
                <a:latin typeface="Calibri" panose="020F0502020204030204" pitchFamily="34" charset="0"/>
              </a:rPr>
              <a:pPr/>
              <a:t>12-12-2019</a:t>
            </a:fld>
            <a:endParaRPr lang="en-IN" dirty="0">
              <a:latin typeface="Calibri" panose="020F0502020204030204" pitchFamily="34" charset="0"/>
            </a:endParaRPr>
          </a:p>
        </p:txBody>
      </p:sp>
      <p:sp>
        <p:nvSpPr>
          <p:cNvPr id="4" name="Footer Placeholder 3">
            <a:extLst>
              <a:ext uri="{FF2B5EF4-FFF2-40B4-BE49-F238E27FC236}">
                <a16:creationId xmlns:a16="http://schemas.microsoft.com/office/drawing/2014/main" id="{E6470EF8-C175-4699-B1CC-2E858E3278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latin typeface="Calibri" panose="020F0502020204030204" pitchFamily="34" charset="0"/>
              </a:rPr>
              <a:t>Zinc code : SAGLB.CLO.18.01.0071b Date of approval : 20 May 2019       This is for internal use only and subsequent use in the affiliates is subject to local review and approval.</a:t>
            </a:r>
            <a:endParaRPr lang="en-IN" dirty="0">
              <a:latin typeface="Calibri" panose="020F0502020204030204" pitchFamily="34" charset="0"/>
            </a:endParaRPr>
          </a:p>
        </p:txBody>
      </p:sp>
      <p:sp>
        <p:nvSpPr>
          <p:cNvPr id="5" name="Slide Number Placeholder 4">
            <a:extLst>
              <a:ext uri="{FF2B5EF4-FFF2-40B4-BE49-F238E27FC236}">
                <a16:creationId xmlns:a16="http://schemas.microsoft.com/office/drawing/2014/main" id="{1D030576-D050-49CC-BBAE-1B0B9BE898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2DF2F6A-EAEB-4C0F-A659-A4F110A8DFA4}" type="slidenum">
              <a:rPr lang="en-IN" smtClean="0">
                <a:latin typeface="Calibri" panose="020F0502020204030204" pitchFamily="34" charset="0"/>
              </a:rPr>
              <a:pPr/>
              <a:t>‹#›</a:t>
            </a:fld>
            <a:endParaRPr lang="en-IN" dirty="0">
              <a:latin typeface="Calibri" panose="020F0502020204030204" pitchFamily="34" charset="0"/>
            </a:endParaRPr>
          </a:p>
        </p:txBody>
      </p:sp>
    </p:spTree>
    <p:extLst>
      <p:ext uri="{BB962C8B-B14F-4D97-AF65-F5344CB8AC3E}">
        <p14:creationId xmlns:p14="http://schemas.microsoft.com/office/powerpoint/2010/main" val="40404506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3DC91EF4-43AE-4815-84B4-14337D466778}" type="datetimeFigureOut">
              <a:rPr lang="en-IN" smtClean="0"/>
              <a:pPr/>
              <a:t>12-12-2019</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r>
              <a:rPr lang="en-US" smtClean="0"/>
              <a:t>Zinc code : SAGLB.CLO.18.01.0071b Date of approval : 20 May 2019       This is for internal use only and subsequent use in the affiliates is subject to local review and approval.</a:t>
            </a:r>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567B584-CF17-48C9-923C-A0B926A2C935}" type="slidenum">
              <a:rPr lang="en-IN" smtClean="0"/>
              <a:pPr/>
              <a:t>‹#›</a:t>
            </a:fld>
            <a:endParaRPr lang="en-IN" dirty="0"/>
          </a:p>
        </p:txBody>
      </p:sp>
    </p:spTree>
    <p:extLst>
      <p:ext uri="{BB962C8B-B14F-4D97-AF65-F5344CB8AC3E}">
        <p14:creationId xmlns:p14="http://schemas.microsoft.com/office/powerpoint/2010/main" val="418878626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Welcome</a:t>
            </a:r>
            <a:r>
              <a:rPr lang="en-GB" baseline="0" dirty="0"/>
              <a:t> to the Sanofi </a:t>
            </a:r>
            <a:r>
              <a:rPr lang="en-GB" b="0" baseline="0" dirty="0"/>
              <a:t>module on A</a:t>
            </a:r>
            <a:r>
              <a:rPr kumimoji="0" lang="en-GB" sz="12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ntiplatelet De-escalation in the Management of </a:t>
            </a:r>
            <a:r>
              <a:rPr lang="en-US" b="0" dirty="0"/>
              <a:t>Acute Coronary Syndrome</a:t>
            </a:r>
            <a:r>
              <a:rPr kumimoji="0" lang="en-GB" sz="12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and </a:t>
            </a:r>
            <a:r>
              <a:rPr lang="en-GB" sz="1200" b="0" kern="1200" baseline="0" dirty="0">
                <a:solidFill>
                  <a:schemeClr val="tx1"/>
                </a:solidFill>
                <a:latin typeface="Calibri" panose="020F0502020204030204" pitchFamily="34" charset="0"/>
                <a:ea typeface="+mn-ea"/>
                <a:cs typeface="+mn-cs"/>
              </a:rPr>
              <a:t>Percutaneous Coronary Intervention</a:t>
            </a:r>
            <a:r>
              <a:rPr kumimoji="0" lang="en-GB" sz="12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t>
            </a:r>
            <a:br>
              <a:rPr kumimoji="0" lang="en-GB" sz="12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br>
            <a:endParaRPr lang="en-GB" b="0" dirty="0"/>
          </a:p>
        </p:txBody>
      </p:sp>
      <p:sp>
        <p:nvSpPr>
          <p:cNvPr id="4" name="Slide Number Placeholder 3"/>
          <p:cNvSpPr>
            <a:spLocks noGrp="1"/>
          </p:cNvSpPr>
          <p:nvPr>
            <p:ph type="sldNum" sz="quarter" idx="10"/>
          </p:nvPr>
        </p:nvSpPr>
        <p:spPr/>
        <p:txBody>
          <a:bodyPr/>
          <a:lstStyle/>
          <a:p>
            <a:fld id="{F567B584-CF17-48C9-923C-A0B926A2C935}" type="slidenum">
              <a:rPr lang="en-IN" smtClean="0"/>
              <a:pPr/>
              <a:t>1</a:t>
            </a:fld>
            <a:endParaRPr lang="en-IN" dirty="0"/>
          </a:p>
        </p:txBody>
      </p:sp>
    </p:spTree>
    <p:extLst>
      <p:ext uri="{BB962C8B-B14F-4D97-AF65-F5344CB8AC3E}">
        <p14:creationId xmlns:p14="http://schemas.microsoft.com/office/powerpoint/2010/main" val="574662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0" dirty="0"/>
              <a:t>An algorithm</a:t>
            </a:r>
            <a:r>
              <a:rPr lang="en-GB" b="0" baseline="0" dirty="0"/>
              <a:t> for switching between oral </a:t>
            </a:r>
            <a:r>
              <a:rPr lang="en-US" sz="1200" b="0" kern="1200" baseline="0" dirty="0">
                <a:solidFill>
                  <a:schemeClr val="tx1"/>
                </a:solidFill>
                <a:latin typeface="Calibri" panose="020F0502020204030204" pitchFamily="34" charset="0"/>
                <a:ea typeface="+mn-ea"/>
                <a:cs typeface="+mn-cs"/>
              </a:rPr>
              <a:t>P2Y</a:t>
            </a:r>
            <a:r>
              <a:rPr lang="en-US" sz="1200" b="0" kern="1200" baseline="-25000" dirty="0">
                <a:solidFill>
                  <a:schemeClr val="tx1"/>
                </a:solidFill>
                <a:latin typeface="Calibri" panose="020F0502020204030204" pitchFamily="34" charset="0"/>
                <a:ea typeface="+mn-ea"/>
                <a:cs typeface="+mn-cs"/>
              </a:rPr>
              <a:t>12</a:t>
            </a:r>
            <a:r>
              <a:rPr lang="en-US" sz="1200" b="0" kern="1200" baseline="0" dirty="0">
                <a:solidFill>
                  <a:schemeClr val="tx1"/>
                </a:solidFill>
                <a:latin typeface="Calibri" panose="020F0502020204030204" pitchFamily="34" charset="0"/>
                <a:ea typeface="+mn-ea"/>
                <a:cs typeface="+mn-cs"/>
              </a:rPr>
              <a:t> receptors in a chronic setting based on </a:t>
            </a:r>
            <a:r>
              <a:rPr lang="en-GB" sz="1200" b="0" kern="1200" baseline="0" dirty="0">
                <a:solidFill>
                  <a:schemeClr val="tx1"/>
                </a:solidFill>
                <a:latin typeface="Calibri" panose="020F0502020204030204" pitchFamily="34" charset="0"/>
                <a:ea typeface="+mn-ea"/>
                <a:cs typeface="+mn-cs"/>
              </a:rPr>
              <a:t>pharmacodynamic studies is</a:t>
            </a:r>
            <a:r>
              <a:rPr lang="en-US" sz="1200" b="0" kern="1200" baseline="0" dirty="0">
                <a:solidFill>
                  <a:schemeClr val="tx1"/>
                </a:solidFill>
                <a:latin typeface="Calibri" panose="020F0502020204030204" pitchFamily="34" charset="0"/>
                <a:ea typeface="+mn-ea"/>
                <a:cs typeface="+mn-cs"/>
              </a:rPr>
              <a:t> provided on the screen. The colour-coding refers to the Classes of Recommendations (orange = Class IIb). No outcome data (orange arrows) are available for all the switching </a:t>
            </a:r>
            <a:r>
              <a:rPr lang="en-US" sz="1200" kern="1200" baseline="0" dirty="0">
                <a:solidFill>
                  <a:schemeClr val="tx1"/>
                </a:solidFill>
                <a:latin typeface="Calibri" panose="020F0502020204030204" pitchFamily="34" charset="0"/>
                <a:ea typeface="+mn-ea"/>
                <a:cs typeface="+mn-cs"/>
              </a:rPr>
              <a:t>algorithms. </a:t>
            </a:r>
          </a:p>
          <a:p>
            <a:endParaRPr lang="en-GB" dirty="0"/>
          </a:p>
          <a:p>
            <a:r>
              <a:rPr lang="en-US" b="1" dirty="0"/>
              <a:t>Reference</a:t>
            </a:r>
            <a:r>
              <a:rPr lang="en-US" b="1" baseline="0" dirty="0"/>
              <a:t> </a:t>
            </a:r>
          </a:p>
          <a:p>
            <a:r>
              <a:rPr lang="en-US" sz="1200" b="0" i="0" kern="1200" dirty="0">
                <a:solidFill>
                  <a:schemeClr val="tx1"/>
                </a:solidFill>
                <a:latin typeface="Calibri" panose="020F0502020204030204" pitchFamily="34" charset="0"/>
                <a:ea typeface="+mn-ea"/>
                <a:cs typeface="+mn-cs"/>
              </a:rPr>
              <a:t>Valgimigli M, Bueno H, Byrne R, </a:t>
            </a:r>
            <a:r>
              <a:rPr lang="en-US" sz="1200" b="0" i="1" kern="1200" dirty="0">
                <a:solidFill>
                  <a:schemeClr val="tx1"/>
                </a:solidFill>
                <a:latin typeface="Calibri" panose="020F0502020204030204" pitchFamily="34" charset="0"/>
                <a:ea typeface="+mn-ea"/>
                <a:cs typeface="+mn-cs"/>
              </a:rPr>
              <a:t>et al</a:t>
            </a:r>
            <a:r>
              <a:rPr lang="en-US" sz="1200" b="0" i="0" kern="1200" dirty="0">
                <a:solidFill>
                  <a:schemeClr val="tx1"/>
                </a:solidFill>
                <a:latin typeface="Calibri" panose="020F0502020204030204" pitchFamily="34" charset="0"/>
                <a:ea typeface="+mn-ea"/>
                <a:cs typeface="+mn-cs"/>
              </a:rPr>
              <a:t>. </a:t>
            </a:r>
            <a:r>
              <a:rPr lang="en-IN" sz="1200" b="0" i="0" kern="1200" dirty="0">
                <a:solidFill>
                  <a:schemeClr val="tx1"/>
                </a:solidFill>
                <a:latin typeface="Calibri" panose="020F0502020204030204" pitchFamily="34" charset="0"/>
                <a:ea typeface="+mn-ea"/>
                <a:cs typeface="+mn-cs"/>
              </a:rPr>
              <a:t>2017 ESC focused update on dual antiplatelet therapy in coronary artery disease developed in collaboration with EACTS: The Task Force for dual antiplatelet therapy in coronary artery disease of the European Society of Cardiology (ESC) and of the European Association for Cardio-Thoracic Surgery (EACTS). </a:t>
            </a:r>
            <a:r>
              <a:rPr lang="en-US" sz="1200" b="0" i="1" kern="1200" dirty="0">
                <a:solidFill>
                  <a:schemeClr val="tx1"/>
                </a:solidFill>
                <a:latin typeface="Calibri" panose="020F0502020204030204" pitchFamily="34" charset="0"/>
                <a:ea typeface="+mn-ea"/>
                <a:cs typeface="+mn-cs"/>
              </a:rPr>
              <a:t>Eur Heart Journal</a:t>
            </a:r>
            <a:r>
              <a:rPr lang="en-US" sz="1200" b="0" i="0" kern="1200" dirty="0">
                <a:solidFill>
                  <a:schemeClr val="tx1"/>
                </a:solidFill>
                <a:latin typeface="Calibri" panose="020F0502020204030204" pitchFamily="34" charset="0"/>
                <a:ea typeface="+mn-ea"/>
                <a:cs typeface="+mn-cs"/>
              </a:rPr>
              <a:t>. 2017. </a:t>
            </a:r>
            <a:r>
              <a:rPr lang="en-US" sz="1200" b="0" i="0" kern="1200" dirty="0">
                <a:solidFill>
                  <a:schemeClr val="tx1"/>
                </a:solidFill>
                <a:effectLst/>
                <a:latin typeface="Calibri" panose="020F0502020204030204" pitchFamily="34" charset="0"/>
                <a:ea typeface="+mn-ea"/>
                <a:cs typeface="+mn-cs"/>
              </a:rPr>
              <a:t>doi: 10.1093/eurheartj/ehx419. </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F567B584-CF17-48C9-923C-A0B926A2C935}" type="slidenum">
              <a:rPr lang="en-IN" smtClean="0"/>
              <a:pPr/>
              <a:t>10</a:t>
            </a:fld>
            <a:endParaRPr lang="en-IN" dirty="0"/>
          </a:p>
        </p:txBody>
      </p:sp>
    </p:spTree>
    <p:extLst>
      <p:ext uri="{BB962C8B-B14F-4D97-AF65-F5344CB8AC3E}">
        <p14:creationId xmlns:p14="http://schemas.microsoft.com/office/powerpoint/2010/main" val="1160823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0" dirty="0"/>
              <a:t>Now let us discuss the context and background for de-escalation with DAPT.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67B584-CF17-48C9-923C-A0B926A2C935}" type="slidenum">
              <a:rPr kumimoji="0" lang="en-IN"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IN"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5476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spcBef>
                <a:spcPts val="450"/>
              </a:spcBef>
              <a:spcAft>
                <a:spcPts val="450"/>
              </a:spcAft>
            </a:pPr>
            <a:r>
              <a:rPr lang="en-GB" sz="1500" dirty="0"/>
              <a:t>Newer P2Y</a:t>
            </a:r>
            <a:r>
              <a:rPr lang="en-GB" sz="1500" baseline="-25000" dirty="0"/>
              <a:t>12</a:t>
            </a:r>
            <a:r>
              <a:rPr lang="en-GB" sz="1500" dirty="0"/>
              <a:t> inhibitors </a:t>
            </a:r>
            <a:r>
              <a:rPr lang="en-GB" sz="1500" b="0" dirty="0"/>
              <a:t>have been allowed as the antiplatelets of choice in patients with ACS.</a:t>
            </a:r>
            <a:r>
              <a:rPr lang="en-GB" sz="1500" b="0" baseline="0" dirty="0"/>
              <a:t> </a:t>
            </a:r>
            <a:r>
              <a:rPr lang="en-GB" sz="1500" b="0" dirty="0"/>
              <a:t>However, many physicians limit treatment duration of new P2Y</a:t>
            </a:r>
            <a:r>
              <a:rPr lang="en-GB" sz="1500" b="0" baseline="-25000" dirty="0"/>
              <a:t>12</a:t>
            </a:r>
            <a:r>
              <a:rPr lang="en-GB" sz="1500" b="0" dirty="0"/>
              <a:t> inhibitors to the early phases (weeks or months) following an ACS, primarily</a:t>
            </a:r>
            <a:r>
              <a:rPr lang="en-GB" sz="1500" b="0" baseline="0" dirty="0"/>
              <a:t> due to r</a:t>
            </a:r>
            <a:r>
              <a:rPr lang="en-GB" sz="1500" b="0" dirty="0"/>
              <a:t>educed cost of clopidogrel,</a:t>
            </a:r>
            <a:r>
              <a:rPr lang="en-GB" sz="1500" b="0" baseline="0" dirty="0"/>
              <a:t> c</a:t>
            </a:r>
            <a:r>
              <a:rPr lang="en-GB" sz="1500" b="0" dirty="0"/>
              <a:t>oncerns about increased bleeding or following a bleeding event</a:t>
            </a:r>
            <a:r>
              <a:rPr lang="en-GB" sz="1500" b="0" baseline="0" dirty="0"/>
              <a:t> and s</a:t>
            </a:r>
            <a:r>
              <a:rPr lang="en-GB" sz="1500" b="0" dirty="0"/>
              <a:t>afety concerns (e.g., dyspnoea), and the need for concomitant oral anticoagulation.</a:t>
            </a:r>
            <a:r>
              <a:rPr lang="en-GB" sz="1500" b="0" baseline="0" dirty="0"/>
              <a:t> </a:t>
            </a:r>
            <a:r>
              <a:rPr lang="en-GB" sz="1500" b="0" dirty="0"/>
              <a:t>Differences in the pharmacology of P2Y</a:t>
            </a:r>
            <a:r>
              <a:rPr lang="en-GB" sz="1500" b="0" baseline="-25000" dirty="0"/>
              <a:t>12 </a:t>
            </a:r>
            <a:r>
              <a:rPr lang="en-GB" sz="1500" b="0" dirty="0"/>
              <a:t>inhibitors, such as their binding sites, half-life, and speed of onset and offset of action, are important factors that might lead to drug interactions when switching between agents.</a:t>
            </a:r>
            <a:r>
              <a:rPr lang="en-GB" sz="1500" b="0" baseline="0" dirty="0"/>
              <a:t> </a:t>
            </a:r>
            <a:r>
              <a:rPr lang="en-GB" sz="1500" b="0" dirty="0"/>
              <a:t>Switching may be associated with a reduction in platelet-inhibitory effects and an increase in platelet reactivity; however,</a:t>
            </a:r>
            <a:r>
              <a:rPr lang="en-GB" sz="1500" b="0" baseline="0" dirty="0"/>
              <a:t> switching </a:t>
            </a:r>
            <a:r>
              <a:rPr lang="en-GB" sz="1500" b="0" dirty="0"/>
              <a:t>may also be associated with lower potential </a:t>
            </a:r>
            <a:r>
              <a:rPr lang="en-GB" sz="1500" dirty="0"/>
              <a:t>for bleeding complications.</a:t>
            </a:r>
            <a:r>
              <a:rPr lang="en-GB" sz="1500" baseline="30000" dirty="0"/>
              <a:t>1,2,3</a:t>
            </a:r>
          </a:p>
          <a:p>
            <a:endParaRPr lang="en-GB" dirty="0"/>
          </a:p>
          <a:p>
            <a:r>
              <a:rPr lang="en-GB" b="1" dirty="0"/>
              <a:t>References</a:t>
            </a:r>
          </a:p>
          <a:p>
            <a:pPr marL="228600" indent="-228600">
              <a:buFont typeface="+mj-lt"/>
              <a:buAutoNum type="arabicPeriod"/>
            </a:pPr>
            <a:r>
              <a:rPr lang="en-US" sz="1200" b="0" i="0" kern="1200" dirty="0">
                <a:solidFill>
                  <a:schemeClr val="tx1"/>
                </a:solidFill>
                <a:latin typeface="Calibri" panose="020F0502020204030204" pitchFamily="34" charset="0"/>
                <a:ea typeface="+mn-ea"/>
                <a:cs typeface="+mn-cs"/>
              </a:rPr>
              <a:t>Rollini F, Franchi F, Angiolillo D. Switching P2Y12-receptor inhibitors in patients with coronary artery disease. </a:t>
            </a:r>
            <a:r>
              <a:rPr lang="en-US" sz="1200" b="0" i="1" kern="1200" dirty="0">
                <a:solidFill>
                  <a:schemeClr val="tx1"/>
                </a:solidFill>
                <a:latin typeface="Calibri" panose="020F0502020204030204" pitchFamily="34" charset="0"/>
                <a:ea typeface="+mn-ea"/>
                <a:cs typeface="+mn-cs"/>
              </a:rPr>
              <a:t>Nat Rev Cardiol</a:t>
            </a:r>
            <a:r>
              <a:rPr lang="en-US" sz="1200" b="0" i="0" kern="1200" dirty="0">
                <a:solidFill>
                  <a:schemeClr val="tx1"/>
                </a:solidFill>
                <a:latin typeface="Calibri" panose="020F0502020204030204" pitchFamily="34" charset="0"/>
                <a:ea typeface="+mn-ea"/>
                <a:cs typeface="+mn-cs"/>
              </a:rPr>
              <a:t>. 2015;13(1):11-27. </a:t>
            </a:r>
          </a:p>
          <a:p>
            <a:pPr marL="228600" indent="-228600">
              <a:buFont typeface="+mj-lt"/>
              <a:buAutoNum type="arabicPeriod"/>
            </a:pPr>
            <a:r>
              <a:rPr lang="en-US" sz="1200" b="0" i="0" kern="1200" dirty="0">
                <a:solidFill>
                  <a:schemeClr val="tx1"/>
                </a:solidFill>
                <a:latin typeface="Calibri" panose="020F0502020204030204" pitchFamily="34" charset="0"/>
                <a:ea typeface="+mn-ea"/>
                <a:cs typeface="+mn-cs"/>
              </a:rPr>
              <a:t>De Luca L, Capranzano P, Patti G, Parodi G. Switching of platelet P2Y12 receptor inhibitors in patients with acute coronary syndromes undergoing percutaneous coronary intervention: Review of the literature and practical considerations. </a:t>
            </a:r>
            <a:r>
              <a:rPr lang="en-US" sz="1200" b="0" i="1" kern="1200" dirty="0">
                <a:solidFill>
                  <a:schemeClr val="tx1"/>
                </a:solidFill>
                <a:latin typeface="Calibri" panose="020F0502020204030204" pitchFamily="34" charset="0"/>
                <a:ea typeface="+mn-ea"/>
                <a:cs typeface="+mn-cs"/>
              </a:rPr>
              <a:t>American Heart Journal</a:t>
            </a:r>
            <a:r>
              <a:rPr lang="en-US" sz="1200" b="0" i="0" kern="1200" dirty="0">
                <a:solidFill>
                  <a:schemeClr val="tx1"/>
                </a:solidFill>
                <a:latin typeface="Calibri" panose="020F0502020204030204" pitchFamily="34" charset="0"/>
                <a:ea typeface="+mn-ea"/>
                <a:cs typeface="+mn-cs"/>
              </a:rPr>
              <a:t>. 2016;176:44-52. </a:t>
            </a:r>
          </a:p>
          <a:p>
            <a:pPr marL="228600" indent="-228600">
              <a:buFont typeface="+mj-lt"/>
              <a:buAutoNum type="arabicPeriod"/>
            </a:pPr>
            <a:r>
              <a:rPr lang="en-US" sz="1200" b="0" i="0" kern="1200" dirty="0">
                <a:solidFill>
                  <a:schemeClr val="tx1"/>
                </a:solidFill>
                <a:latin typeface="Calibri" panose="020F0502020204030204" pitchFamily="34" charset="0"/>
                <a:ea typeface="+mn-ea"/>
                <a:cs typeface="+mn-cs"/>
              </a:rPr>
              <a:t>Franchi F, Rollini F. Switching from ticagrelor to clopidogrel: New answers and further questions. </a:t>
            </a:r>
            <a:r>
              <a:rPr lang="en-US" sz="1200" b="0" i="1" kern="1200" dirty="0">
                <a:solidFill>
                  <a:schemeClr val="tx1"/>
                </a:solidFill>
                <a:latin typeface="Calibri" panose="020F0502020204030204" pitchFamily="34" charset="0"/>
                <a:ea typeface="+mn-ea"/>
                <a:cs typeface="+mn-cs"/>
              </a:rPr>
              <a:t>Thrombosis and Haemostasis</a:t>
            </a:r>
            <a:r>
              <a:rPr lang="en-US" sz="1200" b="0" i="0" kern="1200" dirty="0">
                <a:solidFill>
                  <a:schemeClr val="tx1"/>
                </a:solidFill>
                <a:latin typeface="Calibri" panose="020F0502020204030204" pitchFamily="34" charset="0"/>
                <a:ea typeface="+mn-ea"/>
                <a:cs typeface="+mn-cs"/>
              </a:rPr>
              <a:t>. 2016;117(2):207-208.</a:t>
            </a:r>
            <a:endParaRPr lang="en-GB" dirty="0"/>
          </a:p>
        </p:txBody>
      </p:sp>
      <p:sp>
        <p:nvSpPr>
          <p:cNvPr id="4" name="Slide Number Placeholder 3"/>
          <p:cNvSpPr>
            <a:spLocks noGrp="1"/>
          </p:cNvSpPr>
          <p:nvPr>
            <p:ph type="sldNum" sz="quarter" idx="10"/>
          </p:nvPr>
        </p:nvSpPr>
        <p:spPr/>
        <p:txBody>
          <a:bodyPr/>
          <a:lstStyle/>
          <a:p>
            <a:fld id="{F567B584-CF17-48C9-923C-A0B926A2C935}" type="slidenum">
              <a:rPr lang="en-IN" smtClean="0"/>
              <a:pPr/>
              <a:t>12</a:t>
            </a:fld>
            <a:endParaRPr lang="en-IN" dirty="0"/>
          </a:p>
        </p:txBody>
      </p:sp>
    </p:spTree>
    <p:extLst>
      <p:ext uri="{BB962C8B-B14F-4D97-AF65-F5344CB8AC3E}">
        <p14:creationId xmlns:p14="http://schemas.microsoft.com/office/powerpoint/2010/main" val="2938554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444492"/>
                </a:solidFill>
                <a:latin typeface="Calibri" panose="020F0502020204030204" pitchFamily="34" charset="0"/>
                <a:cs typeface="Calibri" panose="020F0502020204030204" pitchFamily="34" charset="0"/>
              </a:rPr>
              <a:t>Management of ACS with an optimal DAPT</a:t>
            </a:r>
            <a:r>
              <a:rPr lang="en-GB" sz="1200" b="0" baseline="0" dirty="0">
                <a:solidFill>
                  <a:srgbClr val="444492"/>
                </a:solidFill>
                <a:latin typeface="Calibri" panose="020F0502020204030204" pitchFamily="34" charset="0"/>
                <a:cs typeface="Calibri" panose="020F0502020204030204" pitchFamily="34" charset="0"/>
              </a:rPr>
              <a:t> maybe the need </a:t>
            </a:r>
            <a:r>
              <a:rPr lang="en-GB" sz="1200" dirty="0">
                <a:solidFill>
                  <a:srgbClr val="444492"/>
                </a:solidFill>
                <a:latin typeface="Calibri" panose="020F0502020204030204" pitchFamily="34" charset="0"/>
                <a:cs typeface="Calibri" panose="020F0502020204030204" pitchFamily="34" charset="0"/>
              </a:rPr>
              <a:t>of the hour to support a well-balanced treatment. It helps p</a:t>
            </a:r>
            <a:r>
              <a:rPr lang="en-GB" b="0" dirty="0">
                <a:solidFill>
                  <a:srgbClr val="444492"/>
                </a:solidFill>
                <a:latin typeface="Calibri" panose="020F0502020204030204" pitchFamily="34" charset="0"/>
                <a:cs typeface="Calibri" panose="020F0502020204030204" pitchFamily="34" charset="0"/>
              </a:rPr>
              <a:t>revent ischaemic outcomes without increasing the risk of minor and severe bleedings.</a:t>
            </a:r>
            <a:endParaRPr lang="en-IN" b="0" dirty="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444492"/>
              </a:solidFill>
              <a:latin typeface="Calibri" panose="020F0502020204030204" pitchFamily="34" charset="0"/>
              <a:cs typeface="Calibri" panose="020F0502020204030204" pitchFamily="34" charset="0"/>
            </a:endParaRPr>
          </a:p>
          <a:p>
            <a:r>
              <a:rPr lang="en-GB" b="1" dirty="0"/>
              <a:t>Reference</a:t>
            </a:r>
          </a:p>
          <a:p>
            <a:r>
              <a:rPr lang="en-US" sz="1200" b="0" i="0" kern="1200" dirty="0">
                <a:solidFill>
                  <a:schemeClr val="tx1"/>
                </a:solidFill>
                <a:latin typeface="Calibri" panose="020F0502020204030204" pitchFamily="34" charset="0"/>
                <a:ea typeface="+mn-ea"/>
                <a:cs typeface="+mn-cs"/>
              </a:rPr>
              <a:t>Lettino M, Leonardi S, De Maria E, Halvorsen S. Antiplatelet and antithrombotic treatment for secondary prevention in ischaemic heart disease. </a:t>
            </a:r>
            <a:r>
              <a:rPr lang="en-US" sz="1200" b="0" i="1" kern="1200" dirty="0">
                <a:solidFill>
                  <a:schemeClr val="tx1"/>
                </a:solidFill>
                <a:latin typeface="Calibri" panose="020F0502020204030204" pitchFamily="34" charset="0"/>
                <a:ea typeface="+mn-ea"/>
                <a:cs typeface="+mn-cs"/>
              </a:rPr>
              <a:t>Eur J Prev Cardiol</a:t>
            </a:r>
            <a:r>
              <a:rPr lang="en-US" sz="1200" b="0" i="0" kern="1200" dirty="0">
                <a:solidFill>
                  <a:schemeClr val="tx1"/>
                </a:solidFill>
                <a:latin typeface="Calibri" panose="020F0502020204030204" pitchFamily="34" charset="0"/>
                <a:ea typeface="+mn-ea"/>
                <a:cs typeface="+mn-cs"/>
              </a:rPr>
              <a:t>. 2017;24(3_suppl):61-70. </a:t>
            </a:r>
            <a:endParaRPr lang="en-GB" dirty="0"/>
          </a:p>
        </p:txBody>
      </p:sp>
      <p:sp>
        <p:nvSpPr>
          <p:cNvPr id="4" name="Slide Number Placeholder 3"/>
          <p:cNvSpPr>
            <a:spLocks noGrp="1"/>
          </p:cNvSpPr>
          <p:nvPr>
            <p:ph type="sldNum" sz="quarter" idx="10"/>
          </p:nvPr>
        </p:nvSpPr>
        <p:spPr/>
        <p:txBody>
          <a:bodyPr/>
          <a:lstStyle/>
          <a:p>
            <a:fld id="{F567B584-CF17-48C9-923C-A0B926A2C935}" type="slidenum">
              <a:rPr lang="en-IN" smtClean="0"/>
              <a:pPr/>
              <a:t>13</a:t>
            </a:fld>
            <a:endParaRPr lang="en-IN" dirty="0"/>
          </a:p>
        </p:txBody>
      </p:sp>
    </p:spTree>
    <p:extLst>
      <p:ext uri="{BB962C8B-B14F-4D97-AF65-F5344CB8AC3E}">
        <p14:creationId xmlns:p14="http://schemas.microsoft.com/office/powerpoint/2010/main" val="3935651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noProof="0" dirty="0">
                <a:solidFill>
                  <a:srgbClr val="002060"/>
                </a:solidFill>
              </a:rPr>
              <a:t>It is suggested that the </a:t>
            </a:r>
            <a:r>
              <a:rPr lang="en-US" b="0" dirty="0"/>
              <a:t>danger of thromboembolism is greater than that of bleeding within 1 month after ACS stent implantation.</a:t>
            </a:r>
            <a:r>
              <a:rPr lang="en-US" b="0" baseline="0" dirty="0"/>
              <a:t> Also, the risk of </a:t>
            </a:r>
            <a:r>
              <a:rPr lang="en-US" b="0" dirty="0"/>
              <a:t>bleeding is greater after 1 month than that of thromboembolism. Therefore, patient medication cannot be fixed and should be based on a risk assessment prior to choosing a medication.</a:t>
            </a:r>
          </a:p>
          <a:p>
            <a:endParaRPr lang="en-US" dirty="0"/>
          </a:p>
          <a:p>
            <a:r>
              <a:rPr lang="en-US" b="1" dirty="0"/>
              <a:t>Reference</a:t>
            </a:r>
          </a:p>
          <a:p>
            <a:r>
              <a:rPr lang="en-US" sz="1200" b="0" i="0" kern="1200" dirty="0">
                <a:solidFill>
                  <a:schemeClr val="tx1"/>
                </a:solidFill>
                <a:latin typeface="Calibri" panose="020F0502020204030204" pitchFamily="34" charset="0"/>
                <a:ea typeface="+mn-ea"/>
                <a:cs typeface="+mn-cs"/>
              </a:rPr>
              <a:t>Cuisset T, Deharo P, Quilici J, </a:t>
            </a:r>
            <a:r>
              <a:rPr lang="en-US" sz="1200" b="0" i="1" kern="1200" dirty="0">
                <a:solidFill>
                  <a:schemeClr val="tx1"/>
                </a:solidFill>
                <a:latin typeface="Calibri" panose="020F0502020204030204" pitchFamily="34" charset="0"/>
                <a:ea typeface="+mn-ea"/>
                <a:cs typeface="+mn-cs"/>
              </a:rPr>
              <a:t>et al</a:t>
            </a:r>
            <a:r>
              <a:rPr lang="en-US" sz="1200" b="0" i="0" kern="1200" dirty="0">
                <a:solidFill>
                  <a:schemeClr val="tx1"/>
                </a:solidFill>
                <a:latin typeface="Calibri" panose="020F0502020204030204" pitchFamily="34" charset="0"/>
                <a:ea typeface="+mn-ea"/>
                <a:cs typeface="+mn-cs"/>
              </a:rPr>
              <a:t>. Benefit of switching dual antiplatelet therapy after acute coronary syndrome: The TOPIC (timing of platelet inhibition after acute coronary syndrome) randomized study. </a:t>
            </a:r>
            <a:r>
              <a:rPr lang="en-US" sz="1200" b="0" i="1" kern="1200" dirty="0">
                <a:solidFill>
                  <a:schemeClr val="tx1"/>
                </a:solidFill>
                <a:latin typeface="Calibri" panose="020F0502020204030204" pitchFamily="34" charset="0"/>
                <a:ea typeface="+mn-ea"/>
                <a:cs typeface="+mn-cs"/>
              </a:rPr>
              <a:t>Eur Heart Journal</a:t>
            </a:r>
            <a:r>
              <a:rPr lang="en-US" sz="1200" b="0" i="0" kern="1200" dirty="0">
                <a:solidFill>
                  <a:schemeClr val="tx1"/>
                </a:solidFill>
                <a:latin typeface="Calibri" panose="020F0502020204030204" pitchFamily="34" charset="0"/>
                <a:ea typeface="+mn-ea"/>
                <a:cs typeface="+mn-cs"/>
              </a:rPr>
              <a:t>. 2017;38(41):3070-3078. </a:t>
            </a:r>
            <a:endParaRPr lang="en-US" dirty="0"/>
          </a:p>
          <a:p>
            <a:endParaRPr lang="en-US" dirty="0"/>
          </a:p>
          <a:p>
            <a:endParaRPr lang="en-GB" dirty="0"/>
          </a:p>
        </p:txBody>
      </p:sp>
      <p:sp>
        <p:nvSpPr>
          <p:cNvPr id="4" name="Slide Number Placeholder 3"/>
          <p:cNvSpPr>
            <a:spLocks noGrp="1"/>
          </p:cNvSpPr>
          <p:nvPr>
            <p:ph type="sldNum" sz="quarter" idx="10"/>
          </p:nvPr>
        </p:nvSpPr>
        <p:spPr/>
        <p:txBody>
          <a:bodyPr/>
          <a:lstStyle/>
          <a:p>
            <a:fld id="{F567B584-CF17-48C9-923C-A0B926A2C935}" type="slidenum">
              <a:rPr lang="en-IN" smtClean="0"/>
              <a:pPr/>
              <a:t>14</a:t>
            </a:fld>
            <a:endParaRPr lang="en-IN" dirty="0"/>
          </a:p>
        </p:txBody>
      </p:sp>
    </p:spTree>
    <p:extLst>
      <p:ext uri="{BB962C8B-B14F-4D97-AF65-F5344CB8AC3E}">
        <p14:creationId xmlns:p14="http://schemas.microsoft.com/office/powerpoint/2010/main" val="4247965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Calibri" panose="020F0502020204030204" pitchFamily="34" charset="0"/>
                <a:ea typeface="+mn-ea"/>
                <a:cs typeface="+mn-cs"/>
              </a:rPr>
              <a:t>Sufficient platelet inhibition </a:t>
            </a:r>
            <a:r>
              <a:rPr lang="en-US" sz="1200" b="0" kern="1200" baseline="0" dirty="0">
                <a:solidFill>
                  <a:schemeClr val="tx1"/>
                </a:solidFill>
                <a:latin typeface="Calibri" panose="020F0502020204030204" pitchFamily="34" charset="0"/>
                <a:ea typeface="+mn-ea"/>
                <a:cs typeface="+mn-cs"/>
              </a:rPr>
              <a:t>is crucial to minimise the risk of recurrent ischaemic events, mainly after ACS. Dual antiplatelet therapy with aspirin and a P2Y12 inhibitor (clopidogrel, prasugrel or ticagrelor) is currently recommended following ACS for 1 year, which is known to reduce </a:t>
            </a:r>
            <a:r>
              <a:rPr lang="fr-FR" sz="1200" b="0" kern="1200" baseline="0" dirty="0">
                <a:solidFill>
                  <a:srgbClr val="C00000"/>
                </a:solidFill>
                <a:latin typeface="Calibri" panose="020F0502020204030204" pitchFamily="34" charset="0"/>
                <a:ea typeface="+mn-ea"/>
                <a:cs typeface="Calibri" panose="020F0502020204030204" pitchFamily="34" charset="0"/>
              </a:rPr>
              <a:t>the r</a:t>
            </a:r>
            <a:r>
              <a:rPr lang="fr-FR" sz="1200" b="0" dirty="0">
                <a:solidFill>
                  <a:srgbClr val="C00000"/>
                </a:solidFill>
                <a:latin typeface="Calibri" panose="020F0502020204030204" pitchFamily="34" charset="0"/>
                <a:cs typeface="Calibri" panose="020F0502020204030204" pitchFamily="34" charset="0"/>
              </a:rPr>
              <a:t>isk of stent thrombosis/recurrent events. Hence, </a:t>
            </a:r>
            <a:r>
              <a:rPr lang="fr-FR" sz="1200" b="0" dirty="0">
                <a:solidFill>
                  <a:schemeClr val="tx1">
                    <a:lumMod val="75000"/>
                  </a:schemeClr>
                </a:solidFill>
                <a:latin typeface="Calibri" panose="020F0502020204030204" pitchFamily="34" charset="0"/>
                <a:cs typeface="Calibri" panose="020F0502020204030204" pitchFamily="34" charset="0"/>
              </a:rPr>
              <a:t>switching to DAPT post ACS following risk evaluation </a:t>
            </a:r>
            <a:r>
              <a:rPr lang="fr-FR" sz="1200" dirty="0">
                <a:solidFill>
                  <a:schemeClr val="tx1">
                    <a:lumMod val="75000"/>
                  </a:schemeClr>
                </a:solidFill>
                <a:latin typeface="Calibri" panose="020F0502020204030204" pitchFamily="34" charset="0"/>
                <a:cs typeface="Calibri" panose="020F0502020204030204" pitchFamily="34" charset="0"/>
              </a:rPr>
              <a:t>is vital.</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dirty="0">
              <a:solidFill>
                <a:srgbClr val="C00000"/>
              </a:solidFill>
              <a:latin typeface="Calibri" panose="020F0502020204030204" pitchFamily="34" charset="0"/>
              <a:cs typeface="Calibri" panose="020F0502020204030204" pitchFamily="34" charset="0"/>
            </a:endParaRPr>
          </a:p>
          <a:p>
            <a:r>
              <a:rPr lang="en-US" b="1" dirty="0"/>
              <a:t>Reference</a:t>
            </a:r>
          </a:p>
          <a:p>
            <a:r>
              <a:rPr lang="en-US" sz="1200" b="0" i="0" kern="1200" dirty="0">
                <a:solidFill>
                  <a:schemeClr val="tx1"/>
                </a:solidFill>
                <a:latin typeface="Calibri" panose="020F0502020204030204" pitchFamily="34" charset="0"/>
                <a:ea typeface="+mn-ea"/>
                <a:cs typeface="+mn-cs"/>
              </a:rPr>
              <a:t>Cuisset T, Deharo P, Quilici J, </a:t>
            </a:r>
            <a:r>
              <a:rPr lang="en-US" sz="1200" b="0" i="1" kern="1200" dirty="0">
                <a:solidFill>
                  <a:schemeClr val="tx1"/>
                </a:solidFill>
                <a:latin typeface="Calibri" panose="020F0502020204030204" pitchFamily="34" charset="0"/>
                <a:ea typeface="+mn-ea"/>
                <a:cs typeface="+mn-cs"/>
              </a:rPr>
              <a:t>et al</a:t>
            </a:r>
            <a:r>
              <a:rPr lang="en-US" sz="1200" b="0" i="0" kern="1200" dirty="0">
                <a:solidFill>
                  <a:schemeClr val="tx1"/>
                </a:solidFill>
                <a:latin typeface="Calibri" panose="020F0502020204030204" pitchFamily="34" charset="0"/>
                <a:ea typeface="+mn-ea"/>
                <a:cs typeface="+mn-cs"/>
              </a:rPr>
              <a:t>. Benefit of switching dual antiplatelet therapy after acute coronary syndrome: the TOPIC (timing of platelet inhibition after acute coronary syndrome) randomized study. </a:t>
            </a:r>
            <a:r>
              <a:rPr lang="en-US" sz="1200" b="0" i="1" kern="1200" dirty="0">
                <a:solidFill>
                  <a:schemeClr val="tx1"/>
                </a:solidFill>
                <a:latin typeface="Calibri" panose="020F0502020204030204" pitchFamily="34" charset="0"/>
                <a:ea typeface="+mn-ea"/>
                <a:cs typeface="+mn-cs"/>
              </a:rPr>
              <a:t>Eur Heart Journal</a:t>
            </a:r>
            <a:r>
              <a:rPr lang="en-US" sz="1200" b="0" i="0" kern="1200" dirty="0">
                <a:solidFill>
                  <a:schemeClr val="tx1"/>
                </a:solidFill>
                <a:latin typeface="Calibri" panose="020F0502020204030204" pitchFamily="34" charset="0"/>
                <a:ea typeface="+mn-ea"/>
                <a:cs typeface="+mn-cs"/>
              </a:rPr>
              <a:t>. 2017;38(41):3070-3078. </a:t>
            </a:r>
            <a:endParaRPr lang="en-US" dirty="0"/>
          </a:p>
          <a:p>
            <a:endParaRPr lang="en-GB" dirty="0"/>
          </a:p>
        </p:txBody>
      </p:sp>
      <p:sp>
        <p:nvSpPr>
          <p:cNvPr id="4" name="Slide Number Placeholder 3"/>
          <p:cNvSpPr>
            <a:spLocks noGrp="1"/>
          </p:cNvSpPr>
          <p:nvPr>
            <p:ph type="sldNum" sz="quarter" idx="10"/>
          </p:nvPr>
        </p:nvSpPr>
        <p:spPr/>
        <p:txBody>
          <a:bodyPr/>
          <a:lstStyle/>
          <a:p>
            <a:fld id="{F567B584-CF17-48C9-923C-A0B926A2C935}" type="slidenum">
              <a:rPr lang="en-IN" smtClean="0"/>
              <a:pPr/>
              <a:t>15</a:t>
            </a:fld>
            <a:endParaRPr lang="en-IN" dirty="0"/>
          </a:p>
        </p:txBody>
      </p:sp>
    </p:spTree>
    <p:extLst>
      <p:ext uri="{BB962C8B-B14F-4D97-AF65-F5344CB8AC3E}">
        <p14:creationId xmlns:p14="http://schemas.microsoft.com/office/powerpoint/2010/main" val="4208144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trike="noStrike" baseline="0" dirty="0"/>
              <a:t>T</a:t>
            </a:r>
            <a:r>
              <a:rPr lang="en-US" baseline="0" dirty="0"/>
              <a:t>he </a:t>
            </a:r>
            <a:r>
              <a:rPr lang="en-GB" sz="1200" b="0" kern="1200" baseline="0" dirty="0">
                <a:solidFill>
                  <a:schemeClr val="tx1"/>
                </a:solidFill>
                <a:latin typeface="Calibri" panose="020F0502020204030204" pitchFamily="34" charset="0"/>
                <a:ea typeface="+mn-ea"/>
                <a:cs typeface="+mn-cs"/>
              </a:rPr>
              <a:t>Trial to Assess Improvement in Therapeutic Outcomes </a:t>
            </a:r>
            <a:r>
              <a:rPr lang="en-US" sz="1200" b="0" kern="1200" baseline="0" dirty="0">
                <a:solidFill>
                  <a:schemeClr val="tx1"/>
                </a:solidFill>
                <a:latin typeface="Calibri" panose="020F0502020204030204" pitchFamily="34" charset="0"/>
                <a:ea typeface="+mn-ea"/>
                <a:cs typeface="+mn-cs"/>
              </a:rPr>
              <a:t>by Optimizing Platelet Inhibition with </a:t>
            </a:r>
            <a:r>
              <a:rPr lang="en-GB" sz="1200" b="0" kern="1200" baseline="0" dirty="0">
                <a:solidFill>
                  <a:schemeClr val="tx1"/>
                </a:solidFill>
                <a:latin typeface="Calibri" panose="020F0502020204030204" pitchFamily="34" charset="0"/>
                <a:ea typeface="+mn-ea"/>
                <a:cs typeface="+mn-cs"/>
              </a:rPr>
              <a:t>Prasugrel–Thrombolysis in Myocardial</a:t>
            </a:r>
          </a:p>
          <a:p>
            <a:r>
              <a:rPr lang="en-GB" sz="1200" b="0" kern="1200" baseline="0" dirty="0">
                <a:solidFill>
                  <a:schemeClr val="tx1"/>
                </a:solidFill>
                <a:latin typeface="Calibri" panose="020F0502020204030204" pitchFamily="34" charset="0"/>
                <a:ea typeface="+mn-ea"/>
                <a:cs typeface="+mn-cs"/>
              </a:rPr>
              <a:t>Infarction (</a:t>
            </a:r>
            <a:r>
              <a:rPr lang="en-US" b="0" dirty="0"/>
              <a:t>TRITON-TIMI) </a:t>
            </a:r>
            <a:r>
              <a:rPr lang="en-GB" sz="1200" b="0" kern="1200" baseline="0" dirty="0">
                <a:solidFill>
                  <a:schemeClr val="tx1"/>
                </a:solidFill>
                <a:latin typeface="Calibri" panose="020F0502020204030204" pitchFamily="34" charset="0"/>
                <a:ea typeface="+mn-ea"/>
                <a:cs typeface="+mn-cs"/>
              </a:rPr>
              <a:t>conducted a</a:t>
            </a:r>
            <a:r>
              <a:rPr lang="en-US" b="0" baseline="0" dirty="0"/>
              <a:t> study t</a:t>
            </a:r>
            <a:r>
              <a:rPr lang="en-US" b="0" dirty="0"/>
              <a:t>o compare prasugrel, a new thienopyridine, with clopidogrel.</a:t>
            </a:r>
            <a:r>
              <a:rPr lang="en-US" b="0" baseline="0" dirty="0"/>
              <a:t> A total of </a:t>
            </a:r>
            <a:r>
              <a:rPr lang="en-US" b="0" dirty="0"/>
              <a:t>13,608 patients with moderate- to high-risk ACS with PCI were randomly assigned to receive prasugrel (a 60-mg loading dose and a 10-mg daily maintenance dose) or clopidogrel (a 300-mg loading dose and a 75-mg daily maintenance dose) for 6 to 15 months. The primary efficacy endpoint was death from cardiovascular causes, nonfatal myocardial infarction or nonfatal stroke. The key safety endpoint was major bleeding.</a:t>
            </a:r>
          </a:p>
          <a:p>
            <a:endParaRPr lang="en-US" b="1" dirty="0"/>
          </a:p>
          <a:p>
            <a:r>
              <a:rPr lang="en-US" b="1" dirty="0"/>
              <a:t>Reference</a:t>
            </a:r>
          </a:p>
          <a:p>
            <a:r>
              <a:rPr lang="en-US" sz="1200" b="0" i="0" kern="1200" dirty="0">
                <a:solidFill>
                  <a:schemeClr val="tx1"/>
                </a:solidFill>
                <a:latin typeface="Calibri" panose="020F0502020204030204" pitchFamily="34" charset="0"/>
                <a:ea typeface="+mn-ea"/>
                <a:cs typeface="+mn-cs"/>
              </a:rPr>
              <a:t>Wiviott S, Braunwald E, McCabe C, </a:t>
            </a:r>
            <a:r>
              <a:rPr lang="en-US" sz="1200" b="0" i="1" kern="1200" dirty="0">
                <a:solidFill>
                  <a:schemeClr val="tx1"/>
                </a:solidFill>
                <a:latin typeface="Calibri" panose="020F0502020204030204" pitchFamily="34" charset="0"/>
                <a:ea typeface="+mn-ea"/>
                <a:cs typeface="+mn-cs"/>
              </a:rPr>
              <a:t>et al</a:t>
            </a:r>
            <a:r>
              <a:rPr lang="en-US" sz="1200" b="0" i="0" kern="1200" dirty="0">
                <a:solidFill>
                  <a:schemeClr val="tx1"/>
                </a:solidFill>
                <a:latin typeface="Calibri" panose="020F0502020204030204" pitchFamily="34" charset="0"/>
                <a:ea typeface="+mn-ea"/>
                <a:cs typeface="+mn-cs"/>
              </a:rPr>
              <a:t>. Prasugrel versus clopidogrel in patients with acute coronary syndromes. </a:t>
            </a:r>
            <a:r>
              <a:rPr lang="en-US" sz="1200" b="0" i="1" kern="1200" dirty="0">
                <a:solidFill>
                  <a:schemeClr val="tx1"/>
                </a:solidFill>
                <a:latin typeface="Calibri" panose="020F0502020204030204" pitchFamily="34" charset="0"/>
                <a:ea typeface="+mn-ea"/>
                <a:cs typeface="+mn-cs"/>
              </a:rPr>
              <a:t>New </a:t>
            </a:r>
            <a:r>
              <a:rPr lang="en-US" sz="1200" b="0" i="1" kern="1200" dirty="0" err="1">
                <a:solidFill>
                  <a:schemeClr val="tx1"/>
                </a:solidFill>
                <a:latin typeface="Calibri" panose="020F0502020204030204" pitchFamily="34" charset="0"/>
                <a:ea typeface="+mn-ea"/>
                <a:cs typeface="+mn-cs"/>
              </a:rPr>
              <a:t>Eng</a:t>
            </a:r>
            <a:r>
              <a:rPr lang="en-US" sz="1200" b="0" i="1" kern="1200" dirty="0">
                <a:solidFill>
                  <a:schemeClr val="tx1"/>
                </a:solidFill>
                <a:latin typeface="Calibri" panose="020F0502020204030204" pitchFamily="34" charset="0"/>
                <a:ea typeface="+mn-ea"/>
                <a:cs typeface="+mn-cs"/>
              </a:rPr>
              <a:t> J Med</a:t>
            </a:r>
            <a:r>
              <a:rPr lang="en-US" sz="1200" b="0" i="0" kern="1200" dirty="0">
                <a:solidFill>
                  <a:schemeClr val="tx1"/>
                </a:solidFill>
                <a:latin typeface="Calibri" panose="020F0502020204030204" pitchFamily="34" charset="0"/>
                <a:ea typeface="+mn-ea"/>
                <a:cs typeface="+mn-cs"/>
              </a:rPr>
              <a:t>. 2007;357(20):2001-2015.</a:t>
            </a:r>
            <a:endParaRPr lang="fr-FR" altLang="fr-FR" dirty="0"/>
          </a:p>
          <a:p>
            <a:endParaRPr lang="en-GB" dirty="0"/>
          </a:p>
        </p:txBody>
      </p:sp>
      <p:sp>
        <p:nvSpPr>
          <p:cNvPr id="4" name="Slide Number Placeholder 3"/>
          <p:cNvSpPr>
            <a:spLocks noGrp="1"/>
          </p:cNvSpPr>
          <p:nvPr>
            <p:ph type="sldNum" sz="quarter" idx="10"/>
          </p:nvPr>
        </p:nvSpPr>
        <p:spPr/>
        <p:txBody>
          <a:bodyPr/>
          <a:lstStyle/>
          <a:p>
            <a:fld id="{F567B584-CF17-48C9-923C-A0B926A2C935}" type="slidenum">
              <a:rPr lang="en-IN" smtClean="0"/>
              <a:pPr/>
              <a:t>16</a:t>
            </a:fld>
            <a:endParaRPr lang="en-IN" dirty="0"/>
          </a:p>
        </p:txBody>
      </p:sp>
    </p:spTree>
    <p:extLst>
      <p:ext uri="{BB962C8B-B14F-4D97-AF65-F5344CB8AC3E}">
        <p14:creationId xmlns:p14="http://schemas.microsoft.com/office/powerpoint/2010/main" val="1340379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Calibri" panose="020F0502020204030204" pitchFamily="34" charset="0"/>
                <a:ea typeface="+mn-ea"/>
                <a:cs typeface="+mn-cs"/>
              </a:rPr>
              <a:t>The Study of Platelet Inhibition and </a:t>
            </a:r>
            <a:r>
              <a:rPr lang="en-US" sz="1200" b="0" kern="1200" baseline="0" dirty="0">
                <a:solidFill>
                  <a:schemeClr val="tx1"/>
                </a:solidFill>
                <a:latin typeface="Calibri" panose="020F0502020204030204" pitchFamily="34" charset="0"/>
                <a:ea typeface="+mn-ea"/>
                <a:cs typeface="+mn-cs"/>
              </a:rPr>
              <a:t>Patient </a:t>
            </a:r>
            <a:r>
              <a:rPr lang="en-GB" sz="1200" b="0" kern="1200" baseline="0" dirty="0">
                <a:solidFill>
                  <a:schemeClr val="tx1"/>
                </a:solidFill>
                <a:latin typeface="Calibri" panose="020F0502020204030204" pitchFamily="34" charset="0"/>
                <a:ea typeface="+mn-ea"/>
                <a:cs typeface="+mn-cs"/>
              </a:rPr>
              <a:t>Outcomes (</a:t>
            </a:r>
            <a:r>
              <a:rPr lang="en-US" sz="1200" b="0" kern="1200" baseline="0" dirty="0">
                <a:solidFill>
                  <a:schemeClr val="tx1"/>
                </a:solidFill>
                <a:latin typeface="Calibri" panose="020F0502020204030204" pitchFamily="34" charset="0"/>
                <a:ea typeface="+mn-ea"/>
                <a:cs typeface="+mn-cs"/>
              </a:rPr>
              <a:t>PLATO) </a:t>
            </a:r>
            <a:r>
              <a:rPr lang="en-GB" sz="1200" b="0" kern="1200" baseline="0" dirty="0">
                <a:solidFill>
                  <a:schemeClr val="tx1"/>
                </a:solidFill>
                <a:latin typeface="Calibri" panose="020F0502020204030204" pitchFamily="34" charset="0"/>
                <a:ea typeface="+mn-ea"/>
                <a:cs typeface="+mn-cs"/>
              </a:rPr>
              <a:t>was a</a:t>
            </a:r>
            <a:r>
              <a:rPr lang="en-US" sz="1200" b="0" kern="1200" baseline="0" dirty="0">
                <a:solidFill>
                  <a:schemeClr val="tx1"/>
                </a:solidFill>
                <a:latin typeface="Calibri" panose="020F0502020204030204" pitchFamily="34" charset="0"/>
                <a:ea typeface="+mn-ea"/>
                <a:cs typeface="+mn-cs"/>
              </a:rPr>
              <a:t> multicentre, double-blind, randomised trial that compared ticagrelor (180-mg loading dose, 90 mg twice daily thereafter) and clopidogrel (300- to 600-mg loading dose, 75 mg daily thereafter) for the prevention of cardiovascular events. A total of 18,624 patients were evaluated with an ACS, with </a:t>
            </a:r>
            <a:r>
              <a:rPr lang="en-US" sz="1200" kern="1200" baseline="0" dirty="0">
                <a:solidFill>
                  <a:schemeClr val="tx1"/>
                </a:solidFill>
                <a:latin typeface="Calibri" panose="020F0502020204030204" pitchFamily="34" charset="0"/>
                <a:ea typeface="+mn-ea"/>
                <a:cs typeface="+mn-cs"/>
              </a:rPr>
              <a:t>or without </a:t>
            </a:r>
            <a:r>
              <a:rPr lang="en-GB" sz="1200" kern="1200" baseline="0" dirty="0">
                <a:solidFill>
                  <a:schemeClr val="tx1"/>
                </a:solidFill>
                <a:latin typeface="Calibri" panose="020F0502020204030204" pitchFamily="34" charset="0"/>
                <a:ea typeface="+mn-ea"/>
                <a:cs typeface="+mn-cs"/>
              </a:rPr>
              <a:t>ST-segment elevation</a:t>
            </a:r>
            <a:r>
              <a:rPr lang="en-GB" sz="1200" kern="1200" baseline="0" dirty="0" smtClean="0">
                <a:solidFill>
                  <a:schemeClr val="tx1"/>
                </a:solidFill>
                <a:latin typeface="Calibri" panose="020F0502020204030204" pitchFamily="34" charset="0"/>
                <a:ea typeface="+mn-ea"/>
                <a:cs typeface="+mn-cs"/>
              </a:rPr>
              <a:t>. </a:t>
            </a:r>
          </a:p>
          <a:p>
            <a:r>
              <a:rPr lang="en-US" sz="1200" b="1" i="0" kern="1200" dirty="0" smtClean="0">
                <a:solidFill>
                  <a:schemeClr val="dk1"/>
                </a:solidFill>
                <a:effectLst/>
                <a:latin typeface="Calibri" panose="020F0502020204030204" pitchFamily="34" charset="0"/>
                <a:ea typeface="+mn-ea"/>
                <a:cs typeface="+mn-cs"/>
              </a:rPr>
              <a:t>PLATO-</a:t>
            </a:r>
            <a:r>
              <a:rPr lang="en-US" sz="1200" b="0" i="0" kern="1200" dirty="0" smtClean="0">
                <a:solidFill>
                  <a:schemeClr val="dk1"/>
                </a:solidFill>
                <a:effectLst/>
                <a:latin typeface="Calibri" panose="020F0502020204030204" pitchFamily="34" charset="0"/>
                <a:ea typeface="+mn-ea"/>
                <a:cs typeface="+mn-cs"/>
              </a:rPr>
              <a:t> a Study of </a:t>
            </a:r>
            <a:r>
              <a:rPr lang="en-US" sz="1200" b="0" i="0" kern="1200" dirty="0" err="1" smtClean="0">
                <a:solidFill>
                  <a:schemeClr val="dk1"/>
                </a:solidFill>
                <a:effectLst/>
                <a:latin typeface="Calibri" panose="020F0502020204030204" pitchFamily="34" charset="0"/>
                <a:ea typeface="+mn-ea"/>
                <a:cs typeface="+mn-cs"/>
              </a:rPr>
              <a:t>PLATelet</a:t>
            </a:r>
            <a:r>
              <a:rPr lang="en-US" sz="1200" b="0" i="0" kern="1200" dirty="0" smtClean="0">
                <a:solidFill>
                  <a:schemeClr val="dk1"/>
                </a:solidFill>
                <a:effectLst/>
                <a:latin typeface="Calibri" panose="020F0502020204030204" pitchFamily="34" charset="0"/>
                <a:ea typeface="+mn-ea"/>
                <a:cs typeface="+mn-cs"/>
              </a:rPr>
              <a:t> Inhibition and Patient Outcomes</a:t>
            </a:r>
            <a:endParaRPr lang="en-GB" sz="1200" kern="1200" baseline="0" dirty="0">
              <a:solidFill>
                <a:schemeClr val="tx1"/>
              </a:solidFill>
              <a:latin typeface="Calibri" panose="020F0502020204030204" pitchFamily="34" charset="0"/>
              <a:ea typeface="+mn-ea"/>
              <a:cs typeface="+mn-cs"/>
            </a:endParaRPr>
          </a:p>
          <a:p>
            <a:endParaRPr lang="en-GB" dirty="0"/>
          </a:p>
          <a:p>
            <a:r>
              <a:rPr lang="en-US" sz="1200" b="1" i="0" kern="1200" dirty="0">
                <a:solidFill>
                  <a:schemeClr val="tx1"/>
                </a:solidFill>
                <a:latin typeface="Calibri" panose="020F0502020204030204" pitchFamily="34" charset="0"/>
                <a:ea typeface="+mn-ea"/>
                <a:cs typeface="+mn-cs"/>
              </a:rPr>
              <a:t>Reference</a:t>
            </a:r>
          </a:p>
          <a:p>
            <a:r>
              <a:rPr lang="en-US" sz="1200" b="0" i="0" kern="1200" dirty="0">
                <a:solidFill>
                  <a:schemeClr val="tx1"/>
                </a:solidFill>
                <a:latin typeface="Calibri" panose="020F0502020204030204" pitchFamily="34" charset="0"/>
                <a:ea typeface="+mn-ea"/>
                <a:cs typeface="+mn-cs"/>
              </a:rPr>
              <a:t>Wallentin L, Becker R, Budaj A, </a:t>
            </a:r>
            <a:r>
              <a:rPr lang="en-US" sz="1200" b="0" i="1" kern="1200" dirty="0">
                <a:solidFill>
                  <a:schemeClr val="tx1"/>
                </a:solidFill>
                <a:latin typeface="Calibri" panose="020F0502020204030204" pitchFamily="34" charset="0"/>
                <a:ea typeface="+mn-ea"/>
                <a:cs typeface="+mn-cs"/>
              </a:rPr>
              <a:t>et al</a:t>
            </a:r>
            <a:r>
              <a:rPr lang="en-US" sz="1200" b="0" i="0" kern="1200" dirty="0">
                <a:solidFill>
                  <a:schemeClr val="tx1"/>
                </a:solidFill>
                <a:latin typeface="Calibri" panose="020F0502020204030204" pitchFamily="34" charset="0"/>
                <a:ea typeface="+mn-ea"/>
                <a:cs typeface="+mn-cs"/>
              </a:rPr>
              <a:t>. Ticagrelor versus clopidogrel in patients with acute coronary syndromes. </a:t>
            </a:r>
            <a:r>
              <a:rPr lang="en-US" sz="1200" b="0" i="1" kern="1200" dirty="0">
                <a:solidFill>
                  <a:schemeClr val="tx1"/>
                </a:solidFill>
                <a:latin typeface="Calibri" panose="020F0502020204030204" pitchFamily="34" charset="0"/>
                <a:ea typeface="+mn-ea"/>
                <a:cs typeface="+mn-cs"/>
              </a:rPr>
              <a:t>New </a:t>
            </a:r>
            <a:r>
              <a:rPr lang="en-US" sz="1200" b="0" i="1" kern="1200" dirty="0" err="1">
                <a:solidFill>
                  <a:schemeClr val="tx1"/>
                </a:solidFill>
                <a:latin typeface="Calibri" panose="020F0502020204030204" pitchFamily="34" charset="0"/>
                <a:ea typeface="+mn-ea"/>
                <a:cs typeface="+mn-cs"/>
              </a:rPr>
              <a:t>Eng</a:t>
            </a:r>
            <a:r>
              <a:rPr lang="en-US" sz="1200" b="0" i="1" kern="1200" dirty="0">
                <a:solidFill>
                  <a:schemeClr val="tx1"/>
                </a:solidFill>
                <a:latin typeface="Calibri" panose="020F0502020204030204" pitchFamily="34" charset="0"/>
                <a:ea typeface="+mn-ea"/>
                <a:cs typeface="+mn-cs"/>
              </a:rPr>
              <a:t> J Medicine</a:t>
            </a:r>
            <a:r>
              <a:rPr lang="en-US" sz="1200" b="0" i="0" kern="1200" dirty="0">
                <a:solidFill>
                  <a:schemeClr val="tx1"/>
                </a:solidFill>
                <a:latin typeface="Calibri" panose="020F0502020204030204" pitchFamily="34" charset="0"/>
                <a:ea typeface="+mn-ea"/>
                <a:cs typeface="+mn-cs"/>
              </a:rPr>
              <a:t>. 2009;361(11):1045-1057. </a:t>
            </a:r>
          </a:p>
          <a:p>
            <a:endParaRPr lang="en-GB" dirty="0"/>
          </a:p>
        </p:txBody>
      </p:sp>
      <p:sp>
        <p:nvSpPr>
          <p:cNvPr id="4" name="Slide Number Placeholder 3"/>
          <p:cNvSpPr>
            <a:spLocks noGrp="1"/>
          </p:cNvSpPr>
          <p:nvPr>
            <p:ph type="sldNum" sz="quarter" idx="10"/>
          </p:nvPr>
        </p:nvSpPr>
        <p:spPr/>
        <p:txBody>
          <a:bodyPr/>
          <a:lstStyle/>
          <a:p>
            <a:fld id="{F567B584-CF17-48C9-923C-A0B926A2C935}" type="slidenum">
              <a:rPr lang="en-IN" smtClean="0"/>
              <a:pPr/>
              <a:t>19</a:t>
            </a:fld>
            <a:endParaRPr lang="en-IN" dirty="0"/>
          </a:p>
        </p:txBody>
      </p:sp>
    </p:spTree>
    <p:extLst>
      <p:ext uri="{BB962C8B-B14F-4D97-AF65-F5344CB8AC3E}">
        <p14:creationId xmlns:p14="http://schemas.microsoft.com/office/powerpoint/2010/main" val="715900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a:t>Let us now look into </a:t>
            </a:r>
            <a:r>
              <a:rPr lang="en-US" sz="1200" b="0" dirty="0">
                <a:solidFill>
                  <a:schemeClr val="tx1">
                    <a:lumMod val="75000"/>
                  </a:schemeClr>
                </a:solidFill>
              </a:rPr>
              <a:t>real-life studies on de-escalation.</a:t>
            </a:r>
          </a:p>
          <a:p>
            <a:endParaRPr lang="en-GB" dirty="0"/>
          </a:p>
        </p:txBody>
      </p:sp>
      <p:sp>
        <p:nvSpPr>
          <p:cNvPr id="4" name="Slide Number Placeholder 3"/>
          <p:cNvSpPr>
            <a:spLocks noGrp="1"/>
          </p:cNvSpPr>
          <p:nvPr>
            <p:ph type="sldNum" sz="quarter" idx="10"/>
          </p:nvPr>
        </p:nvSpPr>
        <p:spPr/>
        <p:txBody>
          <a:bodyPr/>
          <a:lstStyle/>
          <a:p>
            <a:fld id="{F567B584-CF17-48C9-923C-A0B926A2C935}" type="slidenum">
              <a:rPr lang="en-IN" smtClean="0"/>
              <a:pPr/>
              <a:t>22</a:t>
            </a:fld>
            <a:endParaRPr lang="en-IN" dirty="0"/>
          </a:p>
        </p:txBody>
      </p:sp>
    </p:spTree>
    <p:extLst>
      <p:ext uri="{BB962C8B-B14F-4D97-AF65-F5344CB8AC3E}">
        <p14:creationId xmlns:p14="http://schemas.microsoft.com/office/powerpoint/2010/main" val="756457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As shown on</a:t>
            </a:r>
            <a:r>
              <a:rPr lang="en-GB" b="1" dirty="0"/>
              <a:t> </a:t>
            </a:r>
            <a:r>
              <a:rPr lang="en-GB" b="0" dirty="0"/>
              <a:t>the</a:t>
            </a:r>
            <a:r>
              <a:rPr lang="en-GB" dirty="0"/>
              <a:t> </a:t>
            </a:r>
            <a:r>
              <a:rPr lang="en-GB" b="0" dirty="0"/>
              <a:t>screen</a:t>
            </a:r>
            <a:r>
              <a:rPr lang="en-GB" dirty="0"/>
              <a:t>, </a:t>
            </a:r>
            <a:r>
              <a:rPr lang="en-GB" sz="1200" dirty="0"/>
              <a:t>registry studies have shown that the prevalence of switching from a new P2Y</a:t>
            </a:r>
            <a:r>
              <a:rPr lang="en-GB" sz="1200" baseline="-25000" dirty="0"/>
              <a:t>12</a:t>
            </a:r>
            <a:r>
              <a:rPr lang="en-GB" sz="1200" dirty="0"/>
              <a:t> inhibitor to clopidogrel is common (up to 11.5% of patients) either during the hospital stay or at discharge.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a:t>Reference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Calibri" panose="020F0502020204030204" pitchFamily="34" charset="0"/>
                <a:ea typeface="+mn-ea"/>
                <a:cs typeface="+mn-cs"/>
              </a:rPr>
              <a:t>Rollini F, Franchi F, Angiolillo D. Switching P2Y12-receptor inhibitors in patients with coronary artery disease. </a:t>
            </a:r>
            <a:r>
              <a:rPr lang="en-US" sz="1200" b="0" i="1" kern="1200" dirty="0">
                <a:solidFill>
                  <a:schemeClr val="tx1"/>
                </a:solidFill>
                <a:latin typeface="Calibri" panose="020F0502020204030204" pitchFamily="34" charset="0"/>
                <a:ea typeface="+mn-ea"/>
                <a:cs typeface="+mn-cs"/>
              </a:rPr>
              <a:t>Nat Rev Cardiol</a:t>
            </a:r>
            <a:r>
              <a:rPr lang="en-US" sz="1200" b="0" i="0" kern="1200" dirty="0">
                <a:solidFill>
                  <a:schemeClr val="tx1"/>
                </a:solidFill>
                <a:latin typeface="Calibri" panose="020F0502020204030204" pitchFamily="34" charset="0"/>
                <a:ea typeface="+mn-ea"/>
                <a:cs typeface="+mn-cs"/>
              </a:rPr>
              <a:t>. 2015;13(1):11-27. </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GB" dirty="0"/>
          </a:p>
        </p:txBody>
      </p:sp>
      <p:sp>
        <p:nvSpPr>
          <p:cNvPr id="4" name="Slide Number Placeholder 3"/>
          <p:cNvSpPr>
            <a:spLocks noGrp="1"/>
          </p:cNvSpPr>
          <p:nvPr>
            <p:ph type="sldNum" sz="quarter" idx="10"/>
          </p:nvPr>
        </p:nvSpPr>
        <p:spPr/>
        <p:txBody>
          <a:bodyPr/>
          <a:lstStyle/>
          <a:p>
            <a:fld id="{F567B584-CF17-48C9-923C-A0B926A2C935}" type="slidenum">
              <a:rPr lang="en-IN" smtClean="0"/>
              <a:pPr/>
              <a:t>23</a:t>
            </a:fld>
            <a:endParaRPr lang="en-IN" dirty="0"/>
          </a:p>
        </p:txBody>
      </p:sp>
    </p:spTree>
    <p:extLst>
      <p:ext uri="{BB962C8B-B14F-4D97-AF65-F5344CB8AC3E}">
        <p14:creationId xmlns:p14="http://schemas.microsoft.com/office/powerpoint/2010/main" val="2391017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The module </a:t>
            </a:r>
            <a:r>
              <a:rPr lang="en-US" noProof="0" dirty="0"/>
              <a:t>includes:</a:t>
            </a:r>
          </a:p>
          <a:p>
            <a:pPr marL="228600" indent="-228600">
              <a:lnSpc>
                <a:spcPct val="150000"/>
              </a:lnSpc>
              <a:spcBef>
                <a:spcPts val="450"/>
              </a:spcBef>
              <a:spcAft>
                <a:spcPts val="450"/>
              </a:spcAft>
              <a:buFont typeface="Arial" pitchFamily="34" charset="0"/>
              <a:buChar char="•"/>
            </a:pPr>
            <a:r>
              <a:rPr lang="en-GB" sz="1200" dirty="0"/>
              <a:t>Current guidelines </a:t>
            </a:r>
          </a:p>
          <a:p>
            <a:pPr marL="228600" indent="-228600">
              <a:lnSpc>
                <a:spcPct val="150000"/>
              </a:lnSpc>
              <a:spcBef>
                <a:spcPts val="450"/>
              </a:spcBef>
              <a:spcAft>
                <a:spcPts val="450"/>
              </a:spcAft>
              <a:buFont typeface="Arial" pitchFamily="34" charset="0"/>
              <a:buChar char="•"/>
            </a:pPr>
            <a:r>
              <a:rPr lang="en-GB" sz="1200" dirty="0"/>
              <a:t>Context </a:t>
            </a:r>
          </a:p>
          <a:p>
            <a:pPr marL="228600" indent="-228600">
              <a:lnSpc>
                <a:spcPct val="150000"/>
              </a:lnSpc>
              <a:spcBef>
                <a:spcPts val="450"/>
              </a:spcBef>
              <a:spcAft>
                <a:spcPts val="450"/>
              </a:spcAft>
              <a:buFont typeface="Arial" pitchFamily="34" charset="0"/>
              <a:buChar char="•"/>
            </a:pPr>
            <a:r>
              <a:rPr lang="en-GB" sz="1200" dirty="0"/>
              <a:t>Background</a:t>
            </a:r>
          </a:p>
          <a:p>
            <a:pPr marL="228600" indent="-228600">
              <a:lnSpc>
                <a:spcPct val="150000"/>
              </a:lnSpc>
              <a:spcBef>
                <a:spcPts val="450"/>
              </a:spcBef>
              <a:spcAft>
                <a:spcPts val="450"/>
              </a:spcAft>
              <a:buFont typeface="Arial" pitchFamily="34" charset="0"/>
              <a:buChar char="•"/>
            </a:pPr>
            <a:r>
              <a:rPr lang="en-GB" sz="1200" dirty="0"/>
              <a:t>Pharmacodynamic studies looking into de-escalation </a:t>
            </a:r>
          </a:p>
          <a:p>
            <a:pPr marL="228600" indent="-228600">
              <a:lnSpc>
                <a:spcPct val="150000"/>
              </a:lnSpc>
              <a:spcBef>
                <a:spcPts val="450"/>
              </a:spcBef>
              <a:spcAft>
                <a:spcPts val="450"/>
              </a:spcAft>
              <a:buFont typeface="Arial" pitchFamily="34" charset="0"/>
              <a:buChar char="•"/>
            </a:pPr>
            <a:r>
              <a:rPr lang="en-US" sz="1200" dirty="0"/>
              <a:t>Real-life studies looking into de-escalation </a:t>
            </a:r>
          </a:p>
          <a:p>
            <a:pPr marL="228600" indent="-228600">
              <a:lnSpc>
                <a:spcPct val="150000"/>
              </a:lnSpc>
              <a:spcBef>
                <a:spcPts val="450"/>
              </a:spcBef>
              <a:spcAft>
                <a:spcPts val="450"/>
              </a:spcAft>
              <a:buFont typeface="Arial" pitchFamily="34" charset="0"/>
              <a:buChar char="•"/>
            </a:pPr>
            <a:r>
              <a:rPr lang="en-US" sz="1200" b="0" dirty="0"/>
              <a:t>Randomised clinical studies looking into de-escalation </a:t>
            </a:r>
          </a:p>
          <a:p>
            <a:pPr marL="228600" indent="-228600">
              <a:lnSpc>
                <a:spcPct val="150000"/>
              </a:lnSpc>
              <a:spcBef>
                <a:spcPts val="450"/>
              </a:spcBef>
              <a:spcAft>
                <a:spcPts val="450"/>
              </a:spcAft>
              <a:buFont typeface="Arial" pitchFamily="34" charset="0"/>
              <a:buChar char="•"/>
            </a:pPr>
            <a:r>
              <a:rPr lang="en-US" sz="1200" dirty="0"/>
              <a:t>Conclusion and perspectives </a:t>
            </a:r>
            <a:endParaRPr lang="en-GB" sz="1200" dirty="0"/>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1684B82D-2560-0E45-8C00-9436B4782199}" type="slidenum">
              <a:rPr kumimoji="0" lang="en-US" sz="1200" b="0" i="0" u="none" strike="noStrike" kern="1200" cap="none" spc="0" normalizeH="0" baseline="0" noProof="0" smtClean="0">
                <a:ln>
                  <a:noFill/>
                </a:ln>
                <a:solidFill>
                  <a:prstClr val="black"/>
                </a:solidFill>
                <a:effectLst/>
                <a:uLnTx/>
                <a:uFillTx/>
                <a:ea typeface="+mn-ea"/>
                <a:cs typeface="Calibri" panose="020F0502020204030204" pitchFamily="34" charset="0"/>
              </a:rPr>
              <a:pPr marL="0" marR="0" lvl="0" indent="0" algn="r" defTabSz="914309"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ea typeface="+mn-ea"/>
              <a:cs typeface="Calibri" panose="020F0502020204030204" pitchFamily="34" charset="0"/>
            </a:endParaRPr>
          </a:p>
        </p:txBody>
      </p:sp>
    </p:spTree>
    <p:extLst>
      <p:ext uri="{BB962C8B-B14F-4D97-AF65-F5344CB8AC3E}">
        <p14:creationId xmlns:p14="http://schemas.microsoft.com/office/powerpoint/2010/main" val="4246102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450"/>
              </a:spcAft>
            </a:pPr>
            <a:r>
              <a:rPr lang="en-GB" sz="1125" dirty="0"/>
              <a:t>Observational </a:t>
            </a:r>
            <a:r>
              <a:rPr lang="en-GB" sz="1125" b="0" dirty="0"/>
              <a:t>studies have shown that patients switching to clopidogrel is a common occurrence in clinical practice, and these studies have reported exploratory findings on outcomes. Most studies have shown no increase in ischaemic events or bleeding following switching to clopidogrel from prasugrel/ticagrelor. However, the SCOPE registry reported a potential increase in MI at short-term follow-up when patients were switched to clopidogrel</a:t>
            </a:r>
            <a:r>
              <a:rPr lang="en-GB" sz="1125" dirty="0"/>
              <a:t>.</a:t>
            </a:r>
          </a:p>
          <a:p>
            <a:pPr>
              <a:spcAft>
                <a:spcPts val="450"/>
              </a:spcAft>
            </a:pPr>
            <a:endParaRPr lang="en-GB" sz="1125" dirty="0"/>
          </a:p>
          <a:p>
            <a:pPr>
              <a:spcAft>
                <a:spcPts val="450"/>
              </a:spcAft>
            </a:pPr>
            <a:r>
              <a:rPr lang="en-GB" sz="1125" b="1" dirty="0"/>
              <a:t>Reference</a:t>
            </a:r>
          </a:p>
          <a:p>
            <a:pPr marL="0" marR="0" indent="0" algn="l" defTabSz="914400" rtl="0" eaLnBrk="1" fontAlgn="auto" latinLnBrk="0" hangingPunct="1">
              <a:lnSpc>
                <a:spcPct val="100000"/>
              </a:lnSpc>
              <a:spcBef>
                <a:spcPts val="0"/>
              </a:spcBef>
              <a:spcAft>
                <a:spcPts val="450"/>
              </a:spcAft>
              <a:buClrTx/>
              <a:buSzTx/>
              <a:buFontTx/>
              <a:buNone/>
              <a:tabLst/>
              <a:defRPr/>
            </a:pPr>
            <a:r>
              <a:rPr lang="en-US" sz="1100" b="0" i="0" kern="1200" dirty="0">
                <a:solidFill>
                  <a:schemeClr val="tx1"/>
                </a:solidFill>
                <a:latin typeface="Calibri" panose="020F0502020204030204" pitchFamily="34" charset="0"/>
                <a:ea typeface="+mn-ea"/>
                <a:cs typeface="+mn-cs"/>
              </a:rPr>
              <a:t>Rollini F, Franchi F, Angiolillo D. Switching P2Y12-receptor inhibitors in patients with coronary artery disease. </a:t>
            </a:r>
            <a:r>
              <a:rPr lang="en-US" sz="1100" b="0" i="1" kern="1200" dirty="0">
                <a:solidFill>
                  <a:schemeClr val="tx1"/>
                </a:solidFill>
                <a:latin typeface="Calibri" panose="020F0502020204030204" pitchFamily="34" charset="0"/>
                <a:ea typeface="+mn-ea"/>
                <a:cs typeface="+mn-cs"/>
              </a:rPr>
              <a:t>Nat Rev Cardiol</a:t>
            </a:r>
            <a:r>
              <a:rPr lang="en-US" sz="1100" b="0" i="0" kern="1200" dirty="0">
                <a:solidFill>
                  <a:schemeClr val="tx1"/>
                </a:solidFill>
                <a:latin typeface="Calibri" panose="020F0502020204030204" pitchFamily="34" charset="0"/>
                <a:ea typeface="+mn-ea"/>
                <a:cs typeface="+mn-cs"/>
              </a:rPr>
              <a:t>. 2015;13(1):11-27. </a:t>
            </a:r>
            <a:endParaRPr lang="en-GB" sz="1100" dirty="0"/>
          </a:p>
          <a:p>
            <a:pPr>
              <a:spcAft>
                <a:spcPts val="450"/>
              </a:spcAft>
            </a:pPr>
            <a:endParaRPr lang="en-GB" sz="1125" b="0" dirty="0"/>
          </a:p>
          <a:p>
            <a:endParaRPr lang="en-GB" dirty="0"/>
          </a:p>
        </p:txBody>
      </p:sp>
      <p:sp>
        <p:nvSpPr>
          <p:cNvPr id="4" name="Slide Number Placeholder 3"/>
          <p:cNvSpPr>
            <a:spLocks noGrp="1"/>
          </p:cNvSpPr>
          <p:nvPr>
            <p:ph type="sldNum" sz="quarter" idx="10"/>
          </p:nvPr>
        </p:nvSpPr>
        <p:spPr/>
        <p:txBody>
          <a:bodyPr/>
          <a:lstStyle/>
          <a:p>
            <a:fld id="{F567B584-CF17-48C9-923C-A0B926A2C935}" type="slidenum">
              <a:rPr lang="en-IN" smtClean="0"/>
              <a:pPr/>
              <a:t>24</a:t>
            </a:fld>
            <a:endParaRPr lang="en-IN" dirty="0"/>
          </a:p>
        </p:txBody>
      </p:sp>
    </p:spTree>
    <p:extLst>
      <p:ext uri="{BB962C8B-B14F-4D97-AF65-F5344CB8AC3E}">
        <p14:creationId xmlns:p14="http://schemas.microsoft.com/office/powerpoint/2010/main" val="1157150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solidFill>
                <a:schemeClr val="bg1"/>
              </a:solidFill>
            </a:endParaRPr>
          </a:p>
          <a:p>
            <a:r>
              <a:rPr lang="en-US" sz="800" dirty="0">
                <a:solidFill>
                  <a:schemeClr val="bg1"/>
                </a:solidFill>
              </a:rPr>
              <a:t> </a:t>
            </a:r>
          </a:p>
          <a:p>
            <a:pPr marL="287338" indent="-287338"/>
            <a:r>
              <a:rPr lang="en-US" sz="800" dirty="0">
                <a:solidFill>
                  <a:schemeClr val="bg1"/>
                </a:solidFill>
              </a:rPr>
              <a:t>1. Levine GN, Bates ER, </a:t>
            </a:r>
            <a:r>
              <a:rPr lang="en-US" sz="800" dirty="0" err="1">
                <a:solidFill>
                  <a:schemeClr val="bg1"/>
                </a:solidFill>
              </a:rPr>
              <a:t>Bittl</a:t>
            </a:r>
            <a:r>
              <a:rPr lang="en-US" sz="800" dirty="0">
                <a:solidFill>
                  <a:schemeClr val="bg1"/>
                </a:solidFill>
              </a:rPr>
              <a:t> JA, et al. 2016 ACC/AHA guideline focused update on duration of dual antiplatelet therapy in patients with coronary artery disease: A report of the American College of Cardiology/American Heart Association Task Force on Clinical Practice Guidelines. Circulation. 2016;134(10):e123-55. doi:10.1161/CIR.0000000000000404.</a:t>
            </a:r>
          </a:p>
          <a:p>
            <a:pPr marL="287338" indent="-287338"/>
            <a:r>
              <a:rPr lang="en-US" sz="800" dirty="0">
                <a:solidFill>
                  <a:schemeClr val="bg1"/>
                </a:solidFill>
              </a:rPr>
              <a:t>2. </a:t>
            </a:r>
            <a:r>
              <a:rPr lang="en-US" sz="800" dirty="0" err="1">
                <a:solidFill>
                  <a:schemeClr val="bg1"/>
                </a:solidFill>
              </a:rPr>
              <a:t>Valgimigli</a:t>
            </a:r>
            <a:r>
              <a:rPr lang="en-US" sz="800" dirty="0">
                <a:solidFill>
                  <a:schemeClr val="bg1"/>
                </a:solidFill>
              </a:rPr>
              <a:t> M, Bueno H, Byrne RA, et al. 2017 ESC focused update on dual antiplatelet therapy in coronary artery disease developed in collaboration with EACTS. </a:t>
            </a:r>
            <a:r>
              <a:rPr lang="en-US" sz="800" dirty="0" err="1">
                <a:solidFill>
                  <a:schemeClr val="bg1"/>
                </a:solidFill>
              </a:rPr>
              <a:t>Eur</a:t>
            </a:r>
            <a:r>
              <a:rPr lang="en-US" sz="800" dirty="0">
                <a:solidFill>
                  <a:schemeClr val="bg1"/>
                </a:solidFill>
              </a:rPr>
              <a:t> Heart J. August 2017. doi:10.1093/</a:t>
            </a:r>
            <a:r>
              <a:rPr lang="en-US" sz="800" dirty="0" err="1">
                <a:solidFill>
                  <a:schemeClr val="bg1"/>
                </a:solidFill>
              </a:rPr>
              <a:t>eurheartj</a:t>
            </a:r>
            <a:r>
              <a:rPr lang="en-US" sz="800" dirty="0">
                <a:solidFill>
                  <a:schemeClr val="bg1"/>
                </a:solidFill>
              </a:rPr>
              <a:t>/ehx419.</a:t>
            </a:r>
          </a:p>
          <a:p>
            <a:pPr marL="287338" indent="-287338"/>
            <a:r>
              <a:rPr lang="en-US" sz="800" dirty="0">
                <a:solidFill>
                  <a:schemeClr val="bg1"/>
                </a:solidFill>
              </a:rPr>
              <a:t>3. </a:t>
            </a:r>
            <a:r>
              <a:rPr lang="en-US" sz="800" dirty="0" err="1">
                <a:solidFill>
                  <a:schemeClr val="bg1"/>
                </a:solidFill>
              </a:rPr>
              <a:t>Rollini</a:t>
            </a:r>
            <a:r>
              <a:rPr lang="en-US" sz="800" dirty="0">
                <a:solidFill>
                  <a:schemeClr val="bg1"/>
                </a:solidFill>
              </a:rPr>
              <a:t> F, Franchi F, </a:t>
            </a:r>
            <a:r>
              <a:rPr lang="en-US" sz="800" dirty="0" err="1">
                <a:solidFill>
                  <a:schemeClr val="bg1"/>
                </a:solidFill>
              </a:rPr>
              <a:t>Angiolillo</a:t>
            </a:r>
            <a:r>
              <a:rPr lang="en-US" sz="800" dirty="0">
                <a:solidFill>
                  <a:schemeClr val="bg1"/>
                </a:solidFill>
              </a:rPr>
              <a:t> DJ. Switching P2Y12-receptor inhibitors in patients with coronary artery disease. Nat Rev </a:t>
            </a:r>
            <a:r>
              <a:rPr lang="en-US" sz="800" dirty="0" err="1">
                <a:solidFill>
                  <a:schemeClr val="bg1"/>
                </a:solidFill>
              </a:rPr>
              <a:t>Cardiol</a:t>
            </a:r>
            <a:r>
              <a:rPr lang="en-US" sz="800" dirty="0">
                <a:solidFill>
                  <a:schemeClr val="bg1"/>
                </a:solidFill>
              </a:rPr>
              <a:t>. 2016;13(1):11-27. doi:10.1038/nrcardio.2015.113.</a:t>
            </a:r>
          </a:p>
          <a:p>
            <a:pPr marL="287338" indent="-287338"/>
            <a:r>
              <a:rPr lang="en-US" sz="800" dirty="0">
                <a:solidFill>
                  <a:schemeClr val="bg1"/>
                </a:solidFill>
              </a:rPr>
              <a:t>4. </a:t>
            </a:r>
            <a:r>
              <a:rPr lang="en-US" sz="800" dirty="0" err="1">
                <a:solidFill>
                  <a:schemeClr val="bg1"/>
                </a:solidFill>
              </a:rPr>
              <a:t>Angiolillo</a:t>
            </a:r>
            <a:r>
              <a:rPr lang="en-US" sz="800" dirty="0">
                <a:solidFill>
                  <a:schemeClr val="bg1"/>
                </a:solidFill>
              </a:rPr>
              <a:t> DJ, </a:t>
            </a:r>
            <a:r>
              <a:rPr lang="en-US" sz="800" dirty="0" err="1">
                <a:solidFill>
                  <a:schemeClr val="bg1"/>
                </a:solidFill>
              </a:rPr>
              <a:t>Rollini</a:t>
            </a:r>
            <a:r>
              <a:rPr lang="en-US" sz="800" dirty="0">
                <a:solidFill>
                  <a:schemeClr val="bg1"/>
                </a:solidFill>
              </a:rPr>
              <a:t> F, </a:t>
            </a:r>
            <a:r>
              <a:rPr lang="en-US" sz="800" dirty="0" err="1">
                <a:solidFill>
                  <a:schemeClr val="bg1"/>
                </a:solidFill>
              </a:rPr>
              <a:t>Storey</a:t>
            </a:r>
            <a:r>
              <a:rPr lang="en-US" sz="800" dirty="0">
                <a:solidFill>
                  <a:schemeClr val="bg1"/>
                </a:solidFill>
              </a:rPr>
              <a:t> RF, et al. International expert consensus on switching platelet P2Y12 receptor–inhibiting therapies. Circulation. 2017;136(20):1955-1975. doi:10.1161/CIRCULATIONAHA.117.031164.</a:t>
            </a:r>
          </a:p>
          <a:p>
            <a:pPr marL="287338" indent="-287338"/>
            <a:r>
              <a:rPr lang="en-US" sz="800" dirty="0">
                <a:solidFill>
                  <a:schemeClr val="bg1"/>
                </a:solidFill>
              </a:rPr>
              <a:t>5. </a:t>
            </a:r>
            <a:r>
              <a:rPr lang="en-US" sz="800" dirty="0" err="1">
                <a:solidFill>
                  <a:schemeClr val="bg1"/>
                </a:solidFill>
              </a:rPr>
              <a:t>Alexopoulos</a:t>
            </a:r>
            <a:r>
              <a:rPr lang="en-US" sz="800" dirty="0">
                <a:solidFill>
                  <a:schemeClr val="bg1"/>
                </a:solidFill>
              </a:rPr>
              <a:t> D, </a:t>
            </a:r>
            <a:r>
              <a:rPr lang="en-US" sz="800" dirty="0" err="1">
                <a:solidFill>
                  <a:schemeClr val="bg1"/>
                </a:solidFill>
              </a:rPr>
              <a:t>Xanthopoulou</a:t>
            </a:r>
            <a:r>
              <a:rPr lang="en-US" sz="800" dirty="0">
                <a:solidFill>
                  <a:schemeClr val="bg1"/>
                </a:solidFill>
              </a:rPr>
              <a:t> I, </a:t>
            </a:r>
            <a:r>
              <a:rPr lang="en-US" sz="800" dirty="0" err="1">
                <a:solidFill>
                  <a:schemeClr val="bg1"/>
                </a:solidFill>
              </a:rPr>
              <a:t>Deftereos</a:t>
            </a:r>
            <a:r>
              <a:rPr lang="en-US" sz="800" dirty="0">
                <a:solidFill>
                  <a:schemeClr val="bg1"/>
                </a:solidFill>
              </a:rPr>
              <a:t> S, et al. In-hospital switching of oral P2Y12 inhibitor treatment in patients with acute coronary syndrome undergoing percutaneous coronary intervention: prevalence, predictors and short-term outcome. Am Heart J. 2014;167(1):68-76.e2. doi:10.1016/j.ahj.2013.10.010.</a:t>
            </a:r>
          </a:p>
          <a:p>
            <a:pPr marL="287338" indent="-287338"/>
            <a:r>
              <a:rPr lang="en-US" sz="800" dirty="0">
                <a:solidFill>
                  <a:schemeClr val="bg1"/>
                </a:solidFill>
              </a:rPr>
              <a:t>6. </a:t>
            </a:r>
            <a:r>
              <a:rPr lang="en-US" sz="800" dirty="0" err="1">
                <a:solidFill>
                  <a:schemeClr val="bg1"/>
                </a:solidFill>
              </a:rPr>
              <a:t>Cuisset</a:t>
            </a:r>
            <a:r>
              <a:rPr lang="en-US" sz="800" dirty="0">
                <a:solidFill>
                  <a:schemeClr val="bg1"/>
                </a:solidFill>
              </a:rPr>
              <a:t> T, </a:t>
            </a:r>
            <a:r>
              <a:rPr lang="en-US" sz="800" dirty="0" err="1">
                <a:solidFill>
                  <a:schemeClr val="bg1"/>
                </a:solidFill>
              </a:rPr>
              <a:t>Deharo</a:t>
            </a:r>
            <a:r>
              <a:rPr lang="en-US" sz="800" dirty="0">
                <a:solidFill>
                  <a:schemeClr val="bg1"/>
                </a:solidFill>
              </a:rPr>
              <a:t> P, </a:t>
            </a:r>
            <a:r>
              <a:rPr lang="en-US" sz="800" dirty="0" err="1">
                <a:solidFill>
                  <a:schemeClr val="bg1"/>
                </a:solidFill>
              </a:rPr>
              <a:t>Quilici</a:t>
            </a:r>
            <a:r>
              <a:rPr lang="en-US" sz="800" dirty="0">
                <a:solidFill>
                  <a:schemeClr val="bg1"/>
                </a:solidFill>
              </a:rPr>
              <a:t> J, et al. Benefit of switching dual antiplatelet therapy after acute coronary syndrome: the TOPIC (timing of platelet inhibition after acute coronary syndrome) randomized study. </a:t>
            </a:r>
            <a:r>
              <a:rPr lang="en-US" sz="800" dirty="0" err="1">
                <a:solidFill>
                  <a:schemeClr val="bg1"/>
                </a:solidFill>
              </a:rPr>
              <a:t>Eur</a:t>
            </a:r>
            <a:r>
              <a:rPr lang="en-US" sz="800" dirty="0">
                <a:solidFill>
                  <a:schemeClr val="bg1"/>
                </a:solidFill>
              </a:rPr>
              <a:t> Heart J. 2017;38(41):3070-3078. doi:10.1093/</a:t>
            </a:r>
            <a:r>
              <a:rPr lang="en-US" sz="800" dirty="0" err="1">
                <a:solidFill>
                  <a:schemeClr val="bg1"/>
                </a:solidFill>
              </a:rPr>
              <a:t>eurheartj</a:t>
            </a:r>
            <a:r>
              <a:rPr lang="en-US" sz="800" dirty="0">
                <a:solidFill>
                  <a:schemeClr val="bg1"/>
                </a:solidFill>
              </a:rPr>
              <a:t>/ehx175.</a:t>
            </a:r>
          </a:p>
          <a:p>
            <a:pPr marL="287338" indent="-287338"/>
            <a:r>
              <a:rPr lang="en-US" sz="800" dirty="0">
                <a:solidFill>
                  <a:schemeClr val="bg1"/>
                </a:solidFill>
              </a:rPr>
              <a:t>7.Sibbing D, </a:t>
            </a:r>
            <a:r>
              <a:rPr lang="en-US" sz="800" dirty="0" err="1">
                <a:solidFill>
                  <a:schemeClr val="bg1"/>
                </a:solidFill>
              </a:rPr>
              <a:t>Aradi</a:t>
            </a:r>
            <a:r>
              <a:rPr lang="en-US" sz="800" dirty="0">
                <a:solidFill>
                  <a:schemeClr val="bg1"/>
                </a:solidFill>
              </a:rPr>
              <a:t> D, </a:t>
            </a:r>
            <a:r>
              <a:rPr lang="en-US" sz="800" dirty="0" err="1">
                <a:solidFill>
                  <a:schemeClr val="bg1"/>
                </a:solidFill>
              </a:rPr>
              <a:t>Jacobshagen</a:t>
            </a:r>
            <a:r>
              <a:rPr lang="en-US" sz="800" dirty="0">
                <a:solidFill>
                  <a:schemeClr val="bg1"/>
                </a:solidFill>
              </a:rPr>
              <a:t> C, et al. Guided de-escalation of antiplatelet treatment in patients with acute coronary syndrome undergoing percutaneous coronary intervention (TROPICAL-ACS): a </a:t>
            </a:r>
            <a:r>
              <a:rPr lang="en-US" sz="800" dirty="0" err="1">
                <a:solidFill>
                  <a:schemeClr val="bg1"/>
                </a:solidFill>
              </a:rPr>
              <a:t>randomised</a:t>
            </a:r>
            <a:r>
              <a:rPr lang="en-US" sz="800" dirty="0">
                <a:solidFill>
                  <a:schemeClr val="bg1"/>
                </a:solidFill>
              </a:rPr>
              <a:t>, open-label, </a:t>
            </a:r>
            <a:r>
              <a:rPr lang="en-US" sz="800" dirty="0" err="1">
                <a:solidFill>
                  <a:schemeClr val="bg1"/>
                </a:solidFill>
              </a:rPr>
              <a:t>multicentre</a:t>
            </a:r>
            <a:r>
              <a:rPr lang="en-US" sz="800" dirty="0">
                <a:solidFill>
                  <a:schemeClr val="bg1"/>
                </a:solidFill>
              </a:rPr>
              <a:t> trial. Lancet (London, England). 2017;390(10104):1747-1757. doi:10.1016/S0140-6736(17)32155-4.</a:t>
            </a:r>
          </a:p>
          <a:p>
            <a:endParaRPr lang="en-GB" dirty="0"/>
          </a:p>
        </p:txBody>
      </p:sp>
      <p:sp>
        <p:nvSpPr>
          <p:cNvPr id="4" name="Slide Number Placeholder 3"/>
          <p:cNvSpPr>
            <a:spLocks noGrp="1"/>
          </p:cNvSpPr>
          <p:nvPr>
            <p:ph type="sldNum" sz="quarter" idx="10"/>
          </p:nvPr>
        </p:nvSpPr>
        <p:spPr/>
        <p:txBody>
          <a:bodyPr/>
          <a:lstStyle/>
          <a:p>
            <a:pPr>
              <a:defRPr/>
            </a:pPr>
            <a:fld id="{32FE2C52-ED10-4E8D-9149-814FFE610EC7}" type="slidenum">
              <a:rPr lang="en-US" smtClean="0"/>
              <a:pPr>
                <a:defRPr/>
              </a:pPr>
              <a:t>25</a:t>
            </a:fld>
            <a:endParaRPr lang="en-US" dirty="0"/>
          </a:p>
        </p:txBody>
      </p:sp>
    </p:spTree>
    <p:extLst>
      <p:ext uri="{BB962C8B-B14F-4D97-AF65-F5344CB8AC3E}">
        <p14:creationId xmlns:p14="http://schemas.microsoft.com/office/powerpoint/2010/main" val="2957676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567B584-CF17-48C9-923C-A0B926A2C935}" type="slidenum">
              <a:rPr lang="en-IN" smtClean="0"/>
              <a:pPr/>
              <a:t>26</a:t>
            </a:fld>
            <a:endParaRPr lang="en-IN" dirty="0"/>
          </a:p>
        </p:txBody>
      </p:sp>
    </p:spTree>
    <p:extLst>
      <p:ext uri="{BB962C8B-B14F-4D97-AF65-F5344CB8AC3E}">
        <p14:creationId xmlns:p14="http://schemas.microsoft.com/office/powerpoint/2010/main" val="2957346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To assess the prevalence of the de-escalation from </a:t>
            </a:r>
            <a:r>
              <a:rPr lang="en-US" sz="1200" dirty="0" err="1" smtClean="0"/>
              <a:t>ticagrelor</a:t>
            </a:r>
            <a:r>
              <a:rPr lang="en-US" sz="1200" dirty="0" smtClean="0"/>
              <a:t> to </a:t>
            </a:r>
            <a:r>
              <a:rPr lang="en-US" sz="1200" dirty="0" err="1" smtClean="0"/>
              <a:t>clopidogrel</a:t>
            </a:r>
            <a:r>
              <a:rPr lang="en-US" sz="1200" dirty="0" smtClean="0"/>
              <a:t> and the occurrence of adverse clinical outcomes following de-escalation</a:t>
            </a:r>
            <a:endParaRPr lang="en-US" sz="1200" dirty="0" smtClean="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ym typeface="Wingdings" panose="05000000000000000000" pitchFamily="2" charset="2"/>
              </a:rPr>
              <a:t> Based on a systematic review of clinical trials and real-world studies in ACS patients treated with </a:t>
            </a:r>
            <a:r>
              <a:rPr lang="en-US" sz="1200" dirty="0" err="1" smtClean="0">
                <a:sym typeface="Wingdings" panose="05000000000000000000" pitchFamily="2" charset="2"/>
              </a:rPr>
              <a:t>ticagrelor</a:t>
            </a:r>
            <a:r>
              <a:rPr lang="en-US" sz="1200" dirty="0" smtClean="0">
                <a:sym typeface="Wingdings" panose="05000000000000000000" pitchFamily="2" charset="2"/>
              </a:rPr>
              <a:t>. </a:t>
            </a:r>
            <a:endParaRPr lang="en-US" sz="1200" dirty="0" smtClean="0"/>
          </a:p>
          <a:p>
            <a:endParaRPr lang="en-GB" dirty="0"/>
          </a:p>
        </p:txBody>
      </p:sp>
      <p:sp>
        <p:nvSpPr>
          <p:cNvPr id="4" name="Slide Number Placeholder 3"/>
          <p:cNvSpPr>
            <a:spLocks noGrp="1"/>
          </p:cNvSpPr>
          <p:nvPr>
            <p:ph type="sldNum" sz="quarter" idx="10"/>
          </p:nvPr>
        </p:nvSpPr>
        <p:spPr/>
        <p:txBody>
          <a:bodyPr/>
          <a:lstStyle/>
          <a:p>
            <a:pPr>
              <a:defRPr/>
            </a:pPr>
            <a:fld id="{32FE2C52-ED10-4E8D-9149-814FFE610EC7}" type="slidenum">
              <a:rPr lang="en-US" smtClean="0"/>
              <a:pPr>
                <a:defRPr/>
              </a:pPr>
              <a:t>27</a:t>
            </a:fld>
            <a:endParaRPr lang="en-US" dirty="0"/>
          </a:p>
        </p:txBody>
      </p:sp>
    </p:spTree>
    <p:extLst>
      <p:ext uri="{BB962C8B-B14F-4D97-AF65-F5344CB8AC3E}">
        <p14:creationId xmlns:p14="http://schemas.microsoft.com/office/powerpoint/2010/main" val="2733910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FE2C52-ED10-4E8D-9149-814FFE610EC7}" type="slidenum">
              <a:rPr lang="en-US" smtClean="0"/>
              <a:pPr/>
              <a:t>28</a:t>
            </a:fld>
            <a:endParaRPr lang="en-US"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9274514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FE2C52-ED10-4E8D-9149-814FFE610EC7}" type="slidenum">
              <a:rPr lang="en-US" smtClean="0"/>
              <a:pPr/>
              <a:t>30</a:t>
            </a:fld>
            <a:endParaRPr lang="en-US"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7693556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2FE2C52-ED10-4E8D-9149-814FFE610EC7}" type="slidenum">
              <a:rPr lang="en-US" smtClean="0"/>
              <a:pPr/>
              <a:t>31</a:t>
            </a:fld>
            <a:endParaRPr lang="en-US"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4077838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have now come to the end of this presentation. Let us discuss the conclusion and perspectives. </a:t>
            </a:r>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67B584-CF17-48C9-923C-A0B926A2C935}" type="slidenum">
              <a:rPr kumimoji="0" lang="en-IN"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IN"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462120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defTabSz="685800"/>
            <a:r>
              <a:rPr lang="en-GB" dirty="0"/>
              <a:t>Let us look into the </a:t>
            </a:r>
            <a:r>
              <a:rPr lang="en-GB" b="0" dirty="0"/>
              <a:t>study </a:t>
            </a:r>
            <a:r>
              <a:rPr lang="en-GB" sz="1200" b="0" dirty="0">
                <a:solidFill>
                  <a:schemeClr val="tx1">
                    <a:lumMod val="75000"/>
                  </a:schemeClr>
                </a:solidFill>
                <a:latin typeface="Calibri" panose="020F0502020204030204" pitchFamily="34" charset="0"/>
                <a:cs typeface="Calibri" panose="020F0502020204030204" pitchFamily="34" charset="0"/>
              </a:rPr>
              <a:t>Benefit of Switched Dual Antiplatelet Therapy After Acute Coronary Syndrome: The TOPIC (Timing Of Platelet Inhibition after acute Coronary Syndrome) Randomized Study </a:t>
            </a:r>
            <a:r>
              <a:rPr lang="en-GB" sz="1200" b="0" u="none" kern="1200" dirty="0">
                <a:solidFill>
                  <a:schemeClr val="tx1"/>
                </a:solidFill>
                <a:latin typeface="Calibri" panose="020F0502020204030204" pitchFamily="34" charset="0"/>
                <a:ea typeface="MS Mincho" panose="02020609040205080304" pitchFamily="49" charset="-128"/>
                <a:cs typeface="Calibri" panose="020F0502020204030204" pitchFamily="34" charset="0"/>
              </a:rPr>
              <a:t>by </a:t>
            </a:r>
            <a:r>
              <a:rPr lang="fr-BE" sz="1200" b="0" u="none" kern="1200" dirty="0">
                <a:solidFill>
                  <a:schemeClr val="tx1"/>
                </a:solidFill>
                <a:latin typeface="Calibri" panose="020F0502020204030204" pitchFamily="34" charset="0"/>
                <a:ea typeface="MS Mincho" panose="02020609040205080304" pitchFamily="49" charset="-128"/>
                <a:cs typeface="Calibri" panose="020F0502020204030204" pitchFamily="34" charset="0"/>
              </a:rPr>
              <a:t>Cuisset </a:t>
            </a:r>
            <a:r>
              <a:rPr lang="fr-BE" sz="1200" b="0" i="1" u="none" kern="1200" dirty="0">
                <a:solidFill>
                  <a:schemeClr val="tx1"/>
                </a:solidFill>
                <a:latin typeface="Calibri" panose="020F0502020204030204" pitchFamily="34" charset="0"/>
                <a:ea typeface="MS Mincho" panose="02020609040205080304" pitchFamily="49" charset="-128"/>
                <a:cs typeface="Calibri" panose="020F0502020204030204" pitchFamily="34" charset="0"/>
              </a:rPr>
              <a:t>et</a:t>
            </a:r>
            <a:r>
              <a:rPr lang="fr-BE" sz="1200" b="0" i="1" u="none" kern="1200" baseline="0" dirty="0">
                <a:solidFill>
                  <a:schemeClr val="tx1"/>
                </a:solidFill>
                <a:latin typeface="Calibri" panose="020F0502020204030204" pitchFamily="34" charset="0"/>
                <a:ea typeface="MS Mincho" panose="02020609040205080304" pitchFamily="49" charset="-128"/>
                <a:cs typeface="Calibri" panose="020F0502020204030204" pitchFamily="34" charset="0"/>
              </a:rPr>
              <a:t> al</a:t>
            </a:r>
            <a:r>
              <a:rPr lang="fr-BE" sz="1200" b="0" u="none" kern="1200" baseline="0" dirty="0">
                <a:solidFill>
                  <a:schemeClr val="tx1"/>
                </a:solidFill>
                <a:latin typeface="Calibri" panose="020F0502020204030204" pitchFamily="34" charset="0"/>
                <a:ea typeface="MS Mincho" panose="02020609040205080304" pitchFamily="49" charset="-128"/>
                <a:cs typeface="Calibri" panose="020F0502020204030204" pitchFamily="34" charset="0"/>
              </a:rPr>
              <a:t>.</a:t>
            </a:r>
            <a:endParaRPr lang="fr-FR" sz="1200" b="0" u="none" kern="1200" dirty="0">
              <a:solidFill>
                <a:schemeClr val="tx1"/>
              </a:solidFill>
              <a:latin typeface="Calibri" panose="020F0502020204030204" pitchFamily="34" charset="0"/>
              <a:ea typeface="MS Mincho" panose="02020609040205080304" pitchFamily="49" charset="-128"/>
              <a:cs typeface="Calibri" panose="020F0502020204030204" pitchFamily="34" charset="0"/>
            </a:endParaRPr>
          </a:p>
          <a:p>
            <a:endParaRPr lang="en-GB" dirty="0"/>
          </a:p>
          <a:p>
            <a:r>
              <a:rPr lang="en-US" b="1" dirty="0"/>
              <a:t>Reference</a:t>
            </a:r>
          </a:p>
          <a:p>
            <a:r>
              <a:rPr lang="en-US" sz="1200" b="0" i="0" kern="1200" dirty="0">
                <a:solidFill>
                  <a:schemeClr val="tx1"/>
                </a:solidFill>
                <a:latin typeface="Calibri" panose="020F0502020204030204" pitchFamily="34" charset="0"/>
                <a:ea typeface="+mn-ea"/>
                <a:cs typeface="+mn-cs"/>
              </a:rPr>
              <a:t>Cuisset T, Deharo P, Quilici J, </a:t>
            </a:r>
            <a:r>
              <a:rPr lang="en-US" sz="1200" b="0" i="1" kern="1200" dirty="0">
                <a:solidFill>
                  <a:schemeClr val="tx1"/>
                </a:solidFill>
                <a:latin typeface="Calibri" panose="020F0502020204030204" pitchFamily="34" charset="0"/>
                <a:ea typeface="+mn-ea"/>
                <a:cs typeface="+mn-cs"/>
              </a:rPr>
              <a:t>et al</a:t>
            </a:r>
            <a:r>
              <a:rPr lang="en-US" sz="1200" b="0" i="0" kern="1200" dirty="0">
                <a:solidFill>
                  <a:schemeClr val="tx1"/>
                </a:solidFill>
                <a:latin typeface="Calibri" panose="020F0502020204030204" pitchFamily="34" charset="0"/>
                <a:ea typeface="+mn-ea"/>
                <a:cs typeface="+mn-cs"/>
              </a:rPr>
              <a:t>. Benefit of switching dual antiplatelet therapy after acute coronary syndrome: the TOPIC (timing of platelet inhibition after acute coronary syndrome) randomized study. </a:t>
            </a:r>
            <a:r>
              <a:rPr lang="en-US" sz="1200" b="0" i="1" kern="1200" dirty="0">
                <a:solidFill>
                  <a:schemeClr val="tx1"/>
                </a:solidFill>
                <a:latin typeface="Calibri" panose="020F0502020204030204" pitchFamily="34" charset="0"/>
                <a:ea typeface="+mn-ea"/>
                <a:cs typeface="+mn-cs"/>
              </a:rPr>
              <a:t>Eur Heart Journal</a:t>
            </a:r>
            <a:r>
              <a:rPr lang="en-US" sz="1200" b="0" i="0" kern="1200" dirty="0">
                <a:solidFill>
                  <a:schemeClr val="tx1"/>
                </a:solidFill>
                <a:latin typeface="Calibri" panose="020F0502020204030204" pitchFamily="34" charset="0"/>
                <a:ea typeface="+mn-ea"/>
                <a:cs typeface="+mn-cs"/>
              </a:rPr>
              <a:t>. 2017;38(41):3070-3078. </a:t>
            </a:r>
            <a:endParaRPr lang="en-US" dirty="0"/>
          </a:p>
          <a:p>
            <a:endParaRPr lang="en-GB" dirty="0"/>
          </a:p>
        </p:txBody>
      </p:sp>
      <p:sp>
        <p:nvSpPr>
          <p:cNvPr id="4" name="Slide Number Placeholder 3"/>
          <p:cNvSpPr>
            <a:spLocks noGrp="1"/>
          </p:cNvSpPr>
          <p:nvPr>
            <p:ph type="sldNum" sz="quarter" idx="10"/>
          </p:nvPr>
        </p:nvSpPr>
        <p:spPr/>
        <p:txBody>
          <a:bodyPr/>
          <a:lstStyle/>
          <a:p>
            <a:fld id="{F567B584-CF17-48C9-923C-A0B926A2C935}" type="slidenum">
              <a:rPr lang="en-IN" smtClean="0"/>
              <a:pPr/>
              <a:t>33</a:t>
            </a:fld>
            <a:endParaRPr lang="en-IN" dirty="0"/>
          </a:p>
        </p:txBody>
      </p:sp>
    </p:spTree>
    <p:extLst>
      <p:ext uri="{BB962C8B-B14F-4D97-AF65-F5344CB8AC3E}">
        <p14:creationId xmlns:p14="http://schemas.microsoft.com/office/powerpoint/2010/main" val="12965911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Verdana" pitchFamily="34" charset="0"/>
              <a:buNone/>
            </a:pPr>
            <a:r>
              <a:rPr lang="en-US" sz="1200" kern="1200" baseline="0" dirty="0">
                <a:solidFill>
                  <a:schemeClr val="tx1"/>
                </a:solidFill>
                <a:latin typeface="Calibri" panose="020F0502020204030204" pitchFamily="34" charset="0"/>
                <a:ea typeface="+mn-ea"/>
                <a:cs typeface="+mn-cs"/>
              </a:rPr>
              <a:t>Newer P2Y12 blockers in ACS </a:t>
            </a:r>
            <a:r>
              <a:rPr lang="en-US" sz="1200" b="0" kern="1200" baseline="0" dirty="0">
                <a:solidFill>
                  <a:schemeClr val="tx1"/>
                </a:solidFill>
                <a:latin typeface="Calibri" panose="020F0502020204030204" pitchFamily="34" charset="0"/>
                <a:ea typeface="+mn-ea"/>
                <a:cs typeface="+mn-cs"/>
              </a:rPr>
              <a:t>show a greater </a:t>
            </a:r>
            <a:r>
              <a:rPr lang="fr-FR" sz="1200" b="0" kern="0" baseline="0" dirty="0">
                <a:solidFill>
                  <a:schemeClr val="tx1"/>
                </a:solidFill>
                <a:latin typeface="Calibri" panose="020F0502020204030204" pitchFamily="34" charset="0"/>
                <a:ea typeface="+mn-ea"/>
                <a:cs typeface="Calibri" panose="020F0502020204030204" pitchFamily="34" charset="0"/>
              </a:rPr>
              <a:t>i</a:t>
            </a:r>
            <a:r>
              <a:rPr lang="fr-FR" sz="1200" b="0" kern="0" dirty="0">
                <a:latin typeface="Calibri" panose="020F0502020204030204" pitchFamily="34" charset="0"/>
                <a:cs typeface="Calibri" panose="020F0502020204030204" pitchFamily="34" charset="0"/>
              </a:rPr>
              <a:t>schaemic benefit </a:t>
            </a:r>
            <a:r>
              <a:rPr lang="fr-FR" sz="1200" kern="0" dirty="0">
                <a:latin typeface="Calibri" panose="020F0502020204030204" pitchFamily="34" charset="0"/>
                <a:cs typeface="Calibri" panose="020F0502020204030204" pitchFamily="34" charset="0"/>
              </a:rPr>
              <a:t>in early phase</a:t>
            </a:r>
            <a:r>
              <a:rPr lang="fr-FR" sz="1200" kern="0" baseline="0" dirty="0">
                <a:latin typeface="Calibri" panose="020F0502020204030204" pitchFamily="34" charset="0"/>
                <a:cs typeface="Calibri" panose="020F0502020204030204" pitchFamily="34" charset="0"/>
              </a:rPr>
              <a:t> and b</a:t>
            </a:r>
            <a:r>
              <a:rPr lang="fr-FR" sz="1200" kern="0" dirty="0">
                <a:latin typeface="Calibri" panose="020F0502020204030204" pitchFamily="34" charset="0"/>
                <a:cs typeface="Calibri" panose="020F0502020204030204" pitchFamily="34" charset="0"/>
              </a:rPr>
              <a:t>leeding hazard mainly on chronic phase.</a:t>
            </a:r>
            <a:r>
              <a:rPr lang="fr-FR" sz="1200" kern="0" baseline="0" dirty="0">
                <a:latin typeface="Calibri" panose="020F0502020204030204" pitchFamily="34" charset="0"/>
                <a:cs typeface="Calibri" panose="020F0502020204030204" pitchFamily="34" charset="0"/>
              </a:rPr>
              <a:t> </a:t>
            </a:r>
            <a:r>
              <a:rPr lang="en-US" sz="1200" kern="1200" baseline="0" dirty="0">
                <a:solidFill>
                  <a:schemeClr val="tx1"/>
                </a:solidFill>
                <a:latin typeface="Calibri" panose="020F0502020204030204" pitchFamily="34" charset="0"/>
                <a:ea typeface="+mn-ea"/>
                <a:cs typeface="+mn-cs"/>
              </a:rPr>
              <a:t>The objective of the present study was to evaluate the benefit of switching DAPT from aspirin plus a newer P2Y12 blocker to aspirin plus clopidogrel 1 month after ACS.</a:t>
            </a:r>
            <a:r>
              <a:rPr lang="en-US" sz="1200" kern="1200" baseline="30000" dirty="0">
                <a:solidFill>
                  <a:schemeClr val="tx1"/>
                </a:solidFill>
                <a:latin typeface="Calibri" panose="020F0502020204030204" pitchFamily="34" charset="0"/>
                <a:ea typeface="+mn-ea"/>
                <a:cs typeface="+mn-cs"/>
              </a:rPr>
              <a:t>1,2</a:t>
            </a:r>
          </a:p>
          <a:p>
            <a:endParaRPr lang="en-US" sz="1200" kern="1200" baseline="0" dirty="0">
              <a:solidFill>
                <a:schemeClr val="tx1"/>
              </a:solidFill>
              <a:latin typeface="Calibri" panose="020F0502020204030204" pitchFamily="34" charset="0"/>
              <a:ea typeface="+mn-ea"/>
              <a:cs typeface="+mn-cs"/>
            </a:endParaRPr>
          </a:p>
          <a:p>
            <a:r>
              <a:rPr lang="en-US" b="1" dirty="0"/>
              <a:t>References</a:t>
            </a:r>
          </a:p>
          <a:p>
            <a:pPr marL="228600" indent="-228600">
              <a:buFont typeface="+mj-lt"/>
              <a:buAutoNum type="arabicPeriod"/>
            </a:pPr>
            <a:r>
              <a:rPr lang="en-US" sz="1200" b="0" i="0" kern="1200" dirty="0">
                <a:solidFill>
                  <a:schemeClr val="tx1"/>
                </a:solidFill>
                <a:latin typeface="Calibri" panose="020F0502020204030204" pitchFamily="34" charset="0"/>
                <a:ea typeface="+mn-ea"/>
                <a:cs typeface="+mn-cs"/>
              </a:rPr>
              <a:t>Wiviott S, Braunwald E, McCabe C, </a:t>
            </a:r>
            <a:r>
              <a:rPr lang="en-US" sz="1200" b="0" i="1" kern="1200" dirty="0">
                <a:solidFill>
                  <a:schemeClr val="tx1"/>
                </a:solidFill>
                <a:latin typeface="Calibri" panose="020F0502020204030204" pitchFamily="34" charset="0"/>
                <a:ea typeface="+mn-ea"/>
                <a:cs typeface="+mn-cs"/>
              </a:rPr>
              <a:t>et al</a:t>
            </a:r>
            <a:r>
              <a:rPr lang="en-US" sz="1200" b="0" i="0" kern="1200" dirty="0">
                <a:solidFill>
                  <a:schemeClr val="tx1"/>
                </a:solidFill>
                <a:latin typeface="Calibri" panose="020F0502020204030204" pitchFamily="34" charset="0"/>
                <a:ea typeface="+mn-ea"/>
                <a:cs typeface="+mn-cs"/>
              </a:rPr>
              <a:t>. Prasugrel versus clopidogrel in patients with acute coronary syndromes. </a:t>
            </a:r>
            <a:r>
              <a:rPr lang="en-US" sz="1200" b="0" i="1" kern="1200" dirty="0">
                <a:solidFill>
                  <a:schemeClr val="tx1"/>
                </a:solidFill>
                <a:latin typeface="Calibri" panose="020F0502020204030204" pitchFamily="34" charset="0"/>
                <a:ea typeface="+mn-ea"/>
                <a:cs typeface="+mn-cs"/>
              </a:rPr>
              <a:t>New </a:t>
            </a:r>
            <a:r>
              <a:rPr lang="en-US" sz="1200" b="0" i="1" kern="1200" dirty="0" err="1">
                <a:solidFill>
                  <a:schemeClr val="tx1"/>
                </a:solidFill>
                <a:latin typeface="Calibri" panose="020F0502020204030204" pitchFamily="34" charset="0"/>
                <a:ea typeface="+mn-ea"/>
                <a:cs typeface="+mn-cs"/>
              </a:rPr>
              <a:t>Eng</a:t>
            </a:r>
            <a:r>
              <a:rPr lang="en-US" sz="1200" b="0" i="1" kern="1200" dirty="0">
                <a:solidFill>
                  <a:schemeClr val="tx1"/>
                </a:solidFill>
                <a:latin typeface="Calibri" panose="020F0502020204030204" pitchFamily="34" charset="0"/>
                <a:ea typeface="+mn-ea"/>
                <a:cs typeface="+mn-cs"/>
              </a:rPr>
              <a:t> J Med</a:t>
            </a:r>
            <a:r>
              <a:rPr lang="en-US" sz="1200" b="0" i="0" kern="1200" dirty="0">
                <a:solidFill>
                  <a:schemeClr val="tx1"/>
                </a:solidFill>
                <a:latin typeface="Calibri" panose="020F0502020204030204" pitchFamily="34" charset="0"/>
                <a:ea typeface="+mn-ea"/>
                <a:cs typeface="+mn-cs"/>
              </a:rPr>
              <a:t>. 2007;357(20):2001-2015.</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dirty="0">
                <a:solidFill>
                  <a:schemeClr val="tx1"/>
                </a:solidFill>
                <a:latin typeface="Calibri" panose="020F0502020204030204" pitchFamily="34" charset="0"/>
                <a:ea typeface="+mn-ea"/>
                <a:cs typeface="+mn-cs"/>
              </a:rPr>
              <a:t>Wallentin L, Becker R, Budaj A, </a:t>
            </a:r>
            <a:r>
              <a:rPr lang="en-US" sz="1200" b="0" i="1" kern="1200" dirty="0">
                <a:solidFill>
                  <a:schemeClr val="tx1"/>
                </a:solidFill>
                <a:latin typeface="Calibri" panose="020F0502020204030204" pitchFamily="34" charset="0"/>
                <a:ea typeface="+mn-ea"/>
                <a:cs typeface="+mn-cs"/>
              </a:rPr>
              <a:t>et al</a:t>
            </a:r>
            <a:r>
              <a:rPr lang="en-US" sz="1200" b="0" i="0" kern="1200" dirty="0">
                <a:solidFill>
                  <a:schemeClr val="tx1"/>
                </a:solidFill>
                <a:latin typeface="Calibri" panose="020F0502020204030204" pitchFamily="34" charset="0"/>
                <a:ea typeface="+mn-ea"/>
                <a:cs typeface="+mn-cs"/>
              </a:rPr>
              <a:t>. Ticagrelor versus clopidogrel in patients with acute coronary syndromes. </a:t>
            </a:r>
            <a:r>
              <a:rPr lang="en-US" sz="1200" b="0" i="1" kern="1200" dirty="0">
                <a:solidFill>
                  <a:schemeClr val="tx1"/>
                </a:solidFill>
                <a:latin typeface="Calibri" panose="020F0502020204030204" pitchFamily="34" charset="0"/>
                <a:ea typeface="+mn-ea"/>
                <a:cs typeface="+mn-cs"/>
              </a:rPr>
              <a:t>New </a:t>
            </a:r>
            <a:r>
              <a:rPr lang="en-US" sz="1200" b="0" i="1" kern="1200" dirty="0" err="1">
                <a:solidFill>
                  <a:schemeClr val="tx1"/>
                </a:solidFill>
                <a:latin typeface="Calibri" panose="020F0502020204030204" pitchFamily="34" charset="0"/>
                <a:ea typeface="+mn-ea"/>
                <a:cs typeface="+mn-cs"/>
              </a:rPr>
              <a:t>Eng</a:t>
            </a:r>
            <a:r>
              <a:rPr lang="en-US" sz="1200" b="0" i="1" kern="1200" dirty="0">
                <a:solidFill>
                  <a:schemeClr val="tx1"/>
                </a:solidFill>
                <a:latin typeface="Calibri" panose="020F0502020204030204" pitchFamily="34" charset="0"/>
                <a:ea typeface="+mn-ea"/>
                <a:cs typeface="+mn-cs"/>
              </a:rPr>
              <a:t> J Med</a:t>
            </a:r>
            <a:r>
              <a:rPr lang="en-US" sz="1200" b="0" i="0" kern="1200" dirty="0">
                <a:solidFill>
                  <a:schemeClr val="tx1"/>
                </a:solidFill>
                <a:latin typeface="Calibri" panose="020F0502020204030204" pitchFamily="34" charset="0"/>
                <a:ea typeface="+mn-ea"/>
                <a:cs typeface="+mn-cs"/>
              </a:rPr>
              <a:t>. 2009;361(11):1045-1057. </a:t>
            </a:r>
          </a:p>
          <a:p>
            <a:endParaRPr lang="fr-FR" altLang="fr-FR" dirty="0"/>
          </a:p>
          <a:p>
            <a:endParaRPr lang="en-US" sz="1200" kern="1200" baseline="0" dirty="0">
              <a:solidFill>
                <a:schemeClr val="tx1"/>
              </a:solidFill>
              <a:latin typeface="Calibri" panose="020F0502020204030204" pitchFamily="34"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fld id="{F567B584-CF17-48C9-923C-A0B926A2C935}" type="slidenum">
              <a:rPr lang="en-IN" smtClean="0"/>
              <a:pPr/>
              <a:t>34</a:t>
            </a:fld>
            <a:endParaRPr lang="en-IN" dirty="0"/>
          </a:p>
        </p:txBody>
      </p:sp>
    </p:spTree>
    <p:extLst>
      <p:ext uri="{BB962C8B-B14F-4D97-AF65-F5344CB8AC3E}">
        <p14:creationId xmlns:p14="http://schemas.microsoft.com/office/powerpoint/2010/main" val="4115577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 us discuss current guidelines on dual antiplatelet therapy (DAPT) in ACS patients. </a:t>
            </a:r>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67B584-CF17-48C9-923C-A0B926A2C935}" type="slidenum">
              <a:rPr kumimoji="0" lang="en-IN"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IN"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23455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population, intervention, comparison, outcome, and timeframe (PICOT) principle of the TOPIC trial are presented on the slide. </a:t>
            </a:r>
            <a:r>
              <a:rPr lang="en-US" b="1" dirty="0"/>
              <a:t> </a:t>
            </a:r>
          </a:p>
          <a:p>
            <a:endParaRPr lang="en-US" b="1" dirty="0"/>
          </a:p>
          <a:p>
            <a:r>
              <a:rPr lang="en-US" b="1" dirty="0"/>
              <a:t>Reference</a:t>
            </a:r>
          </a:p>
          <a:p>
            <a:r>
              <a:rPr lang="en-US" sz="1200" b="0" i="0" kern="1200" dirty="0" err="1">
                <a:solidFill>
                  <a:schemeClr val="tx1"/>
                </a:solidFill>
                <a:latin typeface="Calibri" panose="020F0502020204030204" pitchFamily="34" charset="0"/>
                <a:ea typeface="+mn-ea"/>
                <a:cs typeface="+mn-cs"/>
              </a:rPr>
              <a:t>Cuisset</a:t>
            </a:r>
            <a:r>
              <a:rPr lang="en-US" sz="1200" b="0" i="0" kern="1200" dirty="0">
                <a:solidFill>
                  <a:schemeClr val="tx1"/>
                </a:solidFill>
                <a:latin typeface="Calibri" panose="020F0502020204030204" pitchFamily="34" charset="0"/>
                <a:ea typeface="+mn-ea"/>
                <a:cs typeface="+mn-cs"/>
              </a:rPr>
              <a:t> T, </a:t>
            </a:r>
            <a:r>
              <a:rPr lang="en-US" sz="1200" b="0" i="0" kern="1200" dirty="0" err="1">
                <a:solidFill>
                  <a:schemeClr val="tx1"/>
                </a:solidFill>
                <a:latin typeface="Calibri" panose="020F0502020204030204" pitchFamily="34" charset="0"/>
                <a:ea typeface="+mn-ea"/>
                <a:cs typeface="+mn-cs"/>
              </a:rPr>
              <a:t>Deharo</a:t>
            </a:r>
            <a:r>
              <a:rPr lang="en-US" sz="1200" b="0" i="0" kern="1200" dirty="0">
                <a:solidFill>
                  <a:schemeClr val="tx1"/>
                </a:solidFill>
                <a:latin typeface="Calibri" panose="020F0502020204030204" pitchFamily="34" charset="0"/>
                <a:ea typeface="+mn-ea"/>
                <a:cs typeface="+mn-cs"/>
              </a:rPr>
              <a:t> P, </a:t>
            </a:r>
            <a:r>
              <a:rPr lang="en-US" sz="1200" b="0" i="0" kern="1200" dirty="0" err="1">
                <a:solidFill>
                  <a:schemeClr val="tx1"/>
                </a:solidFill>
                <a:latin typeface="Calibri" panose="020F0502020204030204" pitchFamily="34" charset="0"/>
                <a:ea typeface="+mn-ea"/>
                <a:cs typeface="+mn-cs"/>
              </a:rPr>
              <a:t>Quilici</a:t>
            </a:r>
            <a:r>
              <a:rPr lang="en-US" sz="1200" b="0" i="0" kern="1200" dirty="0">
                <a:solidFill>
                  <a:schemeClr val="tx1"/>
                </a:solidFill>
                <a:latin typeface="Calibri" panose="020F0502020204030204" pitchFamily="34" charset="0"/>
                <a:ea typeface="+mn-ea"/>
                <a:cs typeface="+mn-cs"/>
              </a:rPr>
              <a:t> J, </a:t>
            </a:r>
            <a:r>
              <a:rPr lang="en-US" sz="1200" b="0" i="1" kern="1200" dirty="0">
                <a:solidFill>
                  <a:schemeClr val="tx1"/>
                </a:solidFill>
                <a:latin typeface="Calibri" panose="020F0502020204030204" pitchFamily="34" charset="0"/>
                <a:ea typeface="+mn-ea"/>
                <a:cs typeface="+mn-cs"/>
              </a:rPr>
              <a:t>et al</a:t>
            </a:r>
            <a:r>
              <a:rPr lang="en-US" sz="1200" b="0" i="0" kern="1200" dirty="0">
                <a:solidFill>
                  <a:schemeClr val="tx1"/>
                </a:solidFill>
                <a:latin typeface="Calibri" panose="020F0502020204030204" pitchFamily="34" charset="0"/>
                <a:ea typeface="+mn-ea"/>
                <a:cs typeface="+mn-cs"/>
              </a:rPr>
              <a:t>. Benefit of switching dual antiplatelet therapy after acute coronary syndrome: The TOPIC (timing of platelet inhibition after acute coronary syndrome) randomized study. </a:t>
            </a:r>
            <a:r>
              <a:rPr lang="en-US" sz="1200" b="0" i="1" kern="1200" dirty="0" err="1">
                <a:solidFill>
                  <a:schemeClr val="tx1"/>
                </a:solidFill>
                <a:latin typeface="Calibri" panose="020F0502020204030204" pitchFamily="34" charset="0"/>
                <a:ea typeface="+mn-ea"/>
                <a:cs typeface="+mn-cs"/>
              </a:rPr>
              <a:t>Eur</a:t>
            </a:r>
            <a:r>
              <a:rPr lang="en-US" sz="1200" b="0" i="1" kern="1200" dirty="0">
                <a:solidFill>
                  <a:schemeClr val="tx1"/>
                </a:solidFill>
                <a:latin typeface="Calibri" panose="020F0502020204030204" pitchFamily="34" charset="0"/>
                <a:ea typeface="+mn-ea"/>
                <a:cs typeface="+mn-cs"/>
              </a:rPr>
              <a:t> Heart Journal</a:t>
            </a:r>
            <a:r>
              <a:rPr lang="en-US" sz="1200" b="0" i="0" kern="1200" dirty="0">
                <a:solidFill>
                  <a:schemeClr val="tx1"/>
                </a:solidFill>
                <a:latin typeface="Calibri" panose="020F0502020204030204" pitchFamily="34" charset="0"/>
                <a:ea typeface="+mn-ea"/>
                <a:cs typeface="+mn-cs"/>
              </a:rPr>
              <a:t>. 2017;38(41):3070-3078. </a:t>
            </a:r>
            <a:endParaRPr lang="en-US" dirty="0"/>
          </a:p>
          <a:p>
            <a:endParaRPr lang="en-US" dirty="0"/>
          </a:p>
        </p:txBody>
      </p:sp>
      <p:sp>
        <p:nvSpPr>
          <p:cNvPr id="4" name="Slide Number Placeholder 3"/>
          <p:cNvSpPr>
            <a:spLocks noGrp="1"/>
          </p:cNvSpPr>
          <p:nvPr>
            <p:ph type="sldNum" sz="quarter" idx="10"/>
          </p:nvPr>
        </p:nvSpPr>
        <p:spPr/>
        <p:txBody>
          <a:bodyPr/>
          <a:lstStyle/>
          <a:p>
            <a:fld id="{F567B584-CF17-48C9-923C-A0B926A2C935}" type="slidenum">
              <a:rPr lang="en-IN" smtClean="0"/>
              <a:pPr/>
              <a:t>35</a:t>
            </a:fld>
            <a:endParaRPr lang="en-IN" dirty="0"/>
          </a:p>
        </p:txBody>
      </p:sp>
    </p:spTree>
    <p:extLst>
      <p:ext uri="{BB962C8B-B14F-4D97-AF65-F5344CB8AC3E}">
        <p14:creationId xmlns:p14="http://schemas.microsoft.com/office/powerpoint/2010/main" val="17735914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Calibri" panose="020F0502020204030204" pitchFamily="34" charset="0"/>
                <a:ea typeface="+mn-ea"/>
                <a:cs typeface="+mn-cs"/>
              </a:rPr>
              <a:t>The study design has </a:t>
            </a:r>
            <a:r>
              <a:rPr lang="en-US" sz="1200" b="0" kern="1200" baseline="0" dirty="0">
                <a:solidFill>
                  <a:schemeClr val="tx1"/>
                </a:solidFill>
                <a:latin typeface="Calibri" panose="020F0502020204030204" pitchFamily="34" charset="0"/>
                <a:ea typeface="+mn-ea"/>
                <a:cs typeface="+mn-cs"/>
              </a:rPr>
              <a:t>been displayed on the screen. A total of 646 patients were randomised and 645 analysed, corresponding to 322 patients in the switched DAPT group and 323 in the unchanged DAPT group. The primary outcome was a composite of cardiovascular death, urgent revascularisation, stroke, and bleeding as defined by the </a:t>
            </a:r>
            <a:r>
              <a:rPr lang="en-US" sz="1200" kern="1200" baseline="0" dirty="0">
                <a:solidFill>
                  <a:schemeClr val="tx1"/>
                </a:solidFill>
                <a:latin typeface="Calibri" panose="020F0502020204030204" pitchFamily="34" charset="0"/>
                <a:ea typeface="+mn-ea"/>
                <a:cs typeface="+mn-cs"/>
              </a:rPr>
              <a:t>Bleeding Academic Research Consortium (BARC) classification &gt;2 at 1-year post ACS. </a:t>
            </a:r>
            <a:r>
              <a:rPr lang="en-GB" sz="1200" kern="1200" baseline="0" dirty="0">
                <a:solidFill>
                  <a:schemeClr val="tx1"/>
                </a:solidFill>
                <a:latin typeface="Calibri" panose="020F0502020204030204" pitchFamily="34" charset="0"/>
                <a:ea typeface="+mn-ea"/>
                <a:cs typeface="+mn-cs"/>
              </a:rPr>
              <a:t>Clinical follow-up </a:t>
            </a:r>
            <a:r>
              <a:rPr lang="en-US" sz="1200" kern="1200" baseline="0" dirty="0">
                <a:solidFill>
                  <a:schemeClr val="tx1"/>
                </a:solidFill>
                <a:latin typeface="Calibri" panose="020F0502020204030204" pitchFamily="34" charset="0"/>
                <a:ea typeface="+mn-ea"/>
                <a:cs typeface="+mn-cs"/>
              </a:rPr>
              <a:t>was considered for 1 year after the event or until the time of death</a:t>
            </a:r>
            <a:r>
              <a:rPr lang="en-GB" sz="1200" kern="1200" baseline="0" dirty="0">
                <a:solidFill>
                  <a:schemeClr val="tx1"/>
                </a:solidFill>
                <a:latin typeface="Calibri" panose="020F0502020204030204" pitchFamily="34" charset="0"/>
                <a:ea typeface="+mn-ea"/>
                <a:cs typeface="+mn-cs"/>
              </a:rPr>
              <a:t>. </a:t>
            </a:r>
          </a:p>
          <a:p>
            <a:endParaRPr lang="en-GB" sz="1200" kern="1200" baseline="0" dirty="0">
              <a:solidFill>
                <a:schemeClr val="tx1"/>
              </a:solidFill>
              <a:latin typeface="Calibri" panose="020F0502020204030204" pitchFamily="34" charset="0"/>
              <a:ea typeface="+mn-ea"/>
              <a:cs typeface="+mn-cs"/>
            </a:endParaRPr>
          </a:p>
          <a:p>
            <a:r>
              <a:rPr lang="en-US" b="1" dirty="0"/>
              <a:t>Reference</a:t>
            </a:r>
          </a:p>
          <a:p>
            <a:r>
              <a:rPr lang="en-US" sz="1200" b="0" i="0" kern="1200" dirty="0">
                <a:solidFill>
                  <a:schemeClr val="tx1"/>
                </a:solidFill>
                <a:latin typeface="Calibri" panose="020F0502020204030204" pitchFamily="34" charset="0"/>
                <a:ea typeface="+mn-ea"/>
                <a:cs typeface="+mn-cs"/>
              </a:rPr>
              <a:t>Cuisset T, Deharo P, Quilici J, </a:t>
            </a:r>
            <a:r>
              <a:rPr lang="en-US" sz="1200" b="0" i="1" kern="1200" dirty="0">
                <a:solidFill>
                  <a:schemeClr val="tx1"/>
                </a:solidFill>
                <a:latin typeface="Calibri" panose="020F0502020204030204" pitchFamily="34" charset="0"/>
                <a:ea typeface="+mn-ea"/>
                <a:cs typeface="+mn-cs"/>
              </a:rPr>
              <a:t>et al</a:t>
            </a:r>
            <a:r>
              <a:rPr lang="en-US" sz="1200" b="0" i="0" kern="1200" dirty="0">
                <a:solidFill>
                  <a:schemeClr val="tx1"/>
                </a:solidFill>
                <a:latin typeface="Calibri" panose="020F0502020204030204" pitchFamily="34" charset="0"/>
                <a:ea typeface="+mn-ea"/>
                <a:cs typeface="+mn-cs"/>
              </a:rPr>
              <a:t>. Benefit of switching dual antiplatelet therapy after acute coronary syndrome: The TOPIC (timing of platelet inhibition after acute coronary syndrome) randomized study. </a:t>
            </a:r>
            <a:r>
              <a:rPr lang="en-US" sz="1200" b="0" i="1" kern="1200" dirty="0">
                <a:solidFill>
                  <a:schemeClr val="tx1"/>
                </a:solidFill>
                <a:latin typeface="Calibri" panose="020F0502020204030204" pitchFamily="34" charset="0"/>
                <a:ea typeface="+mn-ea"/>
                <a:cs typeface="+mn-cs"/>
              </a:rPr>
              <a:t>Eur Heart Journal</a:t>
            </a:r>
            <a:r>
              <a:rPr lang="en-US" sz="1200" b="0" i="0" kern="1200" dirty="0">
                <a:solidFill>
                  <a:schemeClr val="tx1"/>
                </a:solidFill>
                <a:latin typeface="Calibri" panose="020F0502020204030204" pitchFamily="34" charset="0"/>
                <a:ea typeface="+mn-ea"/>
                <a:cs typeface="+mn-cs"/>
              </a:rPr>
              <a:t>. 2017;38(41):3070-3078. </a:t>
            </a:r>
            <a:endParaRPr lang="en-US" dirty="0"/>
          </a:p>
          <a:p>
            <a:endParaRPr lang="en-GB" dirty="0"/>
          </a:p>
        </p:txBody>
      </p:sp>
      <p:sp>
        <p:nvSpPr>
          <p:cNvPr id="4" name="Slide Number Placeholder 3"/>
          <p:cNvSpPr>
            <a:spLocks noGrp="1"/>
          </p:cNvSpPr>
          <p:nvPr>
            <p:ph type="sldNum" sz="quarter" idx="10"/>
          </p:nvPr>
        </p:nvSpPr>
        <p:spPr/>
        <p:txBody>
          <a:bodyPr/>
          <a:lstStyle/>
          <a:p>
            <a:fld id="{F567B584-CF17-48C9-923C-A0B926A2C935}" type="slidenum">
              <a:rPr lang="en-IN" smtClean="0"/>
              <a:pPr/>
              <a:t>36</a:t>
            </a:fld>
            <a:endParaRPr lang="en-IN" dirty="0"/>
          </a:p>
        </p:txBody>
      </p:sp>
    </p:spTree>
    <p:extLst>
      <p:ext uri="{BB962C8B-B14F-4D97-AF65-F5344CB8AC3E}">
        <p14:creationId xmlns:p14="http://schemas.microsoft.com/office/powerpoint/2010/main" val="10953943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Thus, in conclusion, </a:t>
            </a:r>
            <a:r>
              <a:rPr lang="en-US" sz="1200" dirty="0">
                <a:latin typeface="Calibri" panose="020F0502020204030204" pitchFamily="34" charset="0"/>
                <a:ea typeface="MS Mincho" panose="02020609040205080304" pitchFamily="49" charset="-128"/>
                <a:cs typeface="Calibri" panose="020F0502020204030204" pitchFamily="34" charset="0"/>
              </a:rPr>
              <a:t>the</a:t>
            </a:r>
            <a:r>
              <a:rPr lang="en-US" sz="1200" baseline="0" dirty="0">
                <a:latin typeface="Calibri" panose="020F0502020204030204" pitchFamily="34" charset="0"/>
                <a:ea typeface="MS Mincho" panose="02020609040205080304" pitchFamily="49" charset="-128"/>
                <a:cs typeface="Calibri" panose="020F0502020204030204" pitchFamily="34" charset="0"/>
              </a:rPr>
              <a:t> study observed that i</a:t>
            </a:r>
            <a:r>
              <a:rPr lang="en-US" sz="1200" dirty="0">
                <a:latin typeface="Calibri" panose="020F0502020204030204" pitchFamily="34" charset="0"/>
                <a:ea typeface="MS Mincho" panose="02020609040205080304" pitchFamily="49" charset="-128"/>
                <a:cs typeface="Calibri" panose="020F0502020204030204" pitchFamily="34" charset="0"/>
              </a:rPr>
              <a:t>n patients without adverse event 1 month after stented ACS, a switched DAPT is superior to an unchanged DAPT strategy to prevent bleedings without </a:t>
            </a:r>
            <a:r>
              <a:rPr lang="en-US" sz="1200" b="0" dirty="0">
                <a:latin typeface="Calibri" panose="020F0502020204030204" pitchFamily="34" charset="0"/>
                <a:ea typeface="MS Mincho" panose="02020609040205080304" pitchFamily="49" charset="-128"/>
                <a:cs typeface="Calibri" panose="020F0502020204030204" pitchFamily="34" charset="0"/>
              </a:rPr>
              <a:t>an</a:t>
            </a:r>
            <a:r>
              <a:rPr lang="en-US" sz="1200" dirty="0">
                <a:latin typeface="Calibri" panose="020F0502020204030204" pitchFamily="34" charset="0"/>
                <a:ea typeface="MS Mincho" panose="02020609040205080304" pitchFamily="49" charset="-128"/>
                <a:cs typeface="Calibri" panose="020F0502020204030204" pitchFamily="34" charset="0"/>
              </a:rPr>
              <a:t> increased risk of ischaemic events.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ea typeface="MS Mincho" panose="02020609040205080304" pitchFamily="49" charset="-128"/>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ea typeface="MS Mincho" panose="02020609040205080304" pitchFamily="49" charset="-128"/>
                <a:cs typeface="Calibri" panose="020F0502020204030204" pitchFamily="34" charset="0"/>
              </a:rPr>
              <a:t>Reference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Calibri" panose="020F0502020204030204" pitchFamily="34" charset="0"/>
                <a:ea typeface="+mn-ea"/>
                <a:cs typeface="+mn-cs"/>
              </a:rPr>
              <a:t>Cuisset T, Deharo P, Quilici J, </a:t>
            </a:r>
            <a:r>
              <a:rPr lang="en-US" sz="1200" b="0" i="1" kern="1200" dirty="0">
                <a:solidFill>
                  <a:schemeClr val="tx1"/>
                </a:solidFill>
                <a:latin typeface="Calibri" panose="020F0502020204030204" pitchFamily="34" charset="0"/>
                <a:ea typeface="+mn-ea"/>
                <a:cs typeface="+mn-cs"/>
              </a:rPr>
              <a:t>et al</a:t>
            </a:r>
            <a:r>
              <a:rPr lang="en-US" sz="1200" b="0" i="0" kern="1200" dirty="0">
                <a:solidFill>
                  <a:schemeClr val="tx1"/>
                </a:solidFill>
                <a:latin typeface="Calibri" panose="020F0502020204030204" pitchFamily="34" charset="0"/>
                <a:ea typeface="+mn-ea"/>
                <a:cs typeface="+mn-cs"/>
              </a:rPr>
              <a:t>. Benefit of switching dual antiplatelet therapy after acute coronary syndrome: The TOPIC (timing of platelet inhibition after acute coronary syndrome) randomized study. </a:t>
            </a:r>
            <a:r>
              <a:rPr lang="en-US" sz="1200" b="0" i="1" kern="1200" dirty="0">
                <a:solidFill>
                  <a:schemeClr val="tx1"/>
                </a:solidFill>
                <a:latin typeface="Calibri" panose="020F0502020204030204" pitchFamily="34" charset="0"/>
                <a:ea typeface="+mn-ea"/>
                <a:cs typeface="+mn-cs"/>
              </a:rPr>
              <a:t>Eur Heart Journal</a:t>
            </a:r>
            <a:r>
              <a:rPr lang="en-US" sz="1200" b="0" i="0" kern="1200" dirty="0">
                <a:solidFill>
                  <a:schemeClr val="tx1"/>
                </a:solidFill>
                <a:latin typeface="Calibri" panose="020F0502020204030204" pitchFamily="34" charset="0"/>
                <a:ea typeface="+mn-ea"/>
                <a:cs typeface="+mn-cs"/>
              </a:rPr>
              <a:t>. 2017;38(41):3070-3078.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Calibri" panose="020F0502020204030204" pitchFamily="34" charset="0"/>
              <a:ea typeface="MS Mincho" panose="02020609040205080304" pitchFamily="49" charset="-128"/>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a:latin typeface="Calibri" panose="020F0502020204030204" pitchFamily="34" charset="0"/>
              <a:ea typeface="MS Mincho" panose="02020609040205080304" pitchFamily="49" charset="-128"/>
              <a:cs typeface="Calibri" panose="020F0502020204030204" pitchFamily="34" charset="0"/>
            </a:endParaRPr>
          </a:p>
          <a:p>
            <a:endParaRPr lang="en-GB" dirty="0"/>
          </a:p>
        </p:txBody>
      </p:sp>
      <p:sp>
        <p:nvSpPr>
          <p:cNvPr id="4" name="Slide Number Placeholder 3"/>
          <p:cNvSpPr>
            <a:spLocks noGrp="1"/>
          </p:cNvSpPr>
          <p:nvPr>
            <p:ph type="sldNum" sz="quarter" idx="10"/>
          </p:nvPr>
        </p:nvSpPr>
        <p:spPr/>
        <p:txBody>
          <a:bodyPr/>
          <a:lstStyle/>
          <a:p>
            <a:fld id="{F567B584-CF17-48C9-923C-A0B926A2C935}" type="slidenum">
              <a:rPr lang="en-IN" smtClean="0"/>
              <a:pPr/>
              <a:t>37</a:t>
            </a:fld>
            <a:endParaRPr lang="en-IN" dirty="0"/>
          </a:p>
        </p:txBody>
      </p:sp>
    </p:spTree>
    <p:extLst>
      <p:ext uri="{BB962C8B-B14F-4D97-AF65-F5344CB8AC3E}">
        <p14:creationId xmlns:p14="http://schemas.microsoft.com/office/powerpoint/2010/main" val="25745042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Let us look at another study:</a:t>
            </a:r>
            <a:r>
              <a:rPr lang="en-GB" baseline="0" dirty="0"/>
              <a:t> ‘</a:t>
            </a:r>
            <a:r>
              <a:rPr lang="en-US" dirty="0"/>
              <a:t>A Randomised Trial on Platelet Function-Guided De-escalation of Antiplatelet Treatment in ACS Patients Undergoing PCI’ </a:t>
            </a:r>
            <a:r>
              <a:rPr lang="fr-FR" sz="1200" b="0" i="0" dirty="0">
                <a:solidFill>
                  <a:schemeClr val="tx1"/>
                </a:solidFill>
              </a:rPr>
              <a:t>by </a:t>
            </a:r>
            <a:r>
              <a:rPr lang="en-US" sz="1200" dirty="0">
                <a:latin typeface="Calibri" panose="020F0502020204030204" pitchFamily="34" charset="0"/>
                <a:cs typeface="Calibri" panose="020F0502020204030204" pitchFamily="34" charset="0"/>
              </a:rPr>
              <a:t>Sibbing </a:t>
            </a:r>
            <a:r>
              <a:rPr lang="en-US" sz="1200" i="1" dirty="0">
                <a:latin typeface="Calibri" panose="020F0502020204030204" pitchFamily="34" charset="0"/>
                <a:cs typeface="Calibri" panose="020F0502020204030204" pitchFamily="34" charset="0"/>
              </a:rPr>
              <a:t>et al.</a:t>
            </a:r>
            <a:r>
              <a:rPr lang="en-US" sz="1200" i="1" baseline="0" dirty="0">
                <a:latin typeface="Calibri" panose="020F0502020204030204" pitchFamily="34" charset="0"/>
                <a:cs typeface="Calibri" panose="020F0502020204030204" pitchFamily="34" charset="0"/>
              </a:rPr>
              <a:t> </a:t>
            </a:r>
            <a:r>
              <a:rPr lang="en-US" sz="1200" baseline="0" dirty="0">
                <a:latin typeface="Calibri" panose="020F0502020204030204" pitchFamily="34" charset="0"/>
                <a:cs typeface="Calibri" panose="020F0502020204030204" pitchFamily="34" charset="0"/>
              </a:rPr>
              <a:t>to </a:t>
            </a:r>
            <a:r>
              <a:rPr lang="en-US" sz="1200" b="0" baseline="0" dirty="0">
                <a:latin typeface="Calibri" panose="020F0502020204030204" pitchFamily="34" charset="0"/>
                <a:cs typeface="Calibri" panose="020F0502020204030204" pitchFamily="34" charset="0"/>
              </a:rPr>
              <a:t>understand </a:t>
            </a:r>
            <a:r>
              <a:rPr lang="fr-FR" sz="1200" b="0" baseline="0" dirty="0">
                <a:latin typeface="Calibri" panose="020F0502020204030204" pitchFamily="34" charset="0"/>
                <a:cs typeface="Calibri" panose="020F0502020204030204" pitchFamily="34" charset="0"/>
              </a:rPr>
              <a:t>g</a:t>
            </a:r>
            <a:r>
              <a:rPr lang="fr-FR" sz="1200" b="0" dirty="0"/>
              <a:t>uided de-escalation of antiplatelet treatment in ACS patients undergoing PCI.</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i="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i="0" dirty="0">
                <a:solidFill>
                  <a:schemeClr val="tx1"/>
                </a:solidFill>
              </a:rPr>
              <a:t>Reference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Calibri" panose="020F0502020204030204" pitchFamily="34" charset="0"/>
                <a:ea typeface="+mn-ea"/>
                <a:cs typeface="+mn-cs"/>
              </a:rPr>
              <a:t>Sibbing D, Aradi D, Jacobshagen C, </a:t>
            </a:r>
            <a:r>
              <a:rPr lang="en-US" sz="1200" b="0" i="1" kern="1200" dirty="0">
                <a:solidFill>
                  <a:schemeClr val="tx1"/>
                </a:solidFill>
                <a:latin typeface="Calibri" panose="020F0502020204030204" pitchFamily="34" charset="0"/>
                <a:ea typeface="+mn-ea"/>
                <a:cs typeface="+mn-cs"/>
              </a:rPr>
              <a:t>et al</a:t>
            </a:r>
            <a:r>
              <a:rPr lang="en-US" sz="1200" b="0" i="0" kern="1200" dirty="0">
                <a:solidFill>
                  <a:schemeClr val="tx1"/>
                </a:solidFill>
                <a:latin typeface="Calibri" panose="020F0502020204030204" pitchFamily="34" charset="0"/>
                <a:ea typeface="+mn-ea"/>
                <a:cs typeface="+mn-cs"/>
              </a:rPr>
              <a:t>. A randomised trial on platelet function-guided de-escalation of antiplatelet treatment in ACS patients undergoing PCI. </a:t>
            </a:r>
            <a:r>
              <a:rPr lang="en-US" sz="1200" b="0" i="1" kern="1200" dirty="0">
                <a:solidFill>
                  <a:schemeClr val="tx1"/>
                </a:solidFill>
                <a:latin typeface="Calibri" panose="020F0502020204030204" pitchFamily="34" charset="0"/>
                <a:ea typeface="+mn-ea"/>
                <a:cs typeface="+mn-cs"/>
              </a:rPr>
              <a:t>Thrombosis Haemostasis</a:t>
            </a:r>
            <a:r>
              <a:rPr lang="en-US" sz="1200" b="0" i="0" kern="1200" dirty="0">
                <a:solidFill>
                  <a:schemeClr val="tx1"/>
                </a:solidFill>
                <a:latin typeface="Calibri" panose="020F0502020204030204" pitchFamily="34" charset="0"/>
                <a:ea typeface="+mn-ea"/>
                <a:cs typeface="+mn-cs"/>
              </a:rPr>
              <a:t>. 2016;117(1):188-195. </a:t>
            </a:r>
            <a:endParaRPr lang="en-GB" dirty="0"/>
          </a:p>
        </p:txBody>
      </p:sp>
      <p:sp>
        <p:nvSpPr>
          <p:cNvPr id="4" name="Slide Number Placeholder 3"/>
          <p:cNvSpPr>
            <a:spLocks noGrp="1"/>
          </p:cNvSpPr>
          <p:nvPr>
            <p:ph type="sldNum" sz="quarter" idx="10"/>
          </p:nvPr>
        </p:nvSpPr>
        <p:spPr/>
        <p:txBody>
          <a:bodyPr/>
          <a:lstStyle/>
          <a:p>
            <a:fld id="{F567B584-CF17-48C9-923C-A0B926A2C935}" type="slidenum">
              <a:rPr lang="en-IN" smtClean="0"/>
              <a:pPr/>
              <a:t>38</a:t>
            </a:fld>
            <a:endParaRPr lang="en-IN" dirty="0"/>
          </a:p>
        </p:txBody>
      </p:sp>
    </p:spTree>
    <p:extLst>
      <p:ext uri="{BB962C8B-B14F-4D97-AF65-F5344CB8AC3E}">
        <p14:creationId xmlns:p14="http://schemas.microsoft.com/office/powerpoint/2010/main" val="13734574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a:latin typeface="Calibri" panose="020F0502020204030204" pitchFamily="34" charset="0"/>
                <a:cs typeface="Calibri" panose="020F0502020204030204" pitchFamily="34" charset="0"/>
              </a:rPr>
              <a:t>The </a:t>
            </a:r>
            <a:r>
              <a:rPr lang="en-US" sz="1200" b="0" kern="1200" baseline="0" dirty="0">
                <a:solidFill>
                  <a:schemeClr val="tx1"/>
                </a:solidFill>
                <a:latin typeface="Calibri" panose="020F0502020204030204" pitchFamily="34" charset="0"/>
                <a:ea typeface="+mn-ea"/>
                <a:cs typeface="+mn-cs"/>
              </a:rPr>
              <a:t>Testing Responsiveness To Platelet Inhibition On Chronic Antiplatelet Treatment For Acute Coronary </a:t>
            </a:r>
            <a:r>
              <a:rPr lang="en-GB" sz="1200" b="0" kern="1200" baseline="0" dirty="0">
                <a:solidFill>
                  <a:schemeClr val="tx1"/>
                </a:solidFill>
                <a:latin typeface="Calibri" panose="020F0502020204030204" pitchFamily="34" charset="0"/>
                <a:ea typeface="+mn-ea"/>
                <a:cs typeface="+mn-cs"/>
              </a:rPr>
              <a:t>Syndromes</a:t>
            </a:r>
            <a:r>
              <a:rPr lang="en-GB" sz="1200" b="0" dirty="0">
                <a:latin typeface="Calibri" panose="020F0502020204030204" pitchFamily="34" charset="0"/>
                <a:cs typeface="Calibri" panose="020F0502020204030204" pitchFamily="34" charset="0"/>
              </a:rPr>
              <a:t> (TROPICAL-ACS</a:t>
            </a:r>
            <a:r>
              <a:rPr lang="en-GB" sz="1200" b="0" baseline="0" dirty="0">
                <a:latin typeface="Calibri" panose="020F0502020204030204" pitchFamily="34" charset="0"/>
                <a:cs typeface="Calibri" panose="020F0502020204030204" pitchFamily="34" charset="0"/>
              </a:rPr>
              <a:t>) </a:t>
            </a:r>
            <a:r>
              <a:rPr lang="en-GB" sz="1200" b="0" dirty="0">
                <a:latin typeface="Calibri" panose="020F0502020204030204" pitchFamily="34" charset="0"/>
                <a:cs typeface="Calibri" panose="020F0502020204030204" pitchFamily="34" charset="0"/>
              </a:rPr>
              <a:t>trial aimed to investigate the safety and efficacy of early de-escalation of antiplatelet treatment from prasugrel to clopidogrel guided by platelet function testing </a:t>
            </a:r>
            <a:r>
              <a:rPr lang="en-GB" sz="1200" dirty="0">
                <a:latin typeface="Calibri" panose="020F0502020204030204" pitchFamily="34" charset="0"/>
                <a:cs typeface="Calibri" panose="020F0502020204030204" pitchFamily="34" charset="0"/>
              </a:rPr>
              <a:t>(PFT).</a:t>
            </a:r>
            <a:endParaRPr lang="en-GB" dirty="0"/>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fr-FR" sz="1200" b="1" i="0" dirty="0">
                <a:solidFill>
                  <a:schemeClr val="tx1"/>
                </a:solidFill>
              </a:rPr>
              <a:t>Reference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Calibri" panose="020F0502020204030204" pitchFamily="34" charset="0"/>
                <a:ea typeface="+mn-ea"/>
                <a:cs typeface="+mn-cs"/>
              </a:rPr>
              <a:t>Sibbing D, Aradi D, Jacobshagen C, </a:t>
            </a:r>
            <a:r>
              <a:rPr lang="en-US" sz="1200" b="0" i="1" kern="1200" dirty="0">
                <a:solidFill>
                  <a:schemeClr val="tx1"/>
                </a:solidFill>
                <a:latin typeface="Calibri" panose="020F0502020204030204" pitchFamily="34" charset="0"/>
                <a:ea typeface="+mn-ea"/>
                <a:cs typeface="+mn-cs"/>
              </a:rPr>
              <a:t>et al</a:t>
            </a:r>
            <a:r>
              <a:rPr lang="en-US" sz="1200" b="0" i="0" kern="1200" dirty="0">
                <a:solidFill>
                  <a:schemeClr val="tx1"/>
                </a:solidFill>
                <a:latin typeface="Calibri" panose="020F0502020204030204" pitchFamily="34" charset="0"/>
                <a:ea typeface="+mn-ea"/>
                <a:cs typeface="+mn-cs"/>
              </a:rPr>
              <a:t>. A randomised trial on platelet function-guided de-escalation of antiplatelet treatment in ACS patients undergoing PCI. </a:t>
            </a:r>
            <a:r>
              <a:rPr lang="en-US" sz="1200" b="0" i="1" kern="1200" dirty="0">
                <a:solidFill>
                  <a:schemeClr val="tx1"/>
                </a:solidFill>
                <a:latin typeface="Calibri" panose="020F0502020204030204" pitchFamily="34" charset="0"/>
                <a:ea typeface="+mn-ea"/>
                <a:cs typeface="+mn-cs"/>
              </a:rPr>
              <a:t>Thrombosis Haemostasis</a:t>
            </a:r>
            <a:r>
              <a:rPr lang="en-US" sz="1200" b="0" i="0" kern="1200" dirty="0">
                <a:solidFill>
                  <a:schemeClr val="tx1"/>
                </a:solidFill>
                <a:latin typeface="Calibri" panose="020F0502020204030204" pitchFamily="34" charset="0"/>
                <a:ea typeface="+mn-ea"/>
                <a:cs typeface="+mn-cs"/>
              </a:rPr>
              <a:t>. 2016;117(1):188-195. </a:t>
            </a:r>
            <a:endParaRPr lang="fr-FR" sz="1200" b="0" i="0" dirty="0">
              <a:solidFill>
                <a:schemeClr val="tx1"/>
              </a:solidFill>
            </a:endParaRPr>
          </a:p>
        </p:txBody>
      </p:sp>
      <p:sp>
        <p:nvSpPr>
          <p:cNvPr id="4" name="Slide Number Placeholder 3"/>
          <p:cNvSpPr>
            <a:spLocks noGrp="1"/>
          </p:cNvSpPr>
          <p:nvPr>
            <p:ph type="sldNum" sz="quarter" idx="10"/>
          </p:nvPr>
        </p:nvSpPr>
        <p:spPr/>
        <p:txBody>
          <a:bodyPr/>
          <a:lstStyle/>
          <a:p>
            <a:fld id="{F567B584-CF17-48C9-923C-A0B926A2C935}" type="slidenum">
              <a:rPr lang="en-IN" smtClean="0"/>
              <a:pPr/>
              <a:t>39</a:t>
            </a:fld>
            <a:endParaRPr lang="en-IN" dirty="0"/>
          </a:p>
        </p:txBody>
      </p:sp>
    </p:spTree>
    <p:extLst>
      <p:ext uri="{BB962C8B-B14F-4D97-AF65-F5344CB8AC3E}">
        <p14:creationId xmlns:p14="http://schemas.microsoft.com/office/powerpoint/2010/main" val="38058468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285736" defTabSz="457178">
              <a:lnSpc>
                <a:spcPct val="150000"/>
              </a:lnSpc>
              <a:spcBef>
                <a:spcPct val="0"/>
              </a:spcBef>
              <a:spcAft>
                <a:spcPct val="0"/>
              </a:spcAft>
              <a:buFont typeface="Wingdings" panose="05000000000000000000" pitchFamily="2" charset="2"/>
              <a:buNone/>
            </a:pPr>
            <a:r>
              <a:rPr lang="en-US" dirty="0"/>
              <a:t>The TROPICAL-ACS study enrolled biomarker-positive ACS patients between 18 and 80 </a:t>
            </a:r>
            <a:r>
              <a:rPr lang="en-US" b="0" dirty="0"/>
              <a:t>years of age undergoing </a:t>
            </a:r>
            <a:r>
              <a:rPr lang="en-US" dirty="0"/>
              <a:t>successful PCI. The inclusion</a:t>
            </a:r>
            <a:r>
              <a:rPr lang="en-US" baseline="0" dirty="0"/>
              <a:t> criteria included b</a:t>
            </a:r>
            <a:r>
              <a:rPr lang="de-DE" altLang="en-US" sz="1200" dirty="0">
                <a:latin typeface="Calibri" panose="020F0502020204030204" pitchFamily="34" charset="0"/>
                <a:cs typeface="Calibri" panose="020F0502020204030204" pitchFamily="34" charset="0"/>
              </a:rPr>
              <a:t>iomarker-</a:t>
            </a:r>
            <a:r>
              <a:rPr lang="en-US" altLang="en-US" sz="1200" dirty="0">
                <a:latin typeface="Calibri" panose="020F0502020204030204" pitchFamily="34" charset="0"/>
                <a:cs typeface="Calibri" panose="020F0502020204030204" pitchFamily="34" charset="0"/>
              </a:rPr>
              <a:t>positive ACS,</a:t>
            </a:r>
            <a:r>
              <a:rPr lang="en-US" altLang="en-US" sz="1200" baseline="0" dirty="0">
                <a:latin typeface="Calibri" panose="020F0502020204030204" pitchFamily="34" charset="0"/>
                <a:cs typeface="Calibri" panose="020F0502020204030204" pitchFamily="34" charset="0"/>
              </a:rPr>
              <a:t> s</a:t>
            </a:r>
            <a:r>
              <a:rPr lang="en-US" altLang="en-US" sz="1200" dirty="0">
                <a:latin typeface="Calibri" panose="020F0502020204030204" pitchFamily="34" charset="0"/>
                <a:cs typeface="Calibri" panose="020F0502020204030204" pitchFamily="34" charset="0"/>
              </a:rPr>
              <a:t>uccessful PCI,</a:t>
            </a:r>
            <a:r>
              <a:rPr lang="en-US" altLang="en-US" sz="1200" baseline="0" dirty="0">
                <a:latin typeface="Calibri" panose="020F0502020204030204" pitchFamily="34" charset="0"/>
                <a:cs typeface="Calibri" panose="020F0502020204030204" pitchFamily="34" charset="0"/>
              </a:rPr>
              <a:t> p</a:t>
            </a:r>
            <a:r>
              <a:rPr lang="en-US" altLang="en-US" sz="1200" dirty="0">
                <a:latin typeface="Calibri" panose="020F0502020204030204" pitchFamily="34" charset="0"/>
                <a:cs typeface="Calibri" panose="020F0502020204030204" pitchFamily="34" charset="0"/>
              </a:rPr>
              <a:t>lanned DAPT for 12 months after PCI</a:t>
            </a:r>
            <a:r>
              <a:rPr lang="en-US" altLang="en-US" sz="1200" baseline="0" dirty="0">
                <a:latin typeface="Calibri" panose="020F0502020204030204" pitchFamily="34" charset="0"/>
                <a:cs typeface="Calibri" panose="020F0502020204030204" pitchFamily="34" charset="0"/>
              </a:rPr>
              <a:t> and w</a:t>
            </a:r>
            <a:r>
              <a:rPr lang="en-US" altLang="en-US" sz="1200" dirty="0">
                <a:latin typeface="Calibri" panose="020F0502020204030204" pitchFamily="34" charset="0"/>
                <a:cs typeface="Calibri" panose="020F0502020204030204" pitchFamily="34" charset="0"/>
              </a:rPr>
              <a:t>ritten informed consent.</a:t>
            </a:r>
            <a:r>
              <a:rPr lang="en-US" altLang="en-US" sz="1200" baseline="0" dirty="0">
                <a:latin typeface="Calibri" panose="020F0502020204030204" pitchFamily="34" charset="0"/>
                <a:cs typeface="Calibri" panose="020F0502020204030204" pitchFamily="34" charset="0"/>
              </a:rPr>
              <a:t> </a:t>
            </a:r>
            <a:r>
              <a:rPr lang="en-US" dirty="0"/>
              <a:t>Major exclusion criteria included patients requiring chronic oral anticoagulation and contraindications to one of the study drugs, clopidogrel or prasugrel. Other exclusion criteria</a:t>
            </a:r>
            <a:r>
              <a:rPr lang="en-US" baseline="0" dirty="0"/>
              <a:t> included </a:t>
            </a:r>
            <a:r>
              <a:rPr lang="de-DE" sz="1200" baseline="0" dirty="0">
                <a:latin typeface="Calibri" panose="020F0502020204030204" pitchFamily="34" charset="0"/>
                <a:cs typeface="Calibri" panose="020F0502020204030204" pitchFamily="34" charset="0"/>
              </a:rPr>
              <a:t>a</a:t>
            </a:r>
            <a:r>
              <a:rPr lang="de-DE" altLang="en-US" sz="1200" dirty="0">
                <a:latin typeface="Calibri" panose="020F0502020204030204" pitchFamily="34" charset="0"/>
                <a:cs typeface="Calibri" panose="020F0502020204030204" pitchFamily="34" charset="0"/>
              </a:rPr>
              <a:t>ge &lt;18 years and &gt;80 years,</a:t>
            </a:r>
            <a:r>
              <a:rPr lang="de-DE" altLang="en-US" sz="1200" baseline="0" dirty="0">
                <a:latin typeface="Calibri" panose="020F0502020204030204" pitchFamily="34" charset="0"/>
                <a:cs typeface="Calibri" panose="020F0502020204030204" pitchFamily="34" charset="0"/>
              </a:rPr>
              <a:t> a</a:t>
            </a:r>
            <a:r>
              <a:rPr lang="de-DE" altLang="en-US" sz="1200" dirty="0">
                <a:latin typeface="Calibri" panose="020F0502020204030204" pitchFamily="34" charset="0"/>
                <a:cs typeface="Calibri" panose="020F0502020204030204" pitchFamily="34" charset="0"/>
              </a:rPr>
              <a:t>ctive bleeding,</a:t>
            </a:r>
            <a:r>
              <a:rPr lang="de-DE" altLang="en-US" sz="1200" baseline="0" dirty="0">
                <a:latin typeface="Calibri" panose="020F0502020204030204" pitchFamily="34" charset="0"/>
                <a:cs typeface="Calibri" panose="020F0502020204030204" pitchFamily="34" charset="0"/>
              </a:rPr>
              <a:t> h</a:t>
            </a:r>
            <a:r>
              <a:rPr lang="de-DE" altLang="en-US" sz="1200" dirty="0">
                <a:latin typeface="Calibri" panose="020F0502020204030204" pitchFamily="34" charset="0"/>
                <a:cs typeface="Calibri" panose="020F0502020204030204" pitchFamily="34" charset="0"/>
              </a:rPr>
              <a:t>istory of TIA or stroke</a:t>
            </a:r>
            <a:r>
              <a:rPr lang="de-DE" altLang="en-US" sz="1200" baseline="0" dirty="0">
                <a:latin typeface="Calibri" panose="020F0502020204030204" pitchFamily="34" charset="0"/>
                <a:cs typeface="Calibri" panose="020F0502020204030204" pitchFamily="34" charset="0"/>
              </a:rPr>
              <a:t> and i</a:t>
            </a:r>
            <a:r>
              <a:rPr lang="de-DE" altLang="en-US" sz="1200" dirty="0">
                <a:latin typeface="Calibri" panose="020F0502020204030204" pitchFamily="34" charset="0"/>
                <a:cs typeface="Calibri" panose="020F0502020204030204" pitchFamily="34" charset="0"/>
              </a:rPr>
              <a:t>ndication for major surgery.</a:t>
            </a:r>
          </a:p>
          <a:p>
            <a:pPr marL="285736" indent="-285736" defTabSz="457178">
              <a:lnSpc>
                <a:spcPct val="150000"/>
              </a:lnSpc>
              <a:spcBef>
                <a:spcPct val="0"/>
              </a:spcBef>
              <a:spcAft>
                <a:spcPct val="0"/>
              </a:spcAft>
              <a:buFont typeface="Wingdings" panose="05000000000000000000" pitchFamily="2" charset="2"/>
              <a:buNone/>
            </a:pPr>
            <a:endParaRPr lang="de-DE" altLang="en-US" sz="1200" dirty="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i="0" dirty="0">
                <a:solidFill>
                  <a:schemeClr val="tx1"/>
                </a:solidFill>
              </a:rPr>
              <a:t>Reference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Calibri" panose="020F0502020204030204" pitchFamily="34" charset="0"/>
                <a:ea typeface="+mn-ea"/>
                <a:cs typeface="+mn-cs"/>
              </a:rPr>
              <a:t>Sibbing D, Aradi D, Jacobshagen C, </a:t>
            </a:r>
            <a:r>
              <a:rPr lang="en-US" sz="1200" b="0" i="1" kern="1200" dirty="0">
                <a:solidFill>
                  <a:schemeClr val="tx1"/>
                </a:solidFill>
                <a:latin typeface="Calibri" panose="020F0502020204030204" pitchFamily="34" charset="0"/>
                <a:ea typeface="+mn-ea"/>
                <a:cs typeface="+mn-cs"/>
              </a:rPr>
              <a:t>et al</a:t>
            </a:r>
            <a:r>
              <a:rPr lang="en-US" sz="1200" b="0" i="0" kern="1200" dirty="0">
                <a:solidFill>
                  <a:schemeClr val="tx1"/>
                </a:solidFill>
                <a:latin typeface="Calibri" panose="020F0502020204030204" pitchFamily="34" charset="0"/>
                <a:ea typeface="+mn-ea"/>
                <a:cs typeface="+mn-cs"/>
              </a:rPr>
              <a:t>. A randomised trial on platelet function-guided de-escalation of antiplatelet treatment in ACS patients undergoing PCI. </a:t>
            </a:r>
            <a:r>
              <a:rPr lang="en-US" sz="1200" b="0" i="1" kern="1200" dirty="0">
                <a:solidFill>
                  <a:schemeClr val="tx1"/>
                </a:solidFill>
                <a:latin typeface="Calibri" panose="020F0502020204030204" pitchFamily="34" charset="0"/>
                <a:ea typeface="+mn-ea"/>
                <a:cs typeface="+mn-cs"/>
              </a:rPr>
              <a:t>Thrombosis Haemostasis</a:t>
            </a:r>
            <a:r>
              <a:rPr lang="en-US" sz="1200" b="0" i="0" kern="1200" dirty="0">
                <a:solidFill>
                  <a:schemeClr val="tx1"/>
                </a:solidFill>
                <a:latin typeface="Calibri" panose="020F0502020204030204" pitchFamily="34" charset="0"/>
                <a:ea typeface="+mn-ea"/>
                <a:cs typeface="+mn-cs"/>
              </a:rPr>
              <a:t>. 2016;117(1):188-195. </a:t>
            </a:r>
            <a:endParaRPr lang="fr-FR" sz="1200" b="0" i="0" dirty="0">
              <a:solidFill>
                <a:schemeClr val="tx1"/>
              </a:solidFill>
            </a:endParaRPr>
          </a:p>
          <a:p>
            <a:pPr marL="285736" indent="-285736" defTabSz="457178">
              <a:lnSpc>
                <a:spcPct val="150000"/>
              </a:lnSpc>
              <a:spcBef>
                <a:spcPct val="0"/>
              </a:spcBef>
              <a:spcAft>
                <a:spcPct val="0"/>
              </a:spcAft>
              <a:buFont typeface="Wingdings" panose="05000000000000000000" pitchFamily="2" charset="2"/>
              <a:buNone/>
            </a:pPr>
            <a:endParaRPr lang="de-DE" altLang="en-US" sz="1200" dirty="0">
              <a:latin typeface="Calibri" panose="020F0502020204030204" pitchFamily="34" charset="0"/>
              <a:cs typeface="Calibri" panose="020F0502020204030204" pitchFamily="34" charset="0"/>
            </a:endParaRPr>
          </a:p>
          <a:p>
            <a:pPr marL="285736" indent="-285736" defTabSz="457178">
              <a:lnSpc>
                <a:spcPct val="150000"/>
              </a:lnSpc>
              <a:spcBef>
                <a:spcPct val="0"/>
              </a:spcBef>
              <a:spcAft>
                <a:spcPct val="0"/>
              </a:spcAft>
              <a:buFont typeface="Wingdings" panose="05000000000000000000" pitchFamily="2" charset="2"/>
              <a:buNone/>
            </a:pPr>
            <a:endParaRPr lang="en-GB" dirty="0"/>
          </a:p>
        </p:txBody>
      </p:sp>
      <p:sp>
        <p:nvSpPr>
          <p:cNvPr id="4" name="Slide Number Placeholder 3"/>
          <p:cNvSpPr>
            <a:spLocks noGrp="1"/>
          </p:cNvSpPr>
          <p:nvPr>
            <p:ph type="sldNum" sz="quarter" idx="10"/>
          </p:nvPr>
        </p:nvSpPr>
        <p:spPr/>
        <p:txBody>
          <a:bodyPr/>
          <a:lstStyle/>
          <a:p>
            <a:fld id="{F567B584-CF17-48C9-923C-A0B926A2C935}" type="slidenum">
              <a:rPr lang="en-IN" smtClean="0"/>
              <a:pPr/>
              <a:t>40</a:t>
            </a:fld>
            <a:endParaRPr lang="en-IN" dirty="0"/>
          </a:p>
        </p:txBody>
      </p:sp>
    </p:spTree>
    <p:extLst>
      <p:ext uri="{BB962C8B-B14F-4D97-AF65-F5344CB8AC3E}">
        <p14:creationId xmlns:p14="http://schemas.microsoft.com/office/powerpoint/2010/main" val="10013893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primary endpoint of the study is a combined ischaemic and bleeding endpoint (net clinical benefit), which is a composite endpoint consisting of death from cardiovascular causes, </a:t>
            </a:r>
            <a:r>
              <a:rPr lang="en-US" b="0" dirty="0"/>
              <a:t>MI</a:t>
            </a:r>
            <a:r>
              <a:rPr lang="en-US" dirty="0"/>
              <a:t>, non-fatal stroke and bleeding grade ≥2 defined according to BARC criteria at 1 year after randomisation.</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fr-FR" sz="1200" b="1" i="0" dirty="0">
                <a:solidFill>
                  <a:schemeClr val="tx1"/>
                </a:solidFill>
              </a:rPr>
              <a:t>Reference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Calibri" panose="020F0502020204030204" pitchFamily="34" charset="0"/>
                <a:ea typeface="+mn-ea"/>
                <a:cs typeface="+mn-cs"/>
              </a:rPr>
              <a:t>Sibbing D, Aradi D, Jacobshagen C, </a:t>
            </a:r>
            <a:r>
              <a:rPr lang="en-US" sz="1200" b="0" i="1" kern="1200" dirty="0">
                <a:solidFill>
                  <a:schemeClr val="tx1"/>
                </a:solidFill>
                <a:latin typeface="Calibri" panose="020F0502020204030204" pitchFamily="34" charset="0"/>
                <a:ea typeface="+mn-ea"/>
                <a:cs typeface="+mn-cs"/>
              </a:rPr>
              <a:t>et al</a:t>
            </a:r>
            <a:r>
              <a:rPr lang="en-US" sz="1200" b="0" i="0" kern="1200" dirty="0">
                <a:solidFill>
                  <a:schemeClr val="tx1"/>
                </a:solidFill>
                <a:latin typeface="Calibri" panose="020F0502020204030204" pitchFamily="34" charset="0"/>
                <a:ea typeface="+mn-ea"/>
                <a:cs typeface="+mn-cs"/>
              </a:rPr>
              <a:t>. A randomised trial on platelet function-guided de-escalation of antiplatelet treatment in ACS patients undergoing PCI. </a:t>
            </a:r>
            <a:r>
              <a:rPr lang="en-US" sz="1200" b="0" i="1" kern="1200" dirty="0">
                <a:solidFill>
                  <a:schemeClr val="tx1"/>
                </a:solidFill>
                <a:latin typeface="Calibri" panose="020F0502020204030204" pitchFamily="34" charset="0"/>
                <a:ea typeface="+mn-ea"/>
                <a:cs typeface="+mn-cs"/>
              </a:rPr>
              <a:t>Thrombosis Haemostasis</a:t>
            </a:r>
            <a:r>
              <a:rPr lang="en-US" sz="1200" b="0" i="0" kern="1200" dirty="0">
                <a:solidFill>
                  <a:schemeClr val="tx1"/>
                </a:solidFill>
                <a:latin typeface="Calibri" panose="020F0502020204030204" pitchFamily="34" charset="0"/>
                <a:ea typeface="+mn-ea"/>
                <a:cs typeface="+mn-cs"/>
              </a:rPr>
              <a:t>. 2016;117(1):188-195. </a:t>
            </a:r>
            <a:endParaRPr lang="fr-FR" sz="1200" b="0" i="0" dirty="0">
              <a:solidFill>
                <a:schemeClr val="tx1"/>
              </a:solidFill>
            </a:endParaRPr>
          </a:p>
          <a:p>
            <a:endParaRPr lang="en-GB" dirty="0"/>
          </a:p>
        </p:txBody>
      </p:sp>
      <p:sp>
        <p:nvSpPr>
          <p:cNvPr id="4" name="Slide Number Placeholder 3"/>
          <p:cNvSpPr>
            <a:spLocks noGrp="1"/>
          </p:cNvSpPr>
          <p:nvPr>
            <p:ph type="sldNum" sz="quarter" idx="10"/>
          </p:nvPr>
        </p:nvSpPr>
        <p:spPr/>
        <p:txBody>
          <a:bodyPr/>
          <a:lstStyle/>
          <a:p>
            <a:fld id="{F567B584-CF17-48C9-923C-A0B926A2C935}" type="slidenum">
              <a:rPr lang="en-IN" smtClean="0"/>
              <a:pPr/>
              <a:t>41</a:t>
            </a:fld>
            <a:endParaRPr lang="en-IN" dirty="0"/>
          </a:p>
        </p:txBody>
      </p:sp>
    </p:spTree>
    <p:extLst>
      <p:ext uri="{BB962C8B-B14F-4D97-AF65-F5344CB8AC3E}">
        <p14:creationId xmlns:p14="http://schemas.microsoft.com/office/powerpoint/2010/main" val="9810356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key secondary endpoint was defined as class ≥2 bleeding events at 12 months, defined according to BARC criteria. Other secondary endpoints include stent thrombosis (combined definite and probable) defined according to Academic Research Consortium (ARC) criteria, incidence of death from any cause, immeditate ischaemia-driven revascularisation and all individual ischaemic components of the primary endpoint (cardiovascular death, MI, non-fatal stroke) at 12 months.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fr-FR" sz="1200" b="1" i="0" dirty="0">
                <a:solidFill>
                  <a:schemeClr val="tx1"/>
                </a:solidFill>
              </a:rPr>
              <a:t>Reference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Calibri" panose="020F0502020204030204" pitchFamily="34" charset="0"/>
                <a:ea typeface="+mn-ea"/>
                <a:cs typeface="+mn-cs"/>
              </a:rPr>
              <a:t>Sibbing D, Aradi D, Jacobshagen C et al. A randomised trial on platelet function-guided de-escalation of antiplatelet treatment in ACS patients undergoing PCI. </a:t>
            </a:r>
            <a:r>
              <a:rPr lang="en-US" sz="1200" b="0" i="1" kern="1200" dirty="0">
                <a:solidFill>
                  <a:schemeClr val="tx1"/>
                </a:solidFill>
                <a:latin typeface="Calibri" panose="020F0502020204030204" pitchFamily="34" charset="0"/>
                <a:ea typeface="+mn-ea"/>
                <a:cs typeface="+mn-cs"/>
              </a:rPr>
              <a:t>Thrombosis and Haemostasis</a:t>
            </a:r>
            <a:r>
              <a:rPr lang="en-US" sz="1200" b="0" i="0" kern="1200" dirty="0">
                <a:solidFill>
                  <a:schemeClr val="tx1"/>
                </a:solidFill>
                <a:latin typeface="Calibri" panose="020F0502020204030204" pitchFamily="34" charset="0"/>
                <a:ea typeface="+mn-ea"/>
                <a:cs typeface="+mn-cs"/>
              </a:rPr>
              <a:t>. 2016;117(1):188-195. </a:t>
            </a:r>
            <a:endParaRPr lang="fr-FR" sz="1200" b="0" i="0" dirty="0">
              <a:solidFill>
                <a:schemeClr val="tx1"/>
              </a:solidFill>
            </a:endParaRPr>
          </a:p>
          <a:p>
            <a:endParaRPr lang="en-GB" dirty="0"/>
          </a:p>
        </p:txBody>
      </p:sp>
      <p:sp>
        <p:nvSpPr>
          <p:cNvPr id="4" name="Slide Number Placeholder 3"/>
          <p:cNvSpPr>
            <a:spLocks noGrp="1"/>
          </p:cNvSpPr>
          <p:nvPr>
            <p:ph type="sldNum" sz="quarter" idx="10"/>
          </p:nvPr>
        </p:nvSpPr>
        <p:spPr/>
        <p:txBody>
          <a:bodyPr/>
          <a:lstStyle/>
          <a:p>
            <a:fld id="{F567B584-CF17-48C9-923C-A0B926A2C935}" type="slidenum">
              <a:rPr lang="en-IN" smtClean="0"/>
              <a:pPr/>
              <a:t>42</a:t>
            </a:fld>
            <a:endParaRPr lang="en-IN" dirty="0"/>
          </a:p>
        </p:txBody>
      </p:sp>
    </p:spTree>
    <p:extLst>
      <p:ext uri="{BB962C8B-B14F-4D97-AF65-F5344CB8AC3E}">
        <p14:creationId xmlns:p14="http://schemas.microsoft.com/office/powerpoint/2010/main" val="545016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en-US" dirty="0"/>
              <a:t>The screen illustrates the trial design,</a:t>
            </a:r>
            <a:r>
              <a:rPr lang="en-US" baseline="0" dirty="0"/>
              <a:t> </a:t>
            </a:r>
            <a:r>
              <a:rPr lang="en-US" dirty="0"/>
              <a:t>control group and the monitoring group. 1:1 randomisation was done after PCI and also before discharge of patients. The response to antiplatelet treatment was</a:t>
            </a:r>
            <a:r>
              <a:rPr lang="en-US" baseline="0" dirty="0"/>
              <a:t> </a:t>
            </a:r>
            <a:r>
              <a:rPr lang="en-US" dirty="0"/>
              <a:t>measured for all study participants in both arms of the study. Based on the derived on clopidogrel treatment aggregation values at day 14 of the study in the monitoring group. The path of management was defined, which is clopidogrel in no-HPR patients and a switch back to prasugrel in HPR patients.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fr-FR" sz="1200" b="1" i="0" dirty="0">
                <a:solidFill>
                  <a:schemeClr val="tx1"/>
                </a:solidFill>
              </a:rPr>
              <a:t>Reference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Calibri" panose="020F0502020204030204" pitchFamily="34" charset="0"/>
                <a:ea typeface="+mn-ea"/>
                <a:cs typeface="+mn-cs"/>
              </a:rPr>
              <a:t>Sibbing D, Aradi D, Jacobshagen C, </a:t>
            </a:r>
            <a:r>
              <a:rPr lang="en-US" sz="1200" b="0" i="1" kern="1200" dirty="0">
                <a:solidFill>
                  <a:schemeClr val="tx1"/>
                </a:solidFill>
                <a:latin typeface="Calibri" panose="020F0502020204030204" pitchFamily="34" charset="0"/>
                <a:ea typeface="+mn-ea"/>
                <a:cs typeface="+mn-cs"/>
              </a:rPr>
              <a:t>et al</a:t>
            </a:r>
            <a:r>
              <a:rPr lang="en-US" sz="1200" b="0" i="0" kern="1200" dirty="0">
                <a:solidFill>
                  <a:schemeClr val="tx1"/>
                </a:solidFill>
                <a:latin typeface="Calibri" panose="020F0502020204030204" pitchFamily="34" charset="0"/>
                <a:ea typeface="+mn-ea"/>
                <a:cs typeface="+mn-cs"/>
              </a:rPr>
              <a:t>. A randomised trial on platelet function-guided de-escalation of antiplatelet treatment in ACS patients undergoing PCI. </a:t>
            </a:r>
            <a:r>
              <a:rPr lang="en-US" sz="1200" b="0" i="1" kern="1200" dirty="0">
                <a:solidFill>
                  <a:schemeClr val="tx1"/>
                </a:solidFill>
                <a:latin typeface="Calibri" panose="020F0502020204030204" pitchFamily="34" charset="0"/>
                <a:ea typeface="+mn-ea"/>
                <a:cs typeface="+mn-cs"/>
              </a:rPr>
              <a:t>Thrombosis Haemostasis</a:t>
            </a:r>
            <a:r>
              <a:rPr lang="en-US" sz="1200" b="0" i="0" kern="1200" dirty="0">
                <a:solidFill>
                  <a:schemeClr val="tx1"/>
                </a:solidFill>
                <a:latin typeface="Calibri" panose="020F0502020204030204" pitchFamily="34" charset="0"/>
                <a:ea typeface="+mn-ea"/>
                <a:cs typeface="+mn-cs"/>
              </a:rPr>
              <a:t>. 2016;117(1):188-195. </a:t>
            </a:r>
            <a:endParaRPr lang="fr-FR" sz="1200" b="0" i="0" dirty="0">
              <a:solidFill>
                <a:schemeClr val="tx1"/>
              </a:solidFill>
            </a:endParaRPr>
          </a:p>
          <a:p>
            <a:endParaRPr lang="de-DE" dirty="0"/>
          </a:p>
        </p:txBody>
      </p:sp>
      <p:sp>
        <p:nvSpPr>
          <p:cNvPr id="4" name="Foliennummernplatzhalter 3"/>
          <p:cNvSpPr>
            <a:spLocks noGrp="1"/>
          </p:cNvSpPr>
          <p:nvPr>
            <p:ph type="sldNum" sz="quarter" idx="10"/>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323ADEB0-BD49-4BB0-9C2D-43A6C5154FDE}" type="slidenum">
              <a:rPr kumimoji="0" lang="en-GB" sz="1200" b="0" i="0" u="none" strike="noStrike" kern="1200" cap="none" spc="0" normalizeH="0" baseline="0" noProof="0" smtClean="0">
                <a:ln>
                  <a:noFill/>
                </a:ln>
                <a:solidFill>
                  <a:prstClr val="black"/>
                </a:solidFill>
                <a:effectLst/>
                <a:uLnTx/>
                <a:uFillTx/>
                <a:ea typeface="+mn-ea"/>
                <a:cs typeface="Calibri" panose="020F0502020204030204" pitchFamily="34" charset="0"/>
              </a:rPr>
              <a:pPr marL="0" marR="0" lvl="0" indent="0" algn="r" defTabSz="914309"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ea typeface="+mn-ea"/>
              <a:cs typeface="Calibri" panose="020F0502020204030204" pitchFamily="34" charset="0"/>
            </a:endParaRPr>
          </a:p>
        </p:txBody>
      </p:sp>
    </p:spTree>
    <p:extLst>
      <p:ext uri="{BB962C8B-B14F-4D97-AF65-F5344CB8AC3E}">
        <p14:creationId xmlns:p14="http://schemas.microsoft.com/office/powerpoint/2010/main" val="30033397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t>After 2 weeks after discharge (day 14) from the primary care hospital, where the index PCI was done, all patients had an outpatient visit, including platelet function testing. A range of 3 additional days for this follow-up visit was allowed, in cases when the patient could not present to the hospital for a follow-up visit on the exact day 14 after discharge</a:t>
            </a:r>
            <a:r>
              <a:rPr lang="en-US" dirty="0"/>
              <a:t>. Further, patients were contacted by phone 30 days, 6 months and 1 year after the randomisation to collect endpoint events, adverse events and evaluate drug compliance.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fr-FR" sz="1200" b="1" i="0" dirty="0">
                <a:solidFill>
                  <a:schemeClr val="tx1"/>
                </a:solidFill>
              </a:rPr>
              <a:t>Reference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Calibri" panose="020F0502020204030204" pitchFamily="34" charset="0"/>
                <a:ea typeface="+mn-ea"/>
                <a:cs typeface="+mn-cs"/>
              </a:rPr>
              <a:t>Sibbing D, Aradi D, Jacobshagen C, </a:t>
            </a:r>
            <a:r>
              <a:rPr lang="en-US" sz="1200" b="0" i="1" kern="1200" dirty="0">
                <a:solidFill>
                  <a:schemeClr val="tx1"/>
                </a:solidFill>
                <a:latin typeface="Calibri" panose="020F0502020204030204" pitchFamily="34" charset="0"/>
                <a:ea typeface="+mn-ea"/>
                <a:cs typeface="+mn-cs"/>
              </a:rPr>
              <a:t>et al</a:t>
            </a:r>
            <a:r>
              <a:rPr lang="en-US" sz="1200" b="0" i="0" kern="1200" dirty="0">
                <a:solidFill>
                  <a:schemeClr val="tx1"/>
                </a:solidFill>
                <a:latin typeface="Calibri" panose="020F0502020204030204" pitchFamily="34" charset="0"/>
                <a:ea typeface="+mn-ea"/>
                <a:cs typeface="+mn-cs"/>
              </a:rPr>
              <a:t>. Guided de-escalation of antiplatelet treatment in ACS patients undergoing PCI. Results of the TROPICAL-ACS study: A randomised, investigator-initiated, open-label, multicentre-trial. </a:t>
            </a:r>
            <a:r>
              <a:rPr lang="en-US" sz="1200" b="0" i="1" kern="1200" dirty="0">
                <a:solidFill>
                  <a:schemeClr val="tx1"/>
                </a:solidFill>
                <a:latin typeface="Calibri" panose="020F0502020204030204" pitchFamily="34" charset="0"/>
                <a:ea typeface="+mn-ea"/>
                <a:cs typeface="+mn-cs"/>
              </a:rPr>
              <a:t>Am Coll Cardiol</a:t>
            </a:r>
            <a:r>
              <a:rPr lang="en-US" sz="1200" b="0" i="0" kern="1200" dirty="0">
                <a:solidFill>
                  <a:schemeClr val="tx1"/>
                </a:solidFill>
                <a:latin typeface="Calibri" panose="020F0502020204030204" pitchFamily="34" charset="0"/>
                <a:ea typeface="+mn-ea"/>
                <a:cs typeface="+mn-cs"/>
              </a:rPr>
              <a:t>. 2017. Available at: https://www.acc.org/~/media/Clinical/PDF-Files/Approved-PDFs/2017/08/17/ESC17_Presentation_Slides/27Sun/SUN%20200pmCEST%20800amET%20TROPICAL%20ACS%20ESC-2017.pdf. Accessed on: 11 Dec 2017.</a:t>
            </a:r>
            <a:endParaRPr lang="fr-FR" sz="1200" b="0" i="0" dirty="0">
              <a:solidFill>
                <a:schemeClr val="tx1"/>
              </a:solidFill>
            </a:endParaRPr>
          </a:p>
          <a:p>
            <a:endParaRPr lang="en-GB" dirty="0"/>
          </a:p>
        </p:txBody>
      </p:sp>
      <p:sp>
        <p:nvSpPr>
          <p:cNvPr id="4" name="Slide Number Placeholder 3"/>
          <p:cNvSpPr>
            <a:spLocks noGrp="1"/>
          </p:cNvSpPr>
          <p:nvPr>
            <p:ph type="sldNum" sz="quarter" idx="10"/>
          </p:nvPr>
        </p:nvSpPr>
        <p:spPr/>
        <p:txBody>
          <a:bodyPr/>
          <a:lstStyle/>
          <a:p>
            <a:fld id="{F567B584-CF17-48C9-923C-A0B926A2C935}" type="slidenum">
              <a:rPr lang="en-IN" smtClean="0"/>
              <a:pPr/>
              <a:t>44</a:t>
            </a:fld>
            <a:endParaRPr lang="en-IN" dirty="0"/>
          </a:p>
        </p:txBody>
      </p:sp>
    </p:spTree>
    <p:extLst>
      <p:ext uri="{BB962C8B-B14F-4D97-AF65-F5344CB8AC3E}">
        <p14:creationId xmlns:p14="http://schemas.microsoft.com/office/powerpoint/2010/main" val="295151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American </a:t>
            </a:r>
            <a:r>
              <a:rPr lang="en-US" b="0" dirty="0"/>
              <a:t>College of Cardiology/American Heart Association Task Force suggests</a:t>
            </a:r>
            <a:r>
              <a:rPr lang="en-US" b="0" baseline="0" dirty="0"/>
              <a:t> that it is </a:t>
            </a:r>
            <a:r>
              <a:rPr lang="en-US" b="0" dirty="0"/>
              <a:t>practical to use ticagrelor instead of clopidogrel for maintenance P2Y12 inhibitor therapy in patients with ACS</a:t>
            </a:r>
            <a:r>
              <a:rPr lang="en-US" b="0" strike="sngStrike" baseline="0" dirty="0"/>
              <a:t> </a:t>
            </a:r>
            <a:r>
              <a:rPr lang="en-US" b="0" dirty="0"/>
              <a:t>treated with dual antiplatelet therapy</a:t>
            </a:r>
            <a:r>
              <a:rPr lang="en-US" b="0" baseline="0" dirty="0"/>
              <a:t> (</a:t>
            </a:r>
            <a:r>
              <a:rPr lang="en-US" b="0" dirty="0"/>
              <a:t>DAPT) after coronary stent implantation and in patients with NSTE-ACS treated with medical therapy alone. In addition, ticagrelor is used over clopidogrel for maintenance P2Y12 inhibitor therapy in patients with ACS (NSTE-ACS or STEMI) treated with DAPT after coronary stent implantation who are not at high risk for bleeding complications and who do not have a history of stroke or transient ischaemic attack (TIA).</a:t>
            </a:r>
            <a:r>
              <a:rPr lang="en-US" b="0" baseline="0" dirty="0"/>
              <a:t> Lastly, </a:t>
            </a:r>
            <a:r>
              <a:rPr lang="en-US" b="0" dirty="0"/>
              <a:t>Prasugrel is </a:t>
            </a:r>
            <a:r>
              <a:rPr lang="en-US" dirty="0"/>
              <a:t>contraindicated in patients with a prior history of stroke or TIA.</a:t>
            </a:r>
          </a:p>
          <a:p>
            <a:pPr marL="228600" indent="-228600">
              <a:buFont typeface="Arial" pitchFamily="34" charset="0"/>
              <a:buNone/>
            </a:pPr>
            <a:endParaRPr lang="en-US" dirty="0"/>
          </a:p>
          <a:p>
            <a:pPr marL="228600" indent="-228600">
              <a:buFont typeface="Arial" pitchFamily="34" charset="0"/>
              <a:buNone/>
            </a:pPr>
            <a:r>
              <a:rPr lang="en-US" b="1" dirty="0"/>
              <a:t>Reference</a:t>
            </a:r>
          </a:p>
          <a:p>
            <a:pPr marL="0" indent="-228600">
              <a:buFont typeface="Arial" pitchFamily="34" charset="0"/>
              <a:buNone/>
            </a:pPr>
            <a:r>
              <a:rPr lang="en-US" sz="1200" b="0" i="0" kern="1200" dirty="0">
                <a:solidFill>
                  <a:schemeClr val="tx1"/>
                </a:solidFill>
                <a:latin typeface="Calibri" panose="020F0502020204030204" pitchFamily="34" charset="0"/>
                <a:ea typeface="+mn-ea"/>
                <a:cs typeface="+mn-cs"/>
              </a:rPr>
              <a:t>Levine G, Bates E, Bittl J, </a:t>
            </a:r>
            <a:r>
              <a:rPr lang="en-US" sz="1200" b="0" i="1" kern="1200" dirty="0">
                <a:solidFill>
                  <a:schemeClr val="tx1"/>
                </a:solidFill>
                <a:latin typeface="Calibri" panose="020F0502020204030204" pitchFamily="34" charset="0"/>
                <a:ea typeface="+mn-ea"/>
                <a:cs typeface="+mn-cs"/>
              </a:rPr>
              <a:t>et al</a:t>
            </a:r>
            <a:r>
              <a:rPr lang="en-US" sz="1200" b="0" i="0" kern="1200" dirty="0">
                <a:solidFill>
                  <a:schemeClr val="tx1"/>
                </a:solidFill>
                <a:latin typeface="Calibri" panose="020F0502020204030204" pitchFamily="34" charset="0"/>
                <a:ea typeface="+mn-ea"/>
                <a:cs typeface="+mn-cs"/>
              </a:rPr>
              <a:t>. 2016 ACC/AHA guideline focused update on duration of dual antiplatelet therapy in patients with coronary artery disease: A report of the American College of Cardiology/American Heart Association Task Force on Clinical Practice Guidelines. </a:t>
            </a:r>
            <a:r>
              <a:rPr lang="en-US" sz="1200" b="0" i="1" kern="1200" dirty="0">
                <a:solidFill>
                  <a:schemeClr val="tx1"/>
                </a:solidFill>
                <a:latin typeface="Calibri" panose="020F0502020204030204" pitchFamily="34" charset="0"/>
                <a:ea typeface="+mn-ea"/>
                <a:cs typeface="+mn-cs"/>
              </a:rPr>
              <a:t>Circulation</a:t>
            </a:r>
            <a:r>
              <a:rPr lang="en-US" sz="1200" b="0" i="0" kern="1200" dirty="0">
                <a:solidFill>
                  <a:schemeClr val="tx1"/>
                </a:solidFill>
                <a:latin typeface="Calibri" panose="020F0502020204030204" pitchFamily="34" charset="0"/>
                <a:ea typeface="+mn-ea"/>
                <a:cs typeface="+mn-cs"/>
              </a:rPr>
              <a:t>. 2016;134(10):e123-e155. </a:t>
            </a:r>
            <a:endParaRPr lang="en-US" b="1" dirty="0"/>
          </a:p>
        </p:txBody>
      </p:sp>
      <p:sp>
        <p:nvSpPr>
          <p:cNvPr id="4" name="Slide Number Placeholder 3"/>
          <p:cNvSpPr>
            <a:spLocks noGrp="1"/>
          </p:cNvSpPr>
          <p:nvPr>
            <p:ph type="sldNum" sz="quarter" idx="10"/>
          </p:nvPr>
        </p:nvSpPr>
        <p:spPr/>
        <p:txBody>
          <a:bodyPr/>
          <a:lstStyle/>
          <a:p>
            <a:fld id="{F567B584-CF17-48C9-923C-A0B926A2C935}" type="slidenum">
              <a:rPr lang="en-IN" smtClean="0"/>
              <a:pPr/>
              <a:t>4</a:t>
            </a:fld>
            <a:endParaRPr lang="en-IN" dirty="0"/>
          </a:p>
        </p:txBody>
      </p:sp>
    </p:spTree>
    <p:extLst>
      <p:ext uri="{BB962C8B-B14F-4D97-AF65-F5344CB8AC3E}">
        <p14:creationId xmlns:p14="http://schemas.microsoft.com/office/powerpoint/2010/main" val="37823456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conclusions of the study are as follows:</a:t>
            </a:r>
          </a:p>
          <a:p>
            <a:pPr marL="342900" indent="-342900" defTabSz="457118">
              <a:lnSpc>
                <a:spcPct val="150000"/>
              </a:lnSpc>
              <a:buFont typeface="Arial" panose="020B0604020202020204" pitchFamily="34" charset="0"/>
              <a:buChar char="•"/>
            </a:pPr>
            <a:r>
              <a:rPr lang="en-GB" sz="1200" b="0" dirty="0">
                <a:latin typeface="Calibri" panose="020F0502020204030204" pitchFamily="34" charset="0"/>
                <a:cs typeface="Calibri" panose="020F0502020204030204" pitchFamily="34" charset="0"/>
              </a:rPr>
              <a:t>A stage-adapted and individualised antiplatelet treatment with initial potent platelet inhibition (prasugrel), followed by guided DAPT de-escalation to clopidogrel proved to be feasible and safe when compared to conventional 12-month prasugrel therapy in ACS patients undergoing PCI.</a:t>
            </a:r>
          </a:p>
          <a:p>
            <a:pPr marL="342900" indent="-342900" defTabSz="457118">
              <a:lnSpc>
                <a:spcPct val="150000"/>
              </a:lnSpc>
              <a:buFont typeface="Arial" panose="020B0604020202020204" pitchFamily="34" charset="0"/>
              <a:buChar char="•"/>
            </a:pPr>
            <a:r>
              <a:rPr lang="en-GB" sz="1200" b="0" dirty="0">
                <a:latin typeface="Calibri" panose="020F0502020204030204" pitchFamily="34" charset="0"/>
                <a:cs typeface="Calibri" panose="020F0502020204030204" pitchFamily="34" charset="0"/>
              </a:rPr>
              <a:t>PFT-guided DAPT de-escalation should be considered as an alternative DAPT strategy in these patients</a:t>
            </a:r>
          </a:p>
          <a:p>
            <a:pPr marL="342900" indent="-342900" defTabSz="457118">
              <a:lnSpc>
                <a:spcPct val="150000"/>
              </a:lnSpc>
              <a:buFont typeface="Arial" panose="020B0604020202020204" pitchFamily="34" charset="0"/>
              <a:buChar char="•"/>
            </a:pPr>
            <a:endParaRPr lang="en-GB" sz="1200" b="0" dirty="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i="0" dirty="0">
                <a:solidFill>
                  <a:schemeClr val="tx1"/>
                </a:solidFill>
              </a:rPr>
              <a:t>Reference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Calibri" panose="020F0502020204030204" pitchFamily="34" charset="0"/>
                <a:ea typeface="+mn-ea"/>
                <a:cs typeface="+mn-cs"/>
              </a:rPr>
              <a:t>Sibbing D, Aradi D, Jacobshagen C, </a:t>
            </a:r>
            <a:r>
              <a:rPr lang="en-US" sz="1200" b="0" i="1" kern="1200" dirty="0">
                <a:solidFill>
                  <a:schemeClr val="tx1"/>
                </a:solidFill>
                <a:latin typeface="Calibri" panose="020F0502020204030204" pitchFamily="34" charset="0"/>
                <a:ea typeface="+mn-ea"/>
                <a:cs typeface="+mn-cs"/>
              </a:rPr>
              <a:t>et al</a:t>
            </a:r>
            <a:r>
              <a:rPr lang="en-US" sz="1200" b="0" i="0" kern="1200" dirty="0">
                <a:solidFill>
                  <a:schemeClr val="tx1"/>
                </a:solidFill>
                <a:latin typeface="Calibri" panose="020F0502020204030204" pitchFamily="34" charset="0"/>
                <a:ea typeface="+mn-ea"/>
                <a:cs typeface="+mn-cs"/>
              </a:rPr>
              <a:t>. Guided de-escalation of antiplatelet treatment in ACS patients undergoing PCI. Results of the TROPICAL-ACS study: A randomised, investigator-initiated, open-label, multicentre-trial. </a:t>
            </a:r>
            <a:r>
              <a:rPr lang="en-US" sz="1200" b="0" i="1" kern="1200" dirty="0">
                <a:solidFill>
                  <a:schemeClr val="tx1"/>
                </a:solidFill>
                <a:latin typeface="Calibri" panose="020F0502020204030204" pitchFamily="34" charset="0"/>
                <a:ea typeface="+mn-ea"/>
                <a:cs typeface="+mn-cs"/>
              </a:rPr>
              <a:t>Am Coll Cardiol</a:t>
            </a:r>
            <a:r>
              <a:rPr lang="en-US" sz="1200" b="0" i="0" kern="1200" dirty="0">
                <a:solidFill>
                  <a:schemeClr val="tx1"/>
                </a:solidFill>
                <a:latin typeface="Calibri" panose="020F0502020204030204" pitchFamily="34" charset="0"/>
                <a:ea typeface="+mn-ea"/>
                <a:cs typeface="+mn-cs"/>
              </a:rPr>
              <a:t>. 2017. Available at: https://www.acc.org/~/media/Clinical/PDF-Files/Approved-PDFs/2017/08/17/ESC17_Presentation_Slides/27Sun/SUN%20200pmCEST%20800amET%20TROPICAL%20ACS%20ESC-2017.pdf. Accessed on: 11 Dec 2017.</a:t>
            </a:r>
            <a:endParaRPr lang="en-GB" sz="1200" dirty="0">
              <a:latin typeface="Calibri" panose="020F0502020204030204" pitchFamily="34" charset="0"/>
              <a:cs typeface="Calibri" panose="020F0502020204030204" pitchFamily="34" charset="0"/>
            </a:endParaRPr>
          </a:p>
          <a:p>
            <a:pPr marL="342900" indent="-342900" defTabSz="457118">
              <a:lnSpc>
                <a:spcPct val="150000"/>
              </a:lnSpc>
              <a:buFont typeface="Arial" panose="020B0604020202020204" pitchFamily="34" charset="0"/>
              <a:buChar char="•"/>
            </a:pPr>
            <a:endParaRPr lang="en-GB" b="0" dirty="0"/>
          </a:p>
        </p:txBody>
      </p:sp>
      <p:sp>
        <p:nvSpPr>
          <p:cNvPr id="4" name="Slide Number Placeholder 3"/>
          <p:cNvSpPr>
            <a:spLocks noGrp="1"/>
          </p:cNvSpPr>
          <p:nvPr>
            <p:ph type="sldNum" sz="quarter" idx="10"/>
          </p:nvPr>
        </p:nvSpPr>
        <p:spPr/>
        <p:txBody>
          <a:bodyPr/>
          <a:lstStyle/>
          <a:p>
            <a:fld id="{F567B584-CF17-48C9-923C-A0B926A2C935}" type="slidenum">
              <a:rPr lang="en-IN" smtClean="0"/>
              <a:pPr/>
              <a:t>45</a:t>
            </a:fld>
            <a:endParaRPr lang="en-IN" dirty="0"/>
          </a:p>
        </p:txBody>
      </p:sp>
    </p:spTree>
    <p:extLst>
      <p:ext uri="{BB962C8B-B14F-4D97-AF65-F5344CB8AC3E}">
        <p14:creationId xmlns:p14="http://schemas.microsoft.com/office/powerpoint/2010/main" val="28053369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Calibri" panose="020F0502020204030204" pitchFamily="34" charset="0"/>
                <a:ea typeface="+mn-ea"/>
                <a:cs typeface="+mn-cs"/>
              </a:rPr>
              <a:t>The PRAGUE study was an open-label, </a:t>
            </a:r>
            <a:r>
              <a:rPr lang="en-US" sz="1200" b="0" kern="1200" baseline="0" dirty="0">
                <a:solidFill>
                  <a:schemeClr val="tx1"/>
                </a:solidFill>
                <a:latin typeface="Calibri" panose="020F0502020204030204" pitchFamily="34" charset="0"/>
                <a:ea typeface="+mn-ea"/>
                <a:cs typeface="+mn-cs"/>
              </a:rPr>
              <a:t>phase IV, controlled clinical study that included 1230 patients with acute MI. The patients were treated with primary PCI and were randomised to receive prasugrel or ticagrelor for 12 </a:t>
            </a:r>
            <a:r>
              <a:rPr lang="en-GB" sz="1200" b="0" kern="1200" baseline="0" dirty="0">
                <a:solidFill>
                  <a:schemeClr val="tx1"/>
                </a:solidFill>
                <a:latin typeface="Calibri" panose="020F0502020204030204" pitchFamily="34" charset="0"/>
                <a:ea typeface="+mn-ea"/>
                <a:cs typeface="+mn-cs"/>
              </a:rPr>
              <a:t>months to compare the </a:t>
            </a:r>
            <a:r>
              <a:rPr lang="en-US" altLang="fr-FR" sz="1200" b="0" dirty="0">
                <a:solidFill>
                  <a:schemeClr val="tx1">
                    <a:lumMod val="75000"/>
                  </a:schemeClr>
                </a:solidFill>
                <a:latin typeface="Calibri" panose="020F0502020204030204" pitchFamily="34" charset="0"/>
                <a:cs typeface="Calibri" panose="020F0502020204030204" pitchFamily="34" charset="0"/>
              </a:rPr>
              <a:t>efficacy and safety between the two groups,</a:t>
            </a:r>
            <a:r>
              <a:rPr lang="en-US" altLang="fr-FR" sz="1200" b="0" baseline="0" dirty="0">
                <a:solidFill>
                  <a:schemeClr val="tx1">
                    <a:lumMod val="75000"/>
                  </a:schemeClr>
                </a:solidFill>
                <a:latin typeface="Calibri" panose="020F0502020204030204" pitchFamily="34" charset="0"/>
                <a:cs typeface="Calibri" panose="020F0502020204030204" pitchFamily="34" charset="0"/>
              </a:rPr>
              <a:t> primarily the </a:t>
            </a:r>
            <a:r>
              <a:rPr lang="en-US" altLang="fr-FR" sz="1200" b="0" dirty="0">
                <a:solidFill>
                  <a:schemeClr val="tx1">
                    <a:lumMod val="75000"/>
                  </a:schemeClr>
                </a:solidFill>
                <a:latin typeface="Calibri" panose="020F0502020204030204" pitchFamily="34" charset="0"/>
                <a:cs typeface="Calibri" panose="020F0502020204030204" pitchFamily="34" charset="0"/>
              </a:rPr>
              <a:t>risk of major ischaemic events</a:t>
            </a:r>
            <a:r>
              <a:rPr lang="en-GB" altLang="fr-FR" sz="1200" b="0" dirty="0">
                <a:solidFill>
                  <a:schemeClr val="tx1">
                    <a:lumMod val="75000"/>
                  </a:schemeClr>
                </a:solidFill>
                <a:latin typeface="Calibri" panose="020F0502020204030204" pitchFamily="34" charset="0"/>
                <a:cs typeface="Calibri" panose="020F0502020204030204"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b="1" dirty="0"/>
              <a:t>Reference</a:t>
            </a:r>
          </a:p>
          <a:p>
            <a:r>
              <a:rPr lang="en-US" sz="1200" b="0" i="0" kern="1200" dirty="0">
                <a:solidFill>
                  <a:schemeClr val="tx1"/>
                </a:solidFill>
                <a:latin typeface="Calibri" panose="020F0502020204030204" pitchFamily="34" charset="0"/>
                <a:ea typeface="+mn-ea"/>
                <a:cs typeface="+mn-cs"/>
              </a:rPr>
              <a:t>Motovska Z, Hlinomaz O, Kala P, </a:t>
            </a:r>
            <a:r>
              <a:rPr lang="en-US" sz="1200" b="0" i="1" kern="1200" dirty="0">
                <a:solidFill>
                  <a:schemeClr val="tx1"/>
                </a:solidFill>
                <a:latin typeface="Calibri" panose="020F0502020204030204" pitchFamily="34" charset="0"/>
                <a:ea typeface="+mn-ea"/>
                <a:cs typeface="+mn-cs"/>
              </a:rPr>
              <a:t>et al</a:t>
            </a:r>
            <a:r>
              <a:rPr lang="en-US" sz="1200" b="0" i="0" kern="1200" dirty="0">
                <a:solidFill>
                  <a:schemeClr val="tx1"/>
                </a:solidFill>
                <a:latin typeface="Calibri" panose="020F0502020204030204" pitchFamily="34" charset="0"/>
                <a:ea typeface="+mn-ea"/>
                <a:cs typeface="+mn-cs"/>
              </a:rPr>
              <a:t>. One-year </a:t>
            </a:r>
            <a:r>
              <a:rPr lang="en-US" dirty="0"/>
              <a:t>o</a:t>
            </a:r>
            <a:r>
              <a:rPr lang="en-US" sz="1200" b="0" i="0" kern="1200" dirty="0">
                <a:solidFill>
                  <a:schemeClr val="tx1"/>
                </a:solidFill>
                <a:latin typeface="Calibri" panose="020F0502020204030204" pitchFamily="34" charset="0"/>
                <a:ea typeface="+mn-ea"/>
                <a:cs typeface="+mn-cs"/>
              </a:rPr>
              <a:t>utcomes of prasugrel versus ticagrelor in acute myocardial infarction treated with primary angioplasty: The PRAGUE-18 study. </a:t>
            </a:r>
            <a:r>
              <a:rPr lang="en-US" sz="1200" b="0" i="1" kern="1200" dirty="0">
                <a:solidFill>
                  <a:schemeClr val="tx1"/>
                </a:solidFill>
                <a:latin typeface="Calibri" panose="020F0502020204030204" pitchFamily="34" charset="0"/>
                <a:ea typeface="+mn-ea"/>
                <a:cs typeface="+mn-cs"/>
              </a:rPr>
              <a:t>Am Coll Cardiol</a:t>
            </a:r>
            <a:r>
              <a:rPr lang="en-US" sz="1200" b="0" i="0" kern="1200" dirty="0">
                <a:solidFill>
                  <a:schemeClr val="tx1"/>
                </a:solidFill>
                <a:latin typeface="Calibri" panose="020F0502020204030204" pitchFamily="34" charset="0"/>
                <a:ea typeface="+mn-ea"/>
                <a:cs typeface="+mn-cs"/>
              </a:rPr>
              <a:t>. 2017. </a:t>
            </a:r>
            <a:endParaRPr lang="en-GB" dirty="0"/>
          </a:p>
        </p:txBody>
      </p:sp>
      <p:sp>
        <p:nvSpPr>
          <p:cNvPr id="4" name="Slide Number Placeholder 3"/>
          <p:cNvSpPr>
            <a:spLocks noGrp="1"/>
          </p:cNvSpPr>
          <p:nvPr>
            <p:ph type="sldNum" sz="quarter" idx="10"/>
          </p:nvPr>
        </p:nvSpPr>
        <p:spPr/>
        <p:txBody>
          <a:bodyPr/>
          <a:lstStyle/>
          <a:p>
            <a:fld id="{F567B584-CF17-48C9-923C-A0B926A2C935}" type="slidenum">
              <a:rPr lang="en-IN" smtClean="0"/>
              <a:pPr/>
              <a:t>46</a:t>
            </a:fld>
            <a:endParaRPr lang="en-IN" dirty="0"/>
          </a:p>
        </p:txBody>
      </p:sp>
    </p:spTree>
    <p:extLst>
      <p:ext uri="{BB962C8B-B14F-4D97-AF65-F5344CB8AC3E}">
        <p14:creationId xmlns:p14="http://schemas.microsoft.com/office/powerpoint/2010/main" val="25701166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inclusion criteria and exclusion criteria</a:t>
            </a:r>
            <a:r>
              <a:rPr lang="en-GB" baseline="0" dirty="0"/>
              <a:t> are shown on screen.</a:t>
            </a:r>
          </a:p>
          <a:p>
            <a:endParaRPr lang="en-GB" baseline="0" dirty="0"/>
          </a:p>
          <a:p>
            <a:r>
              <a:rPr lang="en-GB" b="1" dirty="0"/>
              <a:t>Reference</a:t>
            </a:r>
          </a:p>
          <a:p>
            <a:r>
              <a:rPr lang="en-US" sz="1200" b="0" i="0" kern="1200" dirty="0">
                <a:solidFill>
                  <a:schemeClr val="tx1"/>
                </a:solidFill>
                <a:latin typeface="Calibri" panose="020F0502020204030204" pitchFamily="34" charset="0"/>
                <a:ea typeface="+mn-ea"/>
                <a:cs typeface="+mn-cs"/>
              </a:rPr>
              <a:t>Motovska Z, Hlinomaz O, Kala P, </a:t>
            </a:r>
            <a:r>
              <a:rPr lang="en-US" sz="1200" b="0" i="1" kern="1200" dirty="0">
                <a:solidFill>
                  <a:schemeClr val="tx1"/>
                </a:solidFill>
                <a:latin typeface="Calibri" panose="020F0502020204030204" pitchFamily="34" charset="0"/>
                <a:ea typeface="+mn-ea"/>
                <a:cs typeface="+mn-cs"/>
              </a:rPr>
              <a:t>et al</a:t>
            </a:r>
            <a:r>
              <a:rPr lang="en-US" sz="1200" b="0" i="0" kern="1200" dirty="0">
                <a:solidFill>
                  <a:schemeClr val="tx1"/>
                </a:solidFill>
                <a:latin typeface="Calibri" panose="020F0502020204030204" pitchFamily="34" charset="0"/>
                <a:ea typeface="+mn-ea"/>
                <a:cs typeface="+mn-cs"/>
              </a:rPr>
              <a:t>. One-year </a:t>
            </a:r>
            <a:r>
              <a:rPr lang="en-US" dirty="0"/>
              <a:t>o</a:t>
            </a:r>
            <a:r>
              <a:rPr lang="en-US" sz="1200" b="0" i="0" kern="1200" dirty="0">
                <a:solidFill>
                  <a:schemeClr val="tx1"/>
                </a:solidFill>
                <a:latin typeface="Calibri" panose="020F0502020204030204" pitchFamily="34" charset="0"/>
                <a:ea typeface="+mn-ea"/>
                <a:cs typeface="+mn-cs"/>
              </a:rPr>
              <a:t>utcomes of prasugrel versus ticagrelor in acute myocardial infarction treated with primary angioplasty: The PRAGUE-18 study. </a:t>
            </a:r>
            <a:r>
              <a:rPr lang="en-US" sz="1200" b="0" i="1" kern="1200" dirty="0">
                <a:solidFill>
                  <a:schemeClr val="tx1"/>
                </a:solidFill>
                <a:latin typeface="Calibri" panose="020F0502020204030204" pitchFamily="34" charset="0"/>
                <a:ea typeface="+mn-ea"/>
                <a:cs typeface="+mn-cs"/>
              </a:rPr>
              <a:t>Am Coll Cardiol</a:t>
            </a:r>
            <a:r>
              <a:rPr lang="en-US" sz="1200" b="0" i="0" kern="1200" dirty="0">
                <a:solidFill>
                  <a:schemeClr val="tx1"/>
                </a:solidFill>
                <a:latin typeface="Calibri" panose="020F0502020204030204" pitchFamily="34" charset="0"/>
                <a:ea typeface="+mn-ea"/>
                <a:cs typeface="+mn-cs"/>
              </a:rPr>
              <a:t>. 2017. </a:t>
            </a:r>
            <a:endParaRPr lang="en-GB" dirty="0"/>
          </a:p>
          <a:p>
            <a:endParaRPr lang="en-GB" dirty="0"/>
          </a:p>
        </p:txBody>
      </p:sp>
      <p:sp>
        <p:nvSpPr>
          <p:cNvPr id="4" name="Slide Number Placeholder 3"/>
          <p:cNvSpPr>
            <a:spLocks noGrp="1"/>
          </p:cNvSpPr>
          <p:nvPr>
            <p:ph type="sldNum" sz="quarter" idx="10"/>
          </p:nvPr>
        </p:nvSpPr>
        <p:spPr/>
        <p:txBody>
          <a:bodyPr/>
          <a:lstStyle/>
          <a:p>
            <a:fld id="{F567B584-CF17-48C9-923C-A0B926A2C935}" type="slidenum">
              <a:rPr lang="en-IN" smtClean="0"/>
              <a:pPr/>
              <a:t>49</a:t>
            </a:fld>
            <a:endParaRPr lang="en-IN" dirty="0"/>
          </a:p>
        </p:txBody>
      </p:sp>
    </p:spTree>
    <p:extLst>
      <p:ext uri="{BB962C8B-B14F-4D97-AF65-F5344CB8AC3E}">
        <p14:creationId xmlns:p14="http://schemas.microsoft.com/office/powerpoint/2010/main" val="7780451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Calibri" panose="020F0502020204030204" pitchFamily="34" charset="0"/>
                <a:ea typeface="+mn-ea"/>
                <a:cs typeface="+mn-cs"/>
              </a:rPr>
              <a:t>Patients who were economically motivated to switch to clopidogrel had a lower risk of major </a:t>
            </a:r>
            <a:r>
              <a:rPr lang="en-US" sz="1200" b="0" kern="1200" baseline="0" dirty="0">
                <a:solidFill>
                  <a:schemeClr val="tx1"/>
                </a:solidFill>
                <a:latin typeface="Calibri" panose="020F0502020204030204" pitchFamily="34" charset="0"/>
                <a:ea typeface="+mn-ea"/>
                <a:cs typeface="+mn-cs"/>
              </a:rPr>
              <a:t>cardiovascular ischaemic events (2.5% vs. 8.5%; HR, 0.433; 95% CI, 0.210–0.894; p=0.024). Early termination of study medications resulted in a considerable increase in the incidence of ischaemic endpoint (HR, 3.420; 95% CI, 1.823–6.415; p&lt;0.001). Switching to clopidogrel for economic reasons resulted in a significant decrease </a:t>
            </a:r>
            <a:r>
              <a:rPr lang="en-US" b="0" dirty="0"/>
              <a:t>in</a:t>
            </a:r>
            <a:r>
              <a:rPr lang="en-US" sz="1200" b="0" kern="1200" baseline="0" dirty="0">
                <a:solidFill>
                  <a:schemeClr val="tx1"/>
                </a:solidFill>
                <a:latin typeface="Calibri" panose="020F0502020204030204" pitchFamily="34" charset="0"/>
                <a:ea typeface="+mn-ea"/>
                <a:cs typeface="+mn-cs"/>
              </a:rPr>
              <a:t> the bleeding risk</a:t>
            </a:r>
            <a:r>
              <a:rPr lang="en-GB" sz="1200" b="0" kern="1200" baseline="0" dirty="0">
                <a:solidFill>
                  <a:schemeClr val="tx1"/>
                </a:solidFill>
                <a:latin typeface="Calibri" panose="020F0502020204030204" pitchFamily="34" charset="0"/>
                <a:ea typeface="+mn-ea"/>
                <a:cs typeface="+mn-cs"/>
              </a:rPr>
              <a:t> (7.3% vs. 13.4%, HR, 0.416; 95% CI, 0.246–0.701; p=0.001).</a:t>
            </a:r>
          </a:p>
          <a:p>
            <a:endParaRPr lang="en-GB" sz="1200" b="0" kern="1200" baseline="0" dirty="0">
              <a:solidFill>
                <a:schemeClr val="tx1"/>
              </a:solidFill>
              <a:latin typeface="Calibri" panose="020F0502020204030204" pitchFamily="34" charset="0"/>
              <a:ea typeface="+mn-ea"/>
              <a:cs typeface="+mn-cs"/>
            </a:endParaRPr>
          </a:p>
          <a:p>
            <a:r>
              <a:rPr lang="en-GB" b="1" dirty="0"/>
              <a:t>Reference</a:t>
            </a:r>
          </a:p>
          <a:p>
            <a:r>
              <a:rPr lang="en-US" sz="1200" b="0" i="0" kern="1200" dirty="0">
                <a:solidFill>
                  <a:schemeClr val="tx1"/>
                </a:solidFill>
                <a:latin typeface="Calibri" panose="020F0502020204030204" pitchFamily="34" charset="0"/>
                <a:ea typeface="+mn-ea"/>
                <a:cs typeface="+mn-cs"/>
              </a:rPr>
              <a:t>Motovska Z, Hlinomaz O, Kala P, </a:t>
            </a:r>
            <a:r>
              <a:rPr lang="en-US" sz="1200" b="0" i="1" kern="1200" dirty="0">
                <a:solidFill>
                  <a:schemeClr val="tx1"/>
                </a:solidFill>
                <a:latin typeface="Calibri" panose="020F0502020204030204" pitchFamily="34" charset="0"/>
                <a:ea typeface="+mn-ea"/>
                <a:cs typeface="+mn-cs"/>
              </a:rPr>
              <a:t>et al</a:t>
            </a:r>
            <a:r>
              <a:rPr lang="en-US" sz="1200" b="0" i="0" kern="1200" dirty="0">
                <a:solidFill>
                  <a:schemeClr val="tx1"/>
                </a:solidFill>
                <a:latin typeface="Calibri" panose="020F0502020204030204" pitchFamily="34" charset="0"/>
                <a:ea typeface="+mn-ea"/>
                <a:cs typeface="+mn-cs"/>
              </a:rPr>
              <a:t>. One-year outcomes of prasugrel versus ticagrelor in acute myocardial infarction treated with primary angioplasty: The PRAGUE-18 study. </a:t>
            </a:r>
            <a:r>
              <a:rPr lang="en-US" sz="1200" b="0" i="1" kern="1200" dirty="0">
                <a:solidFill>
                  <a:schemeClr val="tx1"/>
                </a:solidFill>
                <a:latin typeface="Calibri" panose="020F0502020204030204" pitchFamily="34" charset="0"/>
                <a:ea typeface="+mn-ea"/>
                <a:cs typeface="+mn-cs"/>
              </a:rPr>
              <a:t>Am Coll Cardiol</a:t>
            </a:r>
            <a:r>
              <a:rPr lang="en-US" sz="1200" b="0" i="0" kern="1200" dirty="0">
                <a:solidFill>
                  <a:schemeClr val="tx1"/>
                </a:solidFill>
                <a:latin typeface="Calibri" panose="020F0502020204030204" pitchFamily="34" charset="0"/>
                <a:ea typeface="+mn-ea"/>
                <a:cs typeface="+mn-cs"/>
              </a:rPr>
              <a:t>. 2017. </a:t>
            </a:r>
            <a:endParaRPr lang="en-GB" dirty="0"/>
          </a:p>
          <a:p>
            <a:endParaRPr lang="en-GB" b="0" dirty="0"/>
          </a:p>
        </p:txBody>
      </p:sp>
      <p:sp>
        <p:nvSpPr>
          <p:cNvPr id="4" name="Slide Number Placeholder 3"/>
          <p:cNvSpPr>
            <a:spLocks noGrp="1"/>
          </p:cNvSpPr>
          <p:nvPr>
            <p:ph type="sldNum" sz="quarter" idx="10"/>
          </p:nvPr>
        </p:nvSpPr>
        <p:spPr/>
        <p:txBody>
          <a:bodyPr/>
          <a:lstStyle/>
          <a:p>
            <a:fld id="{F567B584-CF17-48C9-923C-A0B926A2C935}" type="slidenum">
              <a:rPr lang="en-IN" smtClean="0"/>
              <a:pPr/>
              <a:t>50</a:t>
            </a:fld>
            <a:endParaRPr lang="en-IN" dirty="0"/>
          </a:p>
        </p:txBody>
      </p:sp>
    </p:spTree>
    <p:extLst>
      <p:ext uri="{BB962C8B-B14F-4D97-AF65-F5344CB8AC3E}">
        <p14:creationId xmlns:p14="http://schemas.microsoft.com/office/powerpoint/2010/main" val="35753082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7FBDDE44-36F1-4F4D-8D00-BEEE36451BF7}"/>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6A991A63-AAF6-4026-8066-056BDA9A00E2}"/>
              </a:ext>
            </a:extLst>
          </p:cNvPr>
          <p:cNvSpPr>
            <a:spLocks noGrp="1" noChangeArrowheads="1"/>
          </p:cNvSpPr>
          <p:nvPr>
            <p:ph type="body" idx="1"/>
          </p:nvPr>
        </p:nvSpPr>
        <p:spPr>
          <a:noFill/>
        </p:spPr>
        <p:txBody>
          <a:bodyPr/>
          <a:lstStyle/>
          <a:p>
            <a:r>
              <a:rPr lang="en-US" altLang="en-US" b="0" dirty="0">
                <a:latin typeface="Arial" panose="020B0604020202020204" pitchFamily="34" charset="0"/>
                <a:cs typeface="Arial" panose="020B0604020202020204" pitchFamily="34" charset="0"/>
              </a:rPr>
              <a:t>In this presentation, we will look at the pharmacodynamic effects of switching from ticagrelor to </a:t>
            </a:r>
            <a:r>
              <a:rPr lang="en-US" altLang="en-US" b="0" dirty="0" err="1">
                <a:latin typeface="Arial" panose="020B0604020202020204" pitchFamily="34" charset="0"/>
                <a:cs typeface="Arial" panose="020B0604020202020204" pitchFamily="34" charset="0"/>
              </a:rPr>
              <a:t>clopidogrel</a:t>
            </a:r>
            <a:r>
              <a:rPr lang="en-US" altLang="en-US" b="0" dirty="0">
                <a:latin typeface="Arial" panose="020B0604020202020204" pitchFamily="34" charset="0"/>
                <a:cs typeface="Arial" panose="020B0604020202020204" pitchFamily="34" charset="0"/>
              </a:rPr>
              <a:t> in patients with coronary artery disease, by discussing the results of the Switching Antiplatelet Therapy (SWAP-4) study.</a:t>
            </a:r>
          </a:p>
        </p:txBody>
      </p:sp>
      <p:sp>
        <p:nvSpPr>
          <p:cNvPr id="13316" name="Slide Number Placeholder 3">
            <a:extLst>
              <a:ext uri="{FF2B5EF4-FFF2-40B4-BE49-F238E27FC236}">
                <a16:creationId xmlns:a16="http://schemas.microsoft.com/office/drawing/2014/main" id="{8565954A-53FE-4F75-9680-8B6E9B4105CF}"/>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AC123-2F3F-4A16-B201-FCC02B59FBCA}" type="slidenum">
              <a:rPr lang="fr-FR" altLang="en-US" smtClean="0"/>
              <a:pPr/>
              <a:t>51</a:t>
            </a:fld>
            <a:endParaRPr lang="fr-FR" altLang="en-US"/>
          </a:p>
        </p:txBody>
      </p:sp>
    </p:spTree>
    <p:extLst>
      <p:ext uri="{BB962C8B-B14F-4D97-AF65-F5344CB8AC3E}">
        <p14:creationId xmlns:p14="http://schemas.microsoft.com/office/powerpoint/2010/main" val="28974623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BB936768-9A01-4B85-8447-25871C57442D}"/>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96EC49EE-48A3-4CEA-9222-460B378FCC08}"/>
              </a:ext>
            </a:extLst>
          </p:cNvPr>
          <p:cNvSpPr>
            <a:spLocks noGrp="1" noChangeArrowheads="1"/>
          </p:cNvSpPr>
          <p:nvPr>
            <p:ph type="body" idx="1"/>
          </p:nvPr>
        </p:nvSpPr>
        <p:spPr>
          <a:noFill/>
        </p:spPr>
        <p:txBody>
          <a:bodyPr/>
          <a:lstStyle/>
          <a:p>
            <a:r>
              <a:rPr lang="en-IN" altLang="en-US" b="0" dirty="0">
                <a:latin typeface="Arial" panose="020B0604020202020204" pitchFamily="34" charset="0"/>
                <a:cs typeface="Arial" panose="020B0604020202020204" pitchFamily="34" charset="0"/>
              </a:rPr>
              <a:t>De-escalation from ticagrelor to clopidogrel is commonly practised, owing to cost concerns, and bleeding and non-bleeding side effects associated with ticagrelor. However, such a strategy is not endorsed by practice guidelines.</a:t>
            </a:r>
            <a:r>
              <a:rPr lang="en-IN" altLang="en-US" b="0" baseline="30000" dirty="0">
                <a:latin typeface="Arial" panose="020B0604020202020204" pitchFamily="34" charset="0"/>
                <a:cs typeface="Arial" panose="020B0604020202020204" pitchFamily="34" charset="0"/>
              </a:rPr>
              <a:t>1</a:t>
            </a:r>
            <a:r>
              <a:rPr lang="en-IN" altLang="en-US" b="0" dirty="0">
                <a:latin typeface="Arial" panose="020B0604020202020204" pitchFamily="34" charset="0"/>
                <a:cs typeface="Arial" panose="020B0604020202020204" pitchFamily="34" charset="0"/>
              </a:rPr>
              <a:t> Concerns have been raised about potential drug-drug interactions while switching from a non-thienopyridine (e.g. ticagrelor) to a thienopyridine (e.g. clopidogrel).</a:t>
            </a:r>
            <a:r>
              <a:rPr lang="en-IN" altLang="en-US" b="0" baseline="30000" dirty="0">
                <a:latin typeface="Arial" panose="020B0604020202020204" pitchFamily="34" charset="0"/>
                <a:cs typeface="Arial" panose="020B0604020202020204" pitchFamily="34" charset="0"/>
              </a:rPr>
              <a:t>1,2</a:t>
            </a:r>
            <a:r>
              <a:rPr lang="en-IN" altLang="en-US" b="0" dirty="0">
                <a:latin typeface="Arial" panose="020B0604020202020204" pitchFamily="34" charset="0"/>
                <a:cs typeface="Arial" panose="020B0604020202020204" pitchFamily="34" charset="0"/>
              </a:rPr>
              <a:t> Further, the pharmacodynamic profiles of such a de-escalation strategy have not been fully explored.</a:t>
            </a:r>
            <a:r>
              <a:rPr lang="en-IN" altLang="en-US" b="0" baseline="30000" dirty="0">
                <a:latin typeface="Arial" panose="020B0604020202020204" pitchFamily="34" charset="0"/>
                <a:cs typeface="Arial" panose="020B0604020202020204" pitchFamily="34" charset="0"/>
              </a:rPr>
              <a:t>2</a:t>
            </a:r>
            <a:r>
              <a:rPr lang="en-IN" altLang="en-US" b="0" dirty="0">
                <a:latin typeface="Arial" panose="020B0604020202020204" pitchFamily="34" charset="0"/>
                <a:cs typeface="Arial" panose="020B0604020202020204" pitchFamily="34" charset="0"/>
              </a:rPr>
              <a:t> </a:t>
            </a:r>
          </a:p>
          <a:p>
            <a:endParaRPr lang="en-IN" altLang="en-US" dirty="0">
              <a:latin typeface="Arial" panose="020B0604020202020204" pitchFamily="34" charset="0"/>
              <a:cs typeface="Arial" panose="020B0604020202020204" pitchFamily="34" charset="0"/>
            </a:endParaRPr>
          </a:p>
          <a:p>
            <a:r>
              <a:rPr lang="en-IN" altLang="en-US" b="1" dirty="0">
                <a:latin typeface="Arial" panose="020B0604020202020204" pitchFamily="34" charset="0"/>
                <a:cs typeface="Arial" panose="020B0604020202020204" pitchFamily="34" charset="0"/>
              </a:rPr>
              <a:t>References: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latin typeface="Calibri" panose="020F0502020204030204" pitchFamily="34" charset="0"/>
              <a:ea typeface="+mn-ea"/>
              <a:cs typeface="Arial" charset="0"/>
            </a:endParaRP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b="0" i="0" kern="1200" dirty="0" err="1">
                <a:solidFill>
                  <a:schemeClr val="tx1"/>
                </a:solidFill>
                <a:latin typeface="Calibri" panose="020F0502020204030204" pitchFamily="34" charset="0"/>
                <a:ea typeface="+mn-ea"/>
                <a:cs typeface="Arial" charset="0"/>
              </a:rPr>
              <a:t>Rollini</a:t>
            </a:r>
            <a:r>
              <a:rPr lang="en-US" sz="1200" b="0" i="0" kern="1200" dirty="0">
                <a:solidFill>
                  <a:schemeClr val="tx1"/>
                </a:solidFill>
                <a:latin typeface="Calibri" panose="020F0502020204030204" pitchFamily="34" charset="0"/>
                <a:ea typeface="+mn-ea"/>
                <a:cs typeface="Arial" charset="0"/>
              </a:rPr>
              <a:t> F, Franchi F, </a:t>
            </a:r>
            <a:r>
              <a:rPr lang="en-US" sz="1200" b="0" i="0" kern="1200" dirty="0" err="1">
                <a:solidFill>
                  <a:schemeClr val="tx1"/>
                </a:solidFill>
                <a:latin typeface="Calibri" panose="020F0502020204030204" pitchFamily="34" charset="0"/>
                <a:ea typeface="+mn-ea"/>
                <a:cs typeface="Arial" charset="0"/>
              </a:rPr>
              <a:t>Angiolillo</a:t>
            </a:r>
            <a:r>
              <a:rPr lang="en-US" sz="1200" b="0" i="0" kern="1200" dirty="0">
                <a:solidFill>
                  <a:schemeClr val="tx1"/>
                </a:solidFill>
                <a:latin typeface="Calibri" panose="020F0502020204030204" pitchFamily="34" charset="0"/>
                <a:ea typeface="+mn-ea"/>
                <a:cs typeface="Arial" charset="0"/>
              </a:rPr>
              <a:t> D. Switching P2Y12-receptor inhibitors in patients with coronary artery disease. </a:t>
            </a:r>
            <a:r>
              <a:rPr lang="en-US" sz="1200" b="0" i="1" kern="1200" dirty="0">
                <a:solidFill>
                  <a:schemeClr val="tx1"/>
                </a:solidFill>
                <a:latin typeface="Calibri" panose="020F0502020204030204" pitchFamily="34" charset="0"/>
                <a:ea typeface="+mn-ea"/>
                <a:cs typeface="Arial" charset="0"/>
              </a:rPr>
              <a:t>Nat Rev </a:t>
            </a:r>
            <a:r>
              <a:rPr lang="en-US" sz="1200" b="0" i="1" kern="1200" dirty="0" err="1">
                <a:solidFill>
                  <a:schemeClr val="tx1"/>
                </a:solidFill>
                <a:latin typeface="Calibri" panose="020F0502020204030204" pitchFamily="34" charset="0"/>
                <a:ea typeface="+mn-ea"/>
                <a:cs typeface="Arial" charset="0"/>
              </a:rPr>
              <a:t>Cardiol</a:t>
            </a:r>
            <a:r>
              <a:rPr lang="en-US" sz="1200" b="0" i="0" kern="1200" dirty="0">
                <a:solidFill>
                  <a:schemeClr val="tx1"/>
                </a:solidFill>
                <a:latin typeface="Calibri" panose="020F0502020204030204" pitchFamily="34" charset="0"/>
                <a:ea typeface="+mn-ea"/>
                <a:cs typeface="Arial" charset="0"/>
              </a:rPr>
              <a:t>. 2016;13(1):11-27. </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IN" altLang="en-US" dirty="0">
                <a:latin typeface="Arial" panose="020B0604020202020204" pitchFamily="34" charset="0"/>
                <a:cs typeface="Arial" panose="020B0604020202020204" pitchFamily="34" charset="0"/>
              </a:rPr>
              <a:t>Franchi F, </a:t>
            </a:r>
            <a:r>
              <a:rPr lang="en-IN" altLang="en-US" dirty="0" err="1">
                <a:latin typeface="Arial" panose="020B0604020202020204" pitchFamily="34" charset="0"/>
                <a:cs typeface="Arial" panose="020B0604020202020204" pitchFamily="34" charset="0"/>
              </a:rPr>
              <a:t>Rollini</a:t>
            </a:r>
            <a:r>
              <a:rPr lang="en-IN" altLang="en-US" dirty="0">
                <a:latin typeface="Arial" panose="020B0604020202020204" pitchFamily="34" charset="0"/>
                <a:cs typeface="Arial" panose="020B0604020202020204" pitchFamily="34" charset="0"/>
              </a:rPr>
              <a:t> F, Rios JR, </a:t>
            </a:r>
            <a:r>
              <a:rPr lang="en-IN" altLang="en-US" i="1" dirty="0">
                <a:latin typeface="Arial" panose="020B0604020202020204" pitchFamily="34" charset="0"/>
                <a:cs typeface="Arial" panose="020B0604020202020204" pitchFamily="34" charset="0"/>
              </a:rPr>
              <a:t>et al</a:t>
            </a:r>
            <a:r>
              <a:rPr lang="en-IN" altLang="en-US" dirty="0">
                <a:latin typeface="Arial" panose="020B0604020202020204" pitchFamily="34" charset="0"/>
                <a:cs typeface="Arial" panose="020B0604020202020204" pitchFamily="34" charset="0"/>
              </a:rPr>
              <a:t>. Pharmacodynamic effects of switching from ticagrelor to clopidogrel in patients with coronary artery disease: Results of the SWAP (Switching Antiplatelet Therapy)-4 Study. </a:t>
            </a:r>
            <a:r>
              <a:rPr lang="en-US" altLang="en-US" sz="1200" i="1" dirty="0">
                <a:latin typeface="Calibri" panose="020F0502020204030204" pitchFamily="34" charset="0"/>
              </a:rPr>
              <a:t>Circulation</a:t>
            </a:r>
            <a:r>
              <a:rPr lang="en-US" altLang="en-US" sz="1200" dirty="0">
                <a:latin typeface="Calibri" panose="020F0502020204030204" pitchFamily="34" charset="0"/>
              </a:rPr>
              <a:t>. 2018;137:00-00.</a:t>
            </a:r>
            <a:endParaRPr lang="en-US" altLang="en-US" dirty="0">
              <a:latin typeface="Arial" panose="020B0604020202020204" pitchFamily="34" charset="0"/>
              <a:cs typeface="Arial" panose="020B0604020202020204" pitchFamily="34" charset="0"/>
            </a:endParaRPr>
          </a:p>
        </p:txBody>
      </p:sp>
      <p:sp>
        <p:nvSpPr>
          <p:cNvPr id="15364" name="Slide Number Placeholder 3">
            <a:extLst>
              <a:ext uri="{FF2B5EF4-FFF2-40B4-BE49-F238E27FC236}">
                <a16:creationId xmlns:a16="http://schemas.microsoft.com/office/drawing/2014/main" id="{DF30616D-7666-4DA9-B019-AAFA5E32E5F3}"/>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0C4CFC4-0F52-4B24-863B-1EBD7E224280}" type="slidenum">
              <a:rPr lang="fr-FR" altLang="en-US" smtClean="0"/>
              <a:pPr/>
              <a:t>52</a:t>
            </a:fld>
            <a:endParaRPr lang="fr-FR" altLang="en-US"/>
          </a:p>
        </p:txBody>
      </p:sp>
    </p:spTree>
    <p:extLst>
      <p:ext uri="{BB962C8B-B14F-4D97-AF65-F5344CB8AC3E}">
        <p14:creationId xmlns:p14="http://schemas.microsoft.com/office/powerpoint/2010/main" val="27533218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FEAB715C-CF18-4178-92D3-ED0B7EC4E67E}"/>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57D1DA35-2DF9-4184-A3E5-39A65D0DB201}"/>
              </a:ext>
            </a:extLst>
          </p:cNvPr>
          <p:cNvSpPr>
            <a:spLocks noGrp="1" noChangeArrowheads="1"/>
          </p:cNvSpPr>
          <p:nvPr>
            <p:ph type="body" idx="1"/>
          </p:nvPr>
        </p:nvSpPr>
        <p:spPr>
          <a:noFill/>
        </p:spPr>
        <p:txBody>
          <a:bodyPr/>
          <a:lstStyle/>
          <a:p>
            <a:r>
              <a:rPr lang="en-US" altLang="en-US" dirty="0">
                <a:latin typeface="Arial" panose="020B0604020202020204" pitchFamily="34" charset="0"/>
                <a:cs typeface="Arial" panose="020B0604020202020204" pitchFamily="34" charset="0"/>
              </a:rPr>
              <a:t>The </a:t>
            </a:r>
            <a:r>
              <a:rPr lang="en-IN" altLang="en-US" dirty="0">
                <a:latin typeface="Arial" panose="020B0604020202020204" pitchFamily="34" charset="0"/>
                <a:cs typeface="Arial" panose="020B0604020202020204" pitchFamily="34" charset="0"/>
              </a:rPr>
              <a:t>SWAP-4 study was conducted to assess the pharmacodynamic effects of switching from ticagrelor to clopidogrel in patients with coronary artery disease and on aspirin therapy.</a:t>
            </a:r>
          </a:p>
          <a:p>
            <a:endParaRPr lang="en-IN" altLang="en-US" dirty="0">
              <a:latin typeface="Arial" panose="020B0604020202020204" pitchFamily="34" charset="0"/>
              <a:cs typeface="Arial" panose="020B0604020202020204" pitchFamily="34" charset="0"/>
            </a:endParaRPr>
          </a:p>
          <a:p>
            <a:r>
              <a:rPr lang="en-IN" altLang="en-US" b="1" dirty="0">
                <a:latin typeface="Arial" panose="020B0604020202020204" pitchFamily="34" charset="0"/>
                <a:cs typeface="Arial" panose="020B0604020202020204" pitchFamily="34" charset="0"/>
              </a:rPr>
              <a:t>Reference</a:t>
            </a:r>
            <a:endParaRPr lang="en-IN" altLang="en-US" dirty="0">
              <a:latin typeface="Arial" panose="020B0604020202020204" pitchFamily="34" charset="0"/>
              <a:cs typeface="Arial" panose="020B0604020202020204" pitchFamily="34" charset="0"/>
            </a:endParaRP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IN" altLang="en-US" dirty="0">
                <a:latin typeface="Arial" panose="020B0604020202020204" pitchFamily="34" charset="0"/>
                <a:cs typeface="Arial" panose="020B0604020202020204" pitchFamily="34" charset="0"/>
              </a:rPr>
              <a:t>Franchi F, </a:t>
            </a:r>
            <a:r>
              <a:rPr lang="en-IN" altLang="en-US" dirty="0" err="1">
                <a:latin typeface="Arial" panose="020B0604020202020204" pitchFamily="34" charset="0"/>
                <a:cs typeface="Arial" panose="020B0604020202020204" pitchFamily="34" charset="0"/>
              </a:rPr>
              <a:t>Rollini</a:t>
            </a:r>
            <a:r>
              <a:rPr lang="en-IN" altLang="en-US" dirty="0">
                <a:latin typeface="Arial" panose="020B0604020202020204" pitchFamily="34" charset="0"/>
                <a:cs typeface="Arial" panose="020B0604020202020204" pitchFamily="34" charset="0"/>
              </a:rPr>
              <a:t> F, Rios JR, </a:t>
            </a:r>
            <a:r>
              <a:rPr lang="en-IN" altLang="en-US" i="1" dirty="0">
                <a:latin typeface="Arial" panose="020B0604020202020204" pitchFamily="34" charset="0"/>
                <a:cs typeface="Arial" panose="020B0604020202020204" pitchFamily="34" charset="0"/>
              </a:rPr>
              <a:t>et al</a:t>
            </a:r>
            <a:r>
              <a:rPr lang="en-IN" altLang="en-US" dirty="0">
                <a:latin typeface="Arial" panose="020B0604020202020204" pitchFamily="34" charset="0"/>
                <a:cs typeface="Arial" panose="020B0604020202020204" pitchFamily="34" charset="0"/>
              </a:rPr>
              <a:t>. Pharmacodynamic effects of switching from ticagrelor to clopidogrel in patients with coronary artery disease: Results of the SWAP (Switching Antiplatelet Therapy)-4 Study. </a:t>
            </a:r>
            <a:r>
              <a:rPr lang="en-US" altLang="en-US" sz="1200" i="1" dirty="0">
                <a:latin typeface="Calibri" panose="020F0502020204030204" pitchFamily="34" charset="0"/>
              </a:rPr>
              <a:t>Circulation</a:t>
            </a:r>
            <a:r>
              <a:rPr lang="en-US" altLang="en-US" sz="1200" dirty="0">
                <a:latin typeface="Calibri" panose="020F0502020204030204" pitchFamily="34" charset="0"/>
              </a:rPr>
              <a:t>. 2018;137:00-00.</a:t>
            </a:r>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sp>
        <p:nvSpPr>
          <p:cNvPr id="17412" name="Slide Number Placeholder 3">
            <a:extLst>
              <a:ext uri="{FF2B5EF4-FFF2-40B4-BE49-F238E27FC236}">
                <a16:creationId xmlns:a16="http://schemas.microsoft.com/office/drawing/2014/main" id="{32FA74F3-F39C-419F-90E4-C3F6B8AE23E4}"/>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F90B056-3103-4CC6-B0C2-73D96151735E}" type="slidenum">
              <a:rPr lang="fr-FR" altLang="en-US" smtClean="0"/>
              <a:pPr/>
              <a:t>53</a:t>
            </a:fld>
            <a:endParaRPr lang="fr-FR" altLang="en-US"/>
          </a:p>
        </p:txBody>
      </p:sp>
    </p:spTree>
    <p:extLst>
      <p:ext uri="{BB962C8B-B14F-4D97-AF65-F5344CB8AC3E}">
        <p14:creationId xmlns:p14="http://schemas.microsoft.com/office/powerpoint/2010/main" val="11792651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705EEB14-1D5C-4126-B0D1-1B6B659CA2FE}"/>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08FCC601-1D55-49F0-A900-AFE081D33EEA}"/>
              </a:ext>
            </a:extLst>
          </p:cNvPr>
          <p:cNvSpPr>
            <a:spLocks noGrp="1" noChangeArrowheads="1"/>
          </p:cNvSpPr>
          <p:nvPr>
            <p:ph type="body" idx="1"/>
          </p:nvPr>
        </p:nvSpPr>
        <p:spPr/>
        <p:txBody>
          <a:bodyPr/>
          <a:lstStyle/>
          <a:p>
            <a:r>
              <a:rPr lang="en-GB" altLang="en-US" b="0" noProof="0" dirty="0">
                <a:latin typeface="Arial" panose="020B0604020202020204" pitchFamily="34" charset="0"/>
                <a:cs typeface="Arial" panose="020B0604020202020204" pitchFamily="34" charset="0"/>
              </a:rPr>
              <a:t>The Switching Antiplatelet Therapy-4 study was a prospective, randomised, open-label, single-centre study in which patients on a maintenance dose of aspirin 81 mg/day and clopidogrel 75 mg/day underwent a run-phase with ticagrelor for 7±2 days. During this phase, patients were switched from a maintenance dose of clopidogrel 75 mg/day to a loading dose of ticagrelor 180 mg, followed by a maintenance dose of ticagrelor 90 mg twice daily. After this run-in phase, patients were randomised in a 1:1:1:1 ratio to </a:t>
            </a:r>
            <a:r>
              <a:rPr lang="en-GB" altLang="en-US" noProof="0" dirty="0">
                <a:latin typeface="Arial" panose="020B0604020202020204" pitchFamily="34" charset="0"/>
                <a:cs typeface="Arial" panose="020B0604020202020204" pitchFamily="34" charset="0"/>
              </a:rPr>
              <a:t>one of the four following groups for 10±3 days: </a:t>
            </a:r>
          </a:p>
          <a:p>
            <a:pPr>
              <a:buFontTx/>
              <a:buChar char="•"/>
            </a:pPr>
            <a:r>
              <a:rPr lang="en-GB" altLang="en-US" dirty="0">
                <a:latin typeface="Arial" panose="020B0604020202020204" pitchFamily="34" charset="0"/>
                <a:cs typeface="Arial" panose="020B0604020202020204" pitchFamily="34" charset="0"/>
              </a:rPr>
              <a:t>Group A: clopidogrel 600 mg loading dose 24 hours after last maintenance dose of ticagrelor, followed by clopidogrel maintenance dose of 75 mg/day</a:t>
            </a:r>
          </a:p>
          <a:p>
            <a:pPr>
              <a:buFontTx/>
              <a:buChar char="•"/>
            </a:pPr>
            <a:r>
              <a:rPr lang="en-GB" altLang="en-US" dirty="0">
                <a:latin typeface="Arial" panose="020B0604020202020204" pitchFamily="34" charset="0"/>
                <a:cs typeface="Arial" panose="020B0604020202020204" pitchFamily="34" charset="0"/>
              </a:rPr>
              <a:t>Group B: </a:t>
            </a:r>
            <a:r>
              <a:rPr lang="en-GB" altLang="en-US" dirty="0" err="1">
                <a:latin typeface="Arial" panose="020B0604020202020204" pitchFamily="34" charset="0"/>
                <a:cs typeface="Arial" panose="020B0604020202020204" pitchFamily="34" charset="0"/>
              </a:rPr>
              <a:t>clopidogrel</a:t>
            </a:r>
            <a:r>
              <a:rPr lang="en-GB" altLang="en-US" dirty="0">
                <a:latin typeface="Arial" panose="020B0604020202020204" pitchFamily="34" charset="0"/>
                <a:cs typeface="Arial" panose="020B0604020202020204" pitchFamily="34" charset="0"/>
              </a:rPr>
              <a:t> 600 mg loading dose 12 hours after last maintenance dose of ticagrelor, followed by </a:t>
            </a:r>
            <a:r>
              <a:rPr lang="en-GB" altLang="en-US" dirty="0" err="1">
                <a:latin typeface="Arial" panose="020B0604020202020204" pitchFamily="34" charset="0"/>
                <a:cs typeface="Arial" panose="020B0604020202020204" pitchFamily="34" charset="0"/>
              </a:rPr>
              <a:t>clopidogrel</a:t>
            </a:r>
            <a:r>
              <a:rPr lang="en-GB" altLang="en-US" dirty="0">
                <a:latin typeface="Arial" panose="020B0604020202020204" pitchFamily="34" charset="0"/>
                <a:cs typeface="Arial" panose="020B0604020202020204" pitchFamily="34" charset="0"/>
              </a:rPr>
              <a:t> maintenance dose of 75mg/day</a:t>
            </a:r>
          </a:p>
          <a:p>
            <a:pPr>
              <a:buFontTx/>
              <a:buChar char="•"/>
            </a:pPr>
            <a:r>
              <a:rPr lang="en-GB" altLang="en-US" dirty="0">
                <a:latin typeface="Arial" panose="020B0604020202020204" pitchFamily="34" charset="0"/>
                <a:cs typeface="Arial" panose="020B0604020202020204" pitchFamily="34" charset="0"/>
              </a:rPr>
              <a:t>Group C: </a:t>
            </a:r>
            <a:r>
              <a:rPr lang="en-GB" altLang="en-US" dirty="0" err="1">
                <a:latin typeface="Arial" panose="020B0604020202020204" pitchFamily="34" charset="0"/>
                <a:cs typeface="Arial" panose="020B0604020202020204" pitchFamily="34" charset="0"/>
              </a:rPr>
              <a:t>clopidogrel</a:t>
            </a:r>
            <a:r>
              <a:rPr lang="en-GB" altLang="en-US" dirty="0">
                <a:latin typeface="Arial" panose="020B0604020202020204" pitchFamily="34" charset="0"/>
                <a:cs typeface="Arial" panose="020B0604020202020204" pitchFamily="34" charset="0"/>
              </a:rPr>
              <a:t> 75 mg/day maintenance dose 24 hours after last maintenance dose of ticagrelor</a:t>
            </a:r>
          </a:p>
          <a:p>
            <a:pPr>
              <a:buFontTx/>
              <a:buChar char="•"/>
            </a:pPr>
            <a:r>
              <a:rPr lang="en-GB" altLang="en-US" dirty="0">
                <a:latin typeface="Arial" panose="020B0604020202020204" pitchFamily="34" charset="0"/>
                <a:cs typeface="Arial" panose="020B0604020202020204" pitchFamily="34" charset="0"/>
              </a:rPr>
              <a:t>Group  D: </a:t>
            </a:r>
            <a:r>
              <a:rPr lang="en-GB" altLang="en-US" b="0" dirty="0">
                <a:latin typeface="Arial" panose="020B0604020202020204" pitchFamily="34" charset="0"/>
                <a:cs typeface="Arial" panose="020B0604020202020204" pitchFamily="34" charset="0"/>
              </a:rPr>
              <a:t>continued </a:t>
            </a:r>
            <a:r>
              <a:rPr lang="en-GB" altLang="en-US" dirty="0">
                <a:latin typeface="Arial" panose="020B0604020202020204" pitchFamily="34" charset="0"/>
                <a:cs typeface="Arial" panose="020B0604020202020204" pitchFamily="34" charset="0"/>
              </a:rPr>
              <a:t>maintenance dose of ticagrelor 90 mg twice daily</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Patients were continued on aspirin 81 mg/day throughout the study. Compliance to treatment was assessed by pill count and patient interview. </a:t>
            </a:r>
            <a:r>
              <a:rPr lang="en-GB" altLang="en-US" dirty="0">
                <a:latin typeface="Arial" panose="020B0604020202020204" pitchFamily="34" charset="0"/>
                <a:cs typeface="Arial" panose="020B0604020202020204" pitchFamily="34" charset="0"/>
              </a:rPr>
              <a:t>After completing the study, </a:t>
            </a:r>
            <a:r>
              <a:rPr lang="en-US" altLang="en-US" dirty="0">
                <a:latin typeface="Arial" panose="020B0604020202020204" pitchFamily="34" charset="0"/>
                <a:cs typeface="Arial" panose="020B0604020202020204" pitchFamily="34" charset="0"/>
              </a:rPr>
              <a:t>patients resumed the antiplatelet treatment regimen recommended by their treating physician. </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Blood samples were obtained for pharmacodynamic assessments at</a:t>
            </a:r>
            <a:r>
              <a:rPr lang="en-US" altLang="en-US" b="1" dirty="0">
                <a:latin typeface="Arial" panose="020B0604020202020204" pitchFamily="34" charset="0"/>
                <a:cs typeface="Arial" panose="020B0604020202020204" pitchFamily="34" charset="0"/>
              </a:rPr>
              <a:t>:</a:t>
            </a:r>
            <a:r>
              <a:rPr lang="en-US" altLang="en-US" dirty="0">
                <a:latin typeface="Arial" panose="020B0604020202020204" pitchFamily="34" charset="0"/>
                <a:cs typeface="Arial" panose="020B0604020202020204" pitchFamily="34" charset="0"/>
              </a:rPr>
              <a:t> </a:t>
            </a:r>
          </a:p>
          <a:p>
            <a:pPr>
              <a:buFontTx/>
              <a:buChar char="•"/>
            </a:pPr>
            <a:r>
              <a:rPr lang="en-US" altLang="en-US" dirty="0">
                <a:latin typeface="Arial" panose="020B0604020202020204" pitchFamily="34" charset="0"/>
                <a:cs typeface="Arial" panose="020B0604020202020204" pitchFamily="34" charset="0"/>
              </a:rPr>
              <a:t>Baseline prior to run in, i.e. 24 hours after last </a:t>
            </a:r>
            <a:r>
              <a:rPr lang="en-US" altLang="en-US" dirty="0" err="1">
                <a:latin typeface="Arial" panose="020B0604020202020204" pitchFamily="34" charset="0"/>
                <a:cs typeface="Arial" panose="020B0604020202020204" pitchFamily="34" charset="0"/>
              </a:rPr>
              <a:t>clopidogrel</a:t>
            </a:r>
            <a:r>
              <a:rPr lang="en-US" altLang="en-US" dirty="0">
                <a:latin typeface="Arial" panose="020B0604020202020204" pitchFamily="34" charset="0"/>
                <a:cs typeface="Arial" panose="020B0604020202020204" pitchFamily="34" charset="0"/>
              </a:rPr>
              <a:t> maintenance dose, to determine the trough levels of platelet reactivity</a:t>
            </a:r>
          </a:p>
          <a:p>
            <a:pPr>
              <a:buFontTx/>
              <a:buChar char="•"/>
            </a:pPr>
            <a:r>
              <a:rPr lang="en-US" altLang="en-US" dirty="0">
                <a:latin typeface="Arial" panose="020B0604020202020204" pitchFamily="34" charset="0"/>
                <a:cs typeface="Arial" panose="020B0604020202020204" pitchFamily="34" charset="0"/>
              </a:rPr>
              <a:t>After run-in, i.e. 12 hours after the last maintenance dose of ticagrelor during the run-in period</a:t>
            </a:r>
          </a:p>
          <a:p>
            <a:pPr>
              <a:buFontTx/>
              <a:buChar char="•"/>
            </a:pPr>
            <a:r>
              <a:rPr lang="en-US" altLang="en-US" dirty="0">
                <a:latin typeface="Arial" panose="020B0604020202020204" pitchFamily="34" charset="0"/>
                <a:cs typeface="Arial" panose="020B0604020202020204" pitchFamily="34" charset="0"/>
              </a:rPr>
              <a:t>24 hours after the wash-out in groups A and C only</a:t>
            </a:r>
          </a:p>
          <a:p>
            <a:pPr>
              <a:buFontTx/>
              <a:buChar char="•"/>
            </a:pPr>
            <a:r>
              <a:rPr lang="en-US" altLang="en-US" dirty="0">
                <a:latin typeface="Arial" panose="020B0604020202020204" pitchFamily="34" charset="0"/>
                <a:cs typeface="Arial" panose="020B0604020202020204" pitchFamily="34" charset="0"/>
              </a:rPr>
              <a:t>2, 24, 48, and 72 hours after run-in</a:t>
            </a:r>
          </a:p>
          <a:p>
            <a:pPr>
              <a:buFontTx/>
              <a:buChar char="•"/>
            </a:pPr>
            <a:r>
              <a:rPr lang="en-US" altLang="en-US" dirty="0">
                <a:latin typeface="Calibri" panose="020F0502020204030204" pitchFamily="34" charset="0"/>
                <a:cs typeface="Arial" panose="020B0604020202020204" pitchFamily="34" charset="0"/>
              </a:rPr>
              <a:t>10±3 days after </a:t>
            </a:r>
            <a:r>
              <a:rPr lang="en-US" altLang="en-US" dirty="0" err="1">
                <a:latin typeface="Calibri" panose="020F0502020204030204" pitchFamily="34" charset="0"/>
                <a:cs typeface="Arial" panose="020B0604020202020204" pitchFamily="34" charset="0"/>
              </a:rPr>
              <a:t>randomisation</a:t>
            </a:r>
            <a:endParaRPr lang="en-US" altLang="en-US" dirty="0">
              <a:latin typeface="Calibri" panose="020F050202020403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 </a:t>
            </a:r>
          </a:p>
          <a:p>
            <a:r>
              <a:rPr lang="en-IN" altLang="en-US" b="1" dirty="0">
                <a:latin typeface="Arial" panose="020B0604020202020204" pitchFamily="34" charset="0"/>
                <a:cs typeface="Arial" panose="020B0604020202020204" pitchFamily="34" charset="0"/>
              </a:rPr>
              <a:t>Reference</a:t>
            </a:r>
            <a:endParaRPr lang="en-IN" altLang="en-US"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IN" altLang="en-US" dirty="0">
                <a:latin typeface="Arial" panose="020B0604020202020204" pitchFamily="34" charset="0"/>
                <a:cs typeface="Arial" panose="020B0604020202020204" pitchFamily="34" charset="0"/>
              </a:rPr>
              <a:t>Franchi F, </a:t>
            </a:r>
            <a:r>
              <a:rPr lang="en-IN" altLang="en-US" dirty="0" err="1">
                <a:latin typeface="Arial" panose="020B0604020202020204" pitchFamily="34" charset="0"/>
                <a:cs typeface="Arial" panose="020B0604020202020204" pitchFamily="34" charset="0"/>
              </a:rPr>
              <a:t>Rollini</a:t>
            </a:r>
            <a:r>
              <a:rPr lang="en-IN" altLang="en-US" dirty="0">
                <a:latin typeface="Arial" panose="020B0604020202020204" pitchFamily="34" charset="0"/>
                <a:cs typeface="Arial" panose="020B0604020202020204" pitchFamily="34" charset="0"/>
              </a:rPr>
              <a:t> F, Rios JR, </a:t>
            </a:r>
            <a:r>
              <a:rPr lang="en-IN" altLang="en-US" i="1" dirty="0">
                <a:latin typeface="Arial" panose="020B0604020202020204" pitchFamily="34" charset="0"/>
                <a:cs typeface="Arial" panose="020B0604020202020204" pitchFamily="34" charset="0"/>
              </a:rPr>
              <a:t>et al</a:t>
            </a:r>
            <a:r>
              <a:rPr lang="en-IN" altLang="en-US" dirty="0">
                <a:latin typeface="Arial" panose="020B0604020202020204" pitchFamily="34" charset="0"/>
                <a:cs typeface="Arial" panose="020B0604020202020204" pitchFamily="34" charset="0"/>
              </a:rPr>
              <a:t>. Pharmacodynamic effects of switching from ticagrelor to clopidogrel in patients with coronary artery disease: Results of the SWAP (Switching Antiplatelet Therapy)-4 Study. </a:t>
            </a:r>
            <a:r>
              <a:rPr lang="en-US" altLang="en-US" sz="1200" i="1" dirty="0">
                <a:latin typeface="Calibri" panose="020F0502020204030204" pitchFamily="34" charset="0"/>
              </a:rPr>
              <a:t>Circulation</a:t>
            </a:r>
            <a:r>
              <a:rPr lang="en-US" altLang="en-US" sz="1200" dirty="0">
                <a:latin typeface="Calibri" panose="020F0502020204030204" pitchFamily="34" charset="0"/>
              </a:rPr>
              <a:t>. 2018;137:00-00.</a:t>
            </a:r>
            <a:endParaRPr lang="en-US" altLang="en-US" dirty="0">
              <a:latin typeface="Arial" panose="020B0604020202020204" pitchFamily="34" charset="0"/>
              <a:cs typeface="Arial" panose="020B0604020202020204" pitchFamily="34" charset="0"/>
            </a:endParaRPr>
          </a:p>
        </p:txBody>
      </p:sp>
      <p:sp>
        <p:nvSpPr>
          <p:cNvPr id="19460" name="Slide Number Placeholder 3">
            <a:extLst>
              <a:ext uri="{FF2B5EF4-FFF2-40B4-BE49-F238E27FC236}">
                <a16:creationId xmlns:a16="http://schemas.microsoft.com/office/drawing/2014/main" id="{C84ED513-8529-4AD4-9682-E24966B79B15}"/>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E419A2F-0D0C-4AA4-B1AE-21E8B4832D71}" type="slidenum">
              <a:rPr lang="fr-FR" altLang="en-US" smtClean="0"/>
              <a:pPr/>
              <a:t>54</a:t>
            </a:fld>
            <a:endParaRPr lang="fr-FR" altLang="en-US"/>
          </a:p>
        </p:txBody>
      </p:sp>
    </p:spTree>
    <p:extLst>
      <p:ext uri="{BB962C8B-B14F-4D97-AF65-F5344CB8AC3E}">
        <p14:creationId xmlns:p14="http://schemas.microsoft.com/office/powerpoint/2010/main" val="17624237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49924943-63B4-45D4-BA47-930972FE8D99}"/>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A69EE96D-1D14-40D8-8DCC-7325189D47A0}"/>
              </a:ext>
            </a:extLst>
          </p:cNvPr>
          <p:cNvSpPr>
            <a:spLocks noGrp="1" noChangeArrowheads="1"/>
          </p:cNvSpPr>
          <p:nvPr>
            <p:ph type="body" idx="1"/>
          </p:nvPr>
        </p:nvSpPr>
        <p:spPr>
          <a:noFill/>
        </p:spPr>
        <p:txBody>
          <a:bodyPr/>
          <a:lstStyle/>
          <a:p>
            <a:r>
              <a:rPr lang="en-US" altLang="en-US" dirty="0">
                <a:latin typeface="Arial" panose="020B0604020202020204" pitchFamily="34" charset="0"/>
                <a:cs typeface="Arial" panose="020B0604020202020204" pitchFamily="34" charset="0"/>
              </a:rPr>
              <a:t>The inclusion and the exclusion criteria in the SWAP-4 study are presented on the slide. </a:t>
            </a:r>
            <a:endParaRPr lang="en-US" altLang="en-US"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[Comment:</a:t>
            </a:r>
            <a:r>
              <a:rPr lang="en-US" altLang="en-US" baseline="0" dirty="0" smtClean="0">
                <a:latin typeface="Arial" panose="020B0604020202020204" pitchFamily="34" charset="0"/>
                <a:cs typeface="Arial" panose="020B0604020202020204" pitchFamily="34" charset="0"/>
              </a:rPr>
              <a:t> </a:t>
            </a:r>
            <a:r>
              <a:rPr lang="en-US" altLang="en-US" i="1" baseline="0" dirty="0" smtClean="0">
                <a:latin typeface="Arial" panose="020B0604020202020204" pitchFamily="34" charset="0"/>
                <a:cs typeface="Arial" panose="020B0604020202020204" pitchFamily="34" charset="0"/>
              </a:rPr>
              <a:t>please note, we have revised the unit for </a:t>
            </a:r>
            <a:r>
              <a:rPr lang="en-US" altLang="en-US" i="1" baseline="0" dirty="0" err="1" smtClean="0">
                <a:latin typeface="Arial" panose="020B0604020202020204" pitchFamily="34" charset="0"/>
                <a:cs typeface="Arial" panose="020B0604020202020204" pitchFamily="34" charset="0"/>
              </a:rPr>
              <a:t>eGFR</a:t>
            </a:r>
            <a:r>
              <a:rPr lang="en-US" altLang="en-US" i="1" baseline="0" dirty="0" smtClean="0">
                <a:latin typeface="Arial" panose="020B0604020202020204" pitchFamily="34" charset="0"/>
                <a:cs typeface="Arial" panose="020B0604020202020204" pitchFamily="34" charset="0"/>
              </a:rPr>
              <a:t>. In the original manuscript, the unit was given as mL/min. However, since the </a:t>
            </a:r>
            <a:r>
              <a:rPr lang="en-US" altLang="en-US" i="1" baseline="0" dirty="0" err="1" smtClean="0">
                <a:latin typeface="Arial" panose="020B0604020202020204" pitchFamily="34" charset="0"/>
                <a:cs typeface="Arial" panose="020B0604020202020204" pitchFamily="34" charset="0"/>
              </a:rPr>
              <a:t>eGFR</a:t>
            </a:r>
            <a:r>
              <a:rPr lang="en-US" altLang="en-US" i="1" baseline="0" dirty="0" smtClean="0">
                <a:latin typeface="Arial" panose="020B0604020202020204" pitchFamily="34" charset="0"/>
                <a:cs typeface="Arial" panose="020B0604020202020204" pitchFamily="34" charset="0"/>
              </a:rPr>
              <a:t> is expressed as mL/min/1.73m2, we have revised accordingly. Please suggest if otherwise.]</a:t>
            </a:r>
            <a:endParaRPr lang="en-US" altLang="en-US" i="1" dirty="0">
              <a:latin typeface="Arial" panose="020B0604020202020204" pitchFamily="34" charset="0"/>
              <a:cs typeface="Arial" panose="020B0604020202020204" pitchFamily="34" charset="0"/>
            </a:endParaRPr>
          </a:p>
          <a:p>
            <a:endParaRPr lang="en-IN" altLang="en-US" b="1" dirty="0">
              <a:latin typeface="Arial" panose="020B0604020202020204" pitchFamily="34" charset="0"/>
              <a:cs typeface="Arial" panose="020B0604020202020204" pitchFamily="34" charset="0"/>
            </a:endParaRPr>
          </a:p>
          <a:p>
            <a:r>
              <a:rPr lang="en-IN" altLang="en-US" b="1" dirty="0">
                <a:latin typeface="Arial" panose="020B0604020202020204" pitchFamily="34" charset="0"/>
                <a:cs typeface="Arial" panose="020B0604020202020204" pitchFamily="34" charset="0"/>
              </a:rPr>
              <a:t>Reference</a:t>
            </a:r>
            <a:endParaRPr lang="en-IN" altLang="en-US" dirty="0">
              <a:latin typeface="Arial" panose="020B0604020202020204" pitchFamily="34" charset="0"/>
              <a:cs typeface="Arial" panose="020B0604020202020204" pitchFamily="34" charset="0"/>
            </a:endParaRPr>
          </a:p>
          <a:p>
            <a:endParaRPr lang="en-IN" altLang="en-US"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IN" altLang="en-US" dirty="0">
                <a:latin typeface="Arial" panose="020B0604020202020204" pitchFamily="34" charset="0"/>
                <a:cs typeface="Arial" panose="020B0604020202020204" pitchFamily="34" charset="0"/>
              </a:rPr>
              <a:t>Franchi F, </a:t>
            </a:r>
            <a:r>
              <a:rPr lang="en-IN" altLang="en-US" dirty="0" err="1">
                <a:latin typeface="Arial" panose="020B0604020202020204" pitchFamily="34" charset="0"/>
                <a:cs typeface="Arial" panose="020B0604020202020204" pitchFamily="34" charset="0"/>
              </a:rPr>
              <a:t>Rollini</a:t>
            </a:r>
            <a:r>
              <a:rPr lang="en-IN" altLang="en-US" dirty="0">
                <a:latin typeface="Arial" panose="020B0604020202020204" pitchFamily="34" charset="0"/>
                <a:cs typeface="Arial" panose="020B0604020202020204" pitchFamily="34" charset="0"/>
              </a:rPr>
              <a:t> F, Rios JR, </a:t>
            </a:r>
            <a:r>
              <a:rPr lang="en-IN" altLang="en-US" i="1" dirty="0">
                <a:latin typeface="Arial" panose="020B0604020202020204" pitchFamily="34" charset="0"/>
                <a:cs typeface="Arial" panose="020B0604020202020204" pitchFamily="34" charset="0"/>
              </a:rPr>
              <a:t>et al</a:t>
            </a:r>
            <a:r>
              <a:rPr lang="en-IN" altLang="en-US" dirty="0">
                <a:latin typeface="Arial" panose="020B0604020202020204" pitchFamily="34" charset="0"/>
                <a:cs typeface="Arial" panose="020B0604020202020204" pitchFamily="34" charset="0"/>
              </a:rPr>
              <a:t>. Pharmacodynamic effects of switching from ticagrelor to clopidogrel in patients with coronary artery disease: Results of the SWAP (Switching Antiplatelet Therapy)-4 Study. </a:t>
            </a:r>
            <a:r>
              <a:rPr lang="en-US" altLang="en-US" sz="1200" i="1" dirty="0">
                <a:latin typeface="Calibri" panose="020F0502020204030204" pitchFamily="34" charset="0"/>
              </a:rPr>
              <a:t>Circulation</a:t>
            </a:r>
            <a:r>
              <a:rPr lang="en-US" altLang="en-US" sz="1200" dirty="0">
                <a:latin typeface="Calibri" panose="020F0502020204030204" pitchFamily="34" charset="0"/>
              </a:rPr>
              <a:t>. 2018;137:00-00.</a:t>
            </a:r>
            <a:endParaRPr lang="en-US" altLang="en-US" dirty="0">
              <a:latin typeface="Arial" panose="020B0604020202020204" pitchFamily="34" charset="0"/>
              <a:cs typeface="Arial" panose="020B0604020202020204" pitchFamily="34" charset="0"/>
            </a:endParaRPr>
          </a:p>
        </p:txBody>
      </p:sp>
      <p:sp>
        <p:nvSpPr>
          <p:cNvPr id="23556" name="Slide Number Placeholder 3">
            <a:extLst>
              <a:ext uri="{FF2B5EF4-FFF2-40B4-BE49-F238E27FC236}">
                <a16:creationId xmlns:a16="http://schemas.microsoft.com/office/drawing/2014/main" id="{63E55ED9-6BD4-4CBE-A79D-45514B0CD1F6}"/>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4D6279B-60D6-413D-AE32-476A2A73CBB6}" type="slidenum">
              <a:rPr lang="fr-FR" altLang="en-US" smtClean="0"/>
              <a:pPr/>
              <a:t>55</a:t>
            </a:fld>
            <a:endParaRPr lang="fr-FR" altLang="en-US"/>
          </a:p>
        </p:txBody>
      </p:sp>
    </p:spTree>
    <p:extLst>
      <p:ext uri="{BB962C8B-B14F-4D97-AF65-F5344CB8AC3E}">
        <p14:creationId xmlns:p14="http://schemas.microsoft.com/office/powerpoint/2010/main" val="28683928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857216A0-7704-4924-9609-5D751F162F71}"/>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E85428A2-9547-4FE8-A925-65738B7529C1}"/>
              </a:ext>
            </a:extLst>
          </p:cNvPr>
          <p:cNvSpPr>
            <a:spLocks noGrp="1"/>
          </p:cNvSpPr>
          <p:nvPr>
            <p:ph type="body" idx="1"/>
          </p:nvPr>
        </p:nvSpPr>
        <p:spPr/>
        <p:txBody>
          <a:bodyPr/>
          <a:lstStyle/>
          <a:p>
            <a:pPr>
              <a:defRPr/>
            </a:pPr>
            <a:r>
              <a:rPr lang="en-US" altLang="en-US" b="0" dirty="0">
                <a:latin typeface="Arial" panose="020B0604020202020204" pitchFamily="34" charset="0"/>
                <a:cs typeface="Arial" panose="020B0604020202020204" pitchFamily="34" charset="0"/>
              </a:rPr>
              <a:t>The primary endpoint was the comparison of P2Y12 reaction units (PRU) between groups A and group C. The P2Y12 reaction units were assessed by </a:t>
            </a:r>
            <a:r>
              <a:rPr lang="en-US" altLang="en-US" b="0" dirty="0" err="1">
                <a:latin typeface="Arial" panose="020B0604020202020204" pitchFamily="34" charset="0"/>
                <a:cs typeface="Arial" panose="020B0604020202020204" pitchFamily="34" charset="0"/>
              </a:rPr>
              <a:t>VerifyNow</a:t>
            </a:r>
            <a:r>
              <a:rPr lang="en-US" altLang="en-US" b="0" dirty="0">
                <a:latin typeface="Arial" panose="020B0604020202020204" pitchFamily="34" charset="0"/>
                <a:cs typeface="Arial" panose="020B0604020202020204" pitchFamily="34" charset="0"/>
              </a:rPr>
              <a:t> P2Y12 point-of-care testing (VN-P2Y12) at 48 hours after switching from ticagrelor 90 mg twice daily to a loading dose of clopidogrel 600 mg administered 24 hours after the last ticagrelor maintenance dose versus maintenance-dose clopidogrel 75 mg administered 24 hours after the last maintenance dose of ticagrelor. </a:t>
            </a:r>
          </a:p>
          <a:p>
            <a:pPr>
              <a:defRPr/>
            </a:pPr>
            <a:endParaRPr lang="en-US" altLang="en-US" b="0" dirty="0">
              <a:latin typeface="Arial" panose="020B0604020202020204" pitchFamily="34" charset="0"/>
              <a:cs typeface="Arial" panose="020B0604020202020204" pitchFamily="34" charset="0"/>
            </a:endParaRPr>
          </a:p>
          <a:p>
            <a:pPr>
              <a:defRPr/>
            </a:pPr>
            <a:r>
              <a:rPr lang="en-US" altLang="en-US" b="0" dirty="0">
                <a:latin typeface="Arial" panose="020B0604020202020204" pitchFamily="34" charset="0"/>
                <a:cs typeface="Arial" panose="020B0604020202020204" pitchFamily="34" charset="0"/>
              </a:rPr>
              <a:t>Secondary endpoints evaluated were as follows: </a:t>
            </a:r>
          </a:p>
          <a:p>
            <a:pPr marL="171450" indent="-171450">
              <a:buFont typeface="Arial" panose="020B0604020202020204" pitchFamily="34" charset="0"/>
              <a:buChar char="•"/>
              <a:defRPr/>
            </a:pPr>
            <a:r>
              <a:rPr lang="en-US" altLang="en-US" b="0" dirty="0">
                <a:latin typeface="Arial" panose="020B0604020202020204" pitchFamily="34" charset="0"/>
                <a:cs typeface="Arial" panose="020B0604020202020204" pitchFamily="34" charset="0"/>
              </a:rPr>
              <a:t>Comparison of PRU (other than the primary endpoint), maximal platelet aggregation (MPA), and platelet reactivity index (PRI) in all four groups at each time point and during the overall study </a:t>
            </a:r>
            <a:r>
              <a:rPr lang="en-US" altLang="en-US" sz="1200" b="0" dirty="0">
                <a:latin typeface="Calibri" panose="020F0502020204030204" pitchFamily="34" charset="0"/>
                <a:cs typeface="Calibri" panose="020F0502020204030204" pitchFamily="34" charset="0"/>
              </a:rPr>
              <a:t>period</a:t>
            </a:r>
            <a:r>
              <a:rPr lang="en-US" altLang="en-US" b="0" strike="sngStrike"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defRPr/>
            </a:pPr>
            <a:r>
              <a:rPr lang="en-US" altLang="en-US" b="0" dirty="0">
                <a:latin typeface="Arial" panose="020B0604020202020204" pitchFamily="34" charset="0"/>
                <a:cs typeface="Arial" panose="020B0604020202020204" pitchFamily="34" charset="0"/>
              </a:rPr>
              <a:t>Intragroup comparisons of platelet reactivity </a:t>
            </a:r>
          </a:p>
          <a:p>
            <a:pPr marL="171450" indent="-171450">
              <a:buFont typeface="Arial" panose="020B0604020202020204" pitchFamily="34" charset="0"/>
              <a:buChar char="•"/>
              <a:defRPr/>
            </a:pPr>
            <a:r>
              <a:rPr lang="en-US" altLang="en-US" b="0" dirty="0">
                <a:latin typeface="Arial" panose="020B0604020202020204" pitchFamily="34" charset="0"/>
                <a:cs typeface="Arial" panose="020B0604020202020204" pitchFamily="34" charset="0"/>
              </a:rPr>
              <a:t>Rates of high-on treatment platelet reactivity (HPR) according to each platelet function assay (VN-P2Y</a:t>
            </a:r>
            <a:r>
              <a:rPr lang="en-US" altLang="en-US" b="0" baseline="-25000" dirty="0">
                <a:latin typeface="Arial" panose="020B0604020202020204" pitchFamily="34" charset="0"/>
                <a:cs typeface="Arial" panose="020B0604020202020204" pitchFamily="34" charset="0"/>
              </a:rPr>
              <a:t>12</a:t>
            </a:r>
            <a:r>
              <a:rPr lang="en-US" altLang="en-US" b="0" dirty="0">
                <a:latin typeface="Arial" panose="020B0604020202020204" pitchFamily="34" charset="0"/>
                <a:cs typeface="Arial" panose="020B0604020202020204" pitchFamily="34" charset="0"/>
              </a:rPr>
              <a:t>, light transmittance </a:t>
            </a:r>
            <a:r>
              <a:rPr lang="en-US" altLang="en-US" b="0" dirty="0" err="1">
                <a:latin typeface="Arial" panose="020B0604020202020204" pitchFamily="34" charset="0"/>
                <a:cs typeface="Arial" panose="020B0604020202020204" pitchFamily="34" charset="0"/>
              </a:rPr>
              <a:t>aggregogometry</a:t>
            </a:r>
            <a:r>
              <a:rPr lang="en-US" altLang="en-US" b="0" dirty="0">
                <a:latin typeface="Arial" panose="020B0604020202020204" pitchFamily="34" charset="0"/>
                <a:cs typeface="Arial" panose="020B0604020202020204" pitchFamily="34" charset="0"/>
              </a:rPr>
              <a:t> [LTA], and PRI) in all four groups at each time point </a:t>
            </a:r>
          </a:p>
          <a:p>
            <a:pPr marL="171450" indent="-171450">
              <a:buFont typeface="Arial" panose="020B0604020202020204" pitchFamily="34" charset="0"/>
              <a:buChar char="•"/>
              <a:defRPr/>
            </a:pPr>
            <a:r>
              <a:rPr lang="en-US" altLang="en-US" b="0" dirty="0">
                <a:latin typeface="Arial" panose="020B0604020202020204" pitchFamily="34" charset="0"/>
                <a:cs typeface="Arial" panose="020B0604020202020204" pitchFamily="34" charset="0"/>
              </a:rPr>
              <a:t>Impact of CYP2C19 LOF genetic status on pharmacodynamic parameters</a:t>
            </a:r>
          </a:p>
          <a:p>
            <a:pPr>
              <a:defRPr/>
            </a:pPr>
            <a:endParaRPr lang="en-US" dirty="0"/>
          </a:p>
          <a:p>
            <a:pPr>
              <a:defRPr/>
            </a:pPr>
            <a:r>
              <a:rPr lang="en-IN" altLang="en-US" b="1" dirty="0"/>
              <a:t>Reference</a:t>
            </a:r>
            <a:endParaRPr lang="en-IN" altLang="en-US" dirty="0"/>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IN" altLang="en-US"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IN" altLang="en-US" dirty="0">
                <a:latin typeface="Arial" panose="020B0604020202020204" pitchFamily="34" charset="0"/>
                <a:cs typeface="Arial" panose="020B0604020202020204" pitchFamily="34" charset="0"/>
              </a:rPr>
              <a:t>Franchi F, </a:t>
            </a:r>
            <a:r>
              <a:rPr lang="en-IN" altLang="en-US" dirty="0" err="1">
                <a:latin typeface="Arial" panose="020B0604020202020204" pitchFamily="34" charset="0"/>
                <a:cs typeface="Arial" panose="020B0604020202020204" pitchFamily="34" charset="0"/>
              </a:rPr>
              <a:t>Rollini</a:t>
            </a:r>
            <a:r>
              <a:rPr lang="en-IN" altLang="en-US" dirty="0">
                <a:latin typeface="Arial" panose="020B0604020202020204" pitchFamily="34" charset="0"/>
                <a:cs typeface="Arial" panose="020B0604020202020204" pitchFamily="34" charset="0"/>
              </a:rPr>
              <a:t> F, Rios JR, </a:t>
            </a:r>
            <a:r>
              <a:rPr lang="en-IN" altLang="en-US" i="1" dirty="0">
                <a:latin typeface="Arial" panose="020B0604020202020204" pitchFamily="34" charset="0"/>
                <a:cs typeface="Arial" panose="020B0604020202020204" pitchFamily="34" charset="0"/>
              </a:rPr>
              <a:t>et al</a:t>
            </a:r>
            <a:r>
              <a:rPr lang="en-IN" altLang="en-US" dirty="0">
                <a:latin typeface="Arial" panose="020B0604020202020204" pitchFamily="34" charset="0"/>
                <a:cs typeface="Arial" panose="020B0604020202020204" pitchFamily="34" charset="0"/>
              </a:rPr>
              <a:t>. Pharmacodynamic effects of switching from ticagrelor to clopidogrel in patients with coronary artery disease: Results of the SWAP (Switching Antiplatelet Therapy)-4 Study. </a:t>
            </a:r>
            <a:r>
              <a:rPr lang="en-US" altLang="en-US" sz="1200" i="1" dirty="0">
                <a:latin typeface="Calibri" panose="020F0502020204030204" pitchFamily="34" charset="0"/>
              </a:rPr>
              <a:t>Circulation</a:t>
            </a:r>
            <a:r>
              <a:rPr lang="en-US" altLang="en-US" sz="1200" dirty="0">
                <a:latin typeface="Calibri" panose="020F0502020204030204" pitchFamily="34" charset="0"/>
              </a:rPr>
              <a:t>. 2018;137:00-00.</a:t>
            </a:r>
            <a:endParaRPr lang="en-US" altLang="en-US" dirty="0">
              <a:latin typeface="Arial" panose="020B0604020202020204" pitchFamily="34" charset="0"/>
              <a:cs typeface="Arial" panose="020B0604020202020204" pitchFamily="34" charset="0"/>
            </a:endParaRPr>
          </a:p>
          <a:p>
            <a:pPr>
              <a:defRPr/>
            </a:pPr>
            <a:endParaRPr lang="en-US" dirty="0"/>
          </a:p>
        </p:txBody>
      </p:sp>
      <p:sp>
        <p:nvSpPr>
          <p:cNvPr id="21508" name="Slide Number Placeholder 3">
            <a:extLst>
              <a:ext uri="{FF2B5EF4-FFF2-40B4-BE49-F238E27FC236}">
                <a16:creationId xmlns:a16="http://schemas.microsoft.com/office/drawing/2014/main" id="{4EB2BE14-0C17-4B60-8444-60FD99A7CE50}"/>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EBB4D6C-FCFB-4146-B233-E45F72C6E570}" type="slidenum">
              <a:rPr lang="fr-FR" altLang="en-US" smtClean="0"/>
              <a:pPr/>
              <a:t>56</a:t>
            </a:fld>
            <a:endParaRPr lang="fr-FR" altLang="en-US"/>
          </a:p>
        </p:txBody>
      </p:sp>
    </p:spTree>
    <p:extLst>
      <p:ext uri="{BB962C8B-B14F-4D97-AF65-F5344CB8AC3E}">
        <p14:creationId xmlns:p14="http://schemas.microsoft.com/office/powerpoint/2010/main" val="2781322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Furthermore, the guidelines elaborate on the </a:t>
            </a:r>
            <a:r>
              <a:rPr lang="en-GB" sz="1200" b="0" dirty="0">
                <a:solidFill>
                  <a:srgbClr val="444492">
                    <a:lumMod val="75000"/>
                  </a:srgbClr>
                </a:solidFill>
                <a:latin typeface="Calibri" panose="020F0502020204030204" pitchFamily="34" charset="0"/>
                <a:cs typeface="Calibri" panose="020F0502020204030204" pitchFamily="34" charset="0"/>
              </a:rPr>
              <a:t>optimal timing/duration of DAPT</a:t>
            </a:r>
            <a:r>
              <a:rPr lang="en-GB" sz="1200" b="0" baseline="0" dirty="0">
                <a:solidFill>
                  <a:srgbClr val="444492">
                    <a:lumMod val="75000"/>
                  </a:srgbClr>
                </a:solidFill>
                <a:latin typeface="Calibri" panose="020F0502020204030204" pitchFamily="34" charset="0"/>
                <a:cs typeface="Calibri" panose="020F0502020204030204" pitchFamily="34" charset="0"/>
              </a:rPr>
              <a:t> </a:t>
            </a:r>
            <a:r>
              <a:rPr lang="en-GB" sz="1200" kern="1200" baseline="0" dirty="0">
                <a:solidFill>
                  <a:schemeClr val="tx1"/>
                </a:solidFill>
                <a:latin typeface="Calibri" panose="020F0502020204030204" pitchFamily="34" charset="0"/>
                <a:ea typeface="+mn-ea"/>
                <a:cs typeface="+mn-cs"/>
              </a:rPr>
              <a:t>in patients </a:t>
            </a:r>
            <a:r>
              <a:rPr lang="en-US" sz="1200" kern="1200" baseline="0" dirty="0">
                <a:solidFill>
                  <a:schemeClr val="tx1"/>
                </a:solidFill>
                <a:latin typeface="Calibri" panose="020F0502020204030204" pitchFamily="34" charset="0"/>
                <a:ea typeface="+mn-ea"/>
                <a:cs typeface="+mn-cs"/>
              </a:rPr>
              <a:t>with ACS treated with PCI</a:t>
            </a:r>
            <a:r>
              <a:rPr lang="en-GB" sz="1200" b="0" baseline="0" dirty="0">
                <a:solidFill>
                  <a:srgbClr val="444492">
                    <a:lumMod val="75000"/>
                  </a:srgbClr>
                </a:solidFill>
                <a:latin typeface="Calibri" panose="020F0502020204030204" pitchFamily="34" charset="0"/>
                <a:cs typeface="Calibri" panose="020F0502020204030204" pitchFamily="34" charset="0"/>
              </a:rPr>
              <a:t>.</a:t>
            </a:r>
          </a:p>
          <a:p>
            <a:endParaRPr lang="en-GB" sz="1200" b="0" baseline="0" dirty="0">
              <a:solidFill>
                <a:srgbClr val="444492">
                  <a:lumMod val="75000"/>
                </a:srgbClr>
              </a:solidFill>
              <a:latin typeface="Calibri" panose="020F0502020204030204" pitchFamily="34" charset="0"/>
              <a:cs typeface="Calibri" panose="020F0502020204030204" pitchFamily="34" charset="0"/>
            </a:endParaRPr>
          </a:p>
          <a:p>
            <a:r>
              <a:rPr lang="en-GB" sz="1200" b="1" baseline="0" dirty="0">
                <a:solidFill>
                  <a:srgbClr val="444492">
                    <a:lumMod val="75000"/>
                  </a:srgbClr>
                </a:solidFill>
                <a:latin typeface="Calibri" panose="020F0502020204030204" pitchFamily="34" charset="0"/>
                <a:cs typeface="Calibri" panose="020F0502020204030204" pitchFamily="34" charset="0"/>
              </a:rPr>
              <a:t>Reference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Calibri" panose="020F0502020204030204" pitchFamily="34" charset="0"/>
                <a:ea typeface="+mn-ea"/>
                <a:cs typeface="+mn-cs"/>
              </a:rPr>
              <a:t>Levine G, Bates E, Bittl J, </a:t>
            </a:r>
            <a:r>
              <a:rPr lang="en-US" sz="1200" b="0" i="1" kern="1200" dirty="0">
                <a:solidFill>
                  <a:schemeClr val="tx1"/>
                </a:solidFill>
                <a:latin typeface="Calibri" panose="020F0502020204030204" pitchFamily="34" charset="0"/>
                <a:ea typeface="+mn-ea"/>
                <a:cs typeface="+mn-cs"/>
              </a:rPr>
              <a:t>et al</a:t>
            </a:r>
            <a:r>
              <a:rPr lang="en-US" sz="1200" b="0" i="0" kern="1200" dirty="0">
                <a:solidFill>
                  <a:schemeClr val="tx1"/>
                </a:solidFill>
                <a:latin typeface="Calibri" panose="020F0502020204030204" pitchFamily="34" charset="0"/>
                <a:ea typeface="+mn-ea"/>
                <a:cs typeface="+mn-cs"/>
              </a:rPr>
              <a:t>. 2016 ACC/AHA guideline focused update on duration of dual antiplatelet therapy in patients with coronary artery disease: A report of the American College of Cardiology/American Heart Association Task Force on Clinical Practice Guidelines. </a:t>
            </a:r>
            <a:r>
              <a:rPr lang="en-US" sz="1200" b="0" i="1" kern="1200" dirty="0">
                <a:solidFill>
                  <a:schemeClr val="tx1"/>
                </a:solidFill>
                <a:latin typeface="Calibri" panose="020F0502020204030204" pitchFamily="34" charset="0"/>
                <a:ea typeface="+mn-ea"/>
                <a:cs typeface="+mn-cs"/>
              </a:rPr>
              <a:t>Circulation</a:t>
            </a:r>
            <a:r>
              <a:rPr lang="en-US" sz="1200" b="0" i="0" kern="1200" dirty="0">
                <a:solidFill>
                  <a:schemeClr val="tx1"/>
                </a:solidFill>
                <a:latin typeface="Calibri" panose="020F0502020204030204" pitchFamily="34" charset="0"/>
                <a:ea typeface="+mn-ea"/>
                <a:cs typeface="+mn-cs"/>
              </a:rPr>
              <a:t>. 2016;134(10):e123-e155. </a:t>
            </a:r>
            <a:endParaRPr lang="en-US" b="1" dirty="0"/>
          </a:p>
        </p:txBody>
      </p:sp>
      <p:sp>
        <p:nvSpPr>
          <p:cNvPr id="4" name="Slide Number Placeholder 3"/>
          <p:cNvSpPr>
            <a:spLocks noGrp="1"/>
          </p:cNvSpPr>
          <p:nvPr>
            <p:ph type="sldNum" sz="quarter" idx="10"/>
          </p:nvPr>
        </p:nvSpPr>
        <p:spPr/>
        <p:txBody>
          <a:bodyPr/>
          <a:lstStyle/>
          <a:p>
            <a:fld id="{F567B584-CF17-48C9-923C-A0B926A2C935}" type="slidenum">
              <a:rPr lang="en-IN" smtClean="0"/>
              <a:pPr/>
              <a:t>5</a:t>
            </a:fld>
            <a:endParaRPr lang="en-IN" dirty="0"/>
          </a:p>
        </p:txBody>
      </p:sp>
    </p:spTree>
    <p:extLst>
      <p:ext uri="{BB962C8B-B14F-4D97-AF65-F5344CB8AC3E}">
        <p14:creationId xmlns:p14="http://schemas.microsoft.com/office/powerpoint/2010/main" val="20226413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C3CC9046-1B3E-42FB-8E9D-E07DAFBD8D05}"/>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D2FECB5F-FC8A-4B39-9CB3-86DCB62BF46D}"/>
              </a:ext>
            </a:extLst>
          </p:cNvPr>
          <p:cNvSpPr>
            <a:spLocks noGrp="1" noChangeArrowheads="1"/>
          </p:cNvSpPr>
          <p:nvPr>
            <p:ph type="body" idx="1"/>
          </p:nvPr>
        </p:nvSpPr>
        <p:spPr>
          <a:noFill/>
        </p:spPr>
        <p:txBody>
          <a:bodyPr/>
          <a:lstStyle/>
          <a:p>
            <a:r>
              <a:rPr lang="en-US" altLang="en-US" dirty="0">
                <a:latin typeface="Arial" panose="020B0604020202020204" pitchFamily="34" charset="0"/>
                <a:cs typeface="Arial" panose="020B0604020202020204" pitchFamily="34" charset="0"/>
              </a:rPr>
              <a:t>The study concluded that </a:t>
            </a:r>
            <a:r>
              <a:rPr lang="en-IN" altLang="en-US" dirty="0">
                <a:latin typeface="Arial" panose="020B0604020202020204" pitchFamily="34" charset="0"/>
                <a:cs typeface="Arial" panose="020B0604020202020204" pitchFamily="34" charset="0"/>
              </a:rPr>
              <a:t>de-escalation from ticagrelor to clopidogrel </a:t>
            </a:r>
            <a:r>
              <a:rPr lang="en-US" altLang="en-US" dirty="0">
                <a:latin typeface="Arial" panose="020B0604020202020204" pitchFamily="34" charset="0"/>
                <a:cs typeface="Arial" panose="020B0604020202020204" pitchFamily="34" charset="0"/>
              </a:rPr>
              <a:t>is associated with an increase in platelet reactivity, indicative of a drug-to-drug interaction. The administration of a loading dose of clopidogrel prior to initiation of a maintenance dose of clopidogrel mitigates these observations by delaying and hampering the increase in platelet reactivity. However, the pharmacodynamic profile of such a de-escalation strategy is not improved by delaying the timing of administration of a loading dose of clopidogrel after discontinuation of ticagrelor. </a:t>
            </a:r>
          </a:p>
          <a:p>
            <a:endParaRPr lang="en-US" altLang="en-US" dirty="0">
              <a:latin typeface="Arial" panose="020B0604020202020204" pitchFamily="34" charset="0"/>
              <a:cs typeface="Arial" panose="020B0604020202020204" pitchFamily="34" charset="0"/>
            </a:endParaRPr>
          </a:p>
          <a:p>
            <a:r>
              <a:rPr lang="en-IN" altLang="en-US" b="1" dirty="0">
                <a:latin typeface="Arial" panose="020B0604020202020204" pitchFamily="34" charset="0"/>
                <a:cs typeface="Arial" panose="020B0604020202020204" pitchFamily="34" charset="0"/>
              </a:rPr>
              <a:t>Reference</a:t>
            </a:r>
            <a:endParaRPr lang="en-IN"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IN" altLang="en-US" dirty="0">
                <a:latin typeface="Arial" panose="020B0604020202020204" pitchFamily="34" charset="0"/>
                <a:cs typeface="Arial" panose="020B0604020202020204" pitchFamily="34" charset="0"/>
              </a:rPr>
              <a:t>Franchi F, </a:t>
            </a:r>
            <a:r>
              <a:rPr lang="en-IN" altLang="en-US" dirty="0" err="1">
                <a:latin typeface="Arial" panose="020B0604020202020204" pitchFamily="34" charset="0"/>
                <a:cs typeface="Arial" panose="020B0604020202020204" pitchFamily="34" charset="0"/>
              </a:rPr>
              <a:t>Rollini</a:t>
            </a:r>
            <a:r>
              <a:rPr lang="en-IN" altLang="en-US" dirty="0">
                <a:latin typeface="Arial" panose="020B0604020202020204" pitchFamily="34" charset="0"/>
                <a:cs typeface="Arial" panose="020B0604020202020204" pitchFamily="34" charset="0"/>
              </a:rPr>
              <a:t> F, Rios JR, </a:t>
            </a:r>
            <a:r>
              <a:rPr lang="en-IN" altLang="en-US" i="1" dirty="0">
                <a:latin typeface="Arial" panose="020B0604020202020204" pitchFamily="34" charset="0"/>
                <a:cs typeface="Arial" panose="020B0604020202020204" pitchFamily="34" charset="0"/>
              </a:rPr>
              <a:t>et al</a:t>
            </a:r>
            <a:r>
              <a:rPr lang="en-IN" altLang="en-US" dirty="0">
                <a:latin typeface="Arial" panose="020B0604020202020204" pitchFamily="34" charset="0"/>
                <a:cs typeface="Arial" panose="020B0604020202020204" pitchFamily="34" charset="0"/>
              </a:rPr>
              <a:t>. Pharmacodynamic effects of switching from ticagrelor to clopidogrel in patients with coronary artery disease: Results of the SWAP (Switching Antiplatelet Therapy)-4 Study. </a:t>
            </a:r>
            <a:r>
              <a:rPr lang="en-US" altLang="en-US" sz="1200" i="1" dirty="0">
                <a:latin typeface="Calibri" panose="020F0502020204030204" pitchFamily="34" charset="0"/>
              </a:rPr>
              <a:t>Circulation</a:t>
            </a:r>
            <a:r>
              <a:rPr lang="en-US" altLang="en-US" sz="1200" dirty="0">
                <a:latin typeface="Calibri" panose="020F0502020204030204" pitchFamily="34" charset="0"/>
              </a:rPr>
              <a:t>. 2018;137:00-00.</a:t>
            </a:r>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sp>
        <p:nvSpPr>
          <p:cNvPr id="41988" name="Slide Number Placeholder 3">
            <a:extLst>
              <a:ext uri="{FF2B5EF4-FFF2-40B4-BE49-F238E27FC236}">
                <a16:creationId xmlns:a16="http://schemas.microsoft.com/office/drawing/2014/main" id="{E76A21CB-01BF-4AB5-913C-E54E5C14B33D}"/>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4CA541F-CB1F-42D2-8B6A-FEFC0748C717}" type="slidenum">
              <a:rPr lang="fr-FR" altLang="en-US" smtClean="0"/>
              <a:pPr/>
              <a:t>57</a:t>
            </a:fld>
            <a:endParaRPr lang="fr-FR" altLang="en-US"/>
          </a:p>
        </p:txBody>
      </p:sp>
    </p:spTree>
    <p:extLst>
      <p:ext uri="{BB962C8B-B14F-4D97-AF65-F5344CB8AC3E}">
        <p14:creationId xmlns:p14="http://schemas.microsoft.com/office/powerpoint/2010/main" val="31530276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have now come to the end of this presentation. Let us discuss the conclusion and perspectives. </a:t>
            </a:r>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67B584-CF17-48C9-923C-A0B926A2C935}" type="slidenum">
              <a:rPr kumimoji="0" lang="en-IN"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IN"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426649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lnSpc>
                <a:spcPct val="150000"/>
              </a:lnSpc>
              <a:buFont typeface="Arial" pitchFamily="34" charset="0"/>
              <a:buChar char="•"/>
            </a:pPr>
            <a:r>
              <a:rPr lang="en-GB" sz="1200" dirty="0"/>
              <a:t>PD studies and </a:t>
            </a:r>
            <a:r>
              <a:rPr lang="en-GB" sz="1200" b="0" dirty="0"/>
              <a:t>registries provide some information on the effects of switching from new P2Y</a:t>
            </a:r>
            <a:r>
              <a:rPr lang="en-GB" sz="1200" b="0" baseline="-25000" dirty="0"/>
              <a:t>12</a:t>
            </a:r>
            <a:r>
              <a:rPr lang="en-GB" sz="1200" b="0" dirty="0"/>
              <a:t> inhibitors to clopidogrel</a:t>
            </a:r>
            <a:r>
              <a:rPr lang="en-GB" b="0" dirty="0"/>
              <a:t>.</a:t>
            </a:r>
            <a:r>
              <a:rPr lang="en-GB" sz="1200" b="0" dirty="0"/>
              <a:t> </a:t>
            </a:r>
            <a:r>
              <a:rPr lang="en-US" sz="1200" b="0" dirty="0"/>
              <a:t>These studies and registries also yield conflicting findings.</a:t>
            </a:r>
          </a:p>
          <a:p>
            <a:pPr marL="228600" indent="-228600">
              <a:lnSpc>
                <a:spcPct val="150000"/>
              </a:lnSpc>
              <a:buFont typeface="Arial" pitchFamily="34" charset="0"/>
              <a:buChar char="•"/>
            </a:pPr>
            <a:r>
              <a:rPr lang="en-GB" sz="1200" b="0" dirty="0"/>
              <a:t>Results of two randomised TOPIC And TROPICAL-ACS studies highlight the potential interest of using a personalised approach for </a:t>
            </a:r>
            <a:r>
              <a:rPr lang="fr-FR" sz="1200" b="0" dirty="0"/>
              <a:t>individualising and optimising post-ACS treatment. </a:t>
            </a:r>
          </a:p>
          <a:p>
            <a:pPr marL="228600" indent="-228600">
              <a:lnSpc>
                <a:spcPct val="150000"/>
              </a:lnSpc>
              <a:buFont typeface="Arial" pitchFamily="34" charset="0"/>
              <a:buChar char="•"/>
            </a:pPr>
            <a:r>
              <a:rPr lang="en-GB" sz="1200" b="0" dirty="0"/>
              <a:t>TOPIC And TROPICAL ACS studies confirmed that de-escalation leads to similar net clinical benefit  with better bleeding outcomes.</a:t>
            </a:r>
            <a:endParaRPr lang="fr-FR" sz="1200" b="0" dirty="0"/>
          </a:p>
          <a:p>
            <a:pPr marL="228600" indent="-228600">
              <a:lnSpc>
                <a:spcPct val="150000"/>
              </a:lnSpc>
              <a:buFont typeface="Arial" pitchFamily="34" charset="0"/>
              <a:buChar char="•"/>
            </a:pPr>
            <a:r>
              <a:rPr lang="en-US" sz="1200" b="0" dirty="0"/>
              <a:t>These studies still do not answer the questions such as when is the right time to de-escalate and which is the right population. Therefore, more studies are required to confirm this de-escalation concept. </a:t>
            </a:r>
            <a:endParaRPr lang="en-GB" sz="1200" b="0" dirty="0"/>
          </a:p>
          <a:p>
            <a:endParaRPr lang="en-GB" dirty="0"/>
          </a:p>
        </p:txBody>
      </p:sp>
      <p:sp>
        <p:nvSpPr>
          <p:cNvPr id="4" name="Slide Number Placeholder 3"/>
          <p:cNvSpPr>
            <a:spLocks noGrp="1"/>
          </p:cNvSpPr>
          <p:nvPr>
            <p:ph type="sldNum" sz="quarter" idx="10"/>
          </p:nvPr>
        </p:nvSpPr>
        <p:spPr/>
        <p:txBody>
          <a:bodyPr/>
          <a:lstStyle/>
          <a:p>
            <a:fld id="{F567B584-CF17-48C9-923C-A0B926A2C935}" type="slidenum">
              <a:rPr lang="en-IN" smtClean="0"/>
              <a:pPr/>
              <a:t>59</a:t>
            </a:fld>
            <a:endParaRPr lang="en-IN" dirty="0"/>
          </a:p>
        </p:txBody>
      </p:sp>
    </p:spTree>
    <p:extLst>
      <p:ext uri="{BB962C8B-B14F-4D97-AF65-F5344CB8AC3E}">
        <p14:creationId xmlns:p14="http://schemas.microsoft.com/office/powerpoint/2010/main" val="11006055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Arial" pitchFamily="34" charset="0"/>
              <a:buChar char="•"/>
            </a:pPr>
            <a:r>
              <a:rPr lang="en-US" sz="1200" dirty="0"/>
              <a:t>Oral P2Y</a:t>
            </a:r>
            <a:r>
              <a:rPr lang="en-US" sz="1200" baseline="-25000" dirty="0"/>
              <a:t>12</a:t>
            </a:r>
            <a:r>
              <a:rPr lang="en-US" sz="1200" dirty="0"/>
              <a:t> inhibitors are key for prevention of atherothrombotic events in ACS patients, particularly those </a:t>
            </a:r>
            <a:r>
              <a:rPr lang="fr-FR" sz="1200" dirty="0"/>
              <a:t>undergoing PCI.</a:t>
            </a:r>
          </a:p>
          <a:p>
            <a:pPr marL="228600" indent="-228600">
              <a:spcBef>
                <a:spcPts val="450"/>
              </a:spcBef>
              <a:spcAft>
                <a:spcPts val="450"/>
              </a:spcAft>
              <a:buFont typeface="Arial" pitchFamily="34" charset="0"/>
              <a:buChar char="•"/>
            </a:pPr>
            <a:r>
              <a:rPr lang="en-GB" sz="1200" dirty="0"/>
              <a:t>New P2Y</a:t>
            </a:r>
            <a:r>
              <a:rPr lang="en-GB" sz="1200" baseline="-25000" dirty="0"/>
              <a:t>12</a:t>
            </a:r>
            <a:r>
              <a:rPr lang="en-GB" sz="1200" dirty="0"/>
              <a:t> inhibitors have been endorsed as antiplatelets of choice in patients with ACS.</a:t>
            </a:r>
          </a:p>
          <a:p>
            <a:pPr marL="228600" indent="-228600">
              <a:spcBef>
                <a:spcPts val="450"/>
              </a:spcBef>
              <a:spcAft>
                <a:spcPts val="450"/>
              </a:spcAft>
              <a:buFont typeface="Arial" pitchFamily="34" charset="0"/>
              <a:buChar char="•"/>
            </a:pPr>
            <a:r>
              <a:rPr lang="en-GB" sz="1200" dirty="0"/>
              <a:t>Early suboptimal adherence of patients to prescribed therapy is not infrequent with potential relevant outcome consequences.</a:t>
            </a:r>
          </a:p>
          <a:p>
            <a:pPr marL="228600" indent="-228600">
              <a:spcBef>
                <a:spcPts val="450"/>
              </a:spcBef>
              <a:spcAft>
                <a:spcPts val="450"/>
              </a:spcAft>
              <a:buFont typeface="Arial" pitchFamily="34" charset="0"/>
              <a:buChar char="•"/>
            </a:pPr>
            <a:r>
              <a:rPr lang="en-GB" sz="1200" dirty="0"/>
              <a:t>Many physicians limit treatment duration of new P2Y</a:t>
            </a:r>
            <a:r>
              <a:rPr lang="en-GB" sz="1200" baseline="-25000" dirty="0"/>
              <a:t>12</a:t>
            </a:r>
            <a:r>
              <a:rPr lang="en-GB" sz="1200" dirty="0"/>
              <a:t> inhibitors following an ACS due to safety issues or cost.</a:t>
            </a:r>
          </a:p>
          <a:p>
            <a:pPr marL="228600" indent="-228600">
              <a:buFont typeface="Arial" pitchFamily="34" charset="0"/>
              <a:buChar char="•"/>
            </a:pPr>
            <a:r>
              <a:rPr lang="en-GB" sz="1200" dirty="0"/>
              <a:t>Switching from new P2Y</a:t>
            </a:r>
            <a:r>
              <a:rPr lang="en-GB" sz="1200" baseline="-25000" dirty="0"/>
              <a:t>12</a:t>
            </a:r>
            <a:r>
              <a:rPr lang="en-GB" sz="1200" dirty="0"/>
              <a:t> inhibitors to clopidogrel occurs commonly in clinical practice.</a:t>
            </a:r>
            <a:endParaRPr lang="en-GB" dirty="0"/>
          </a:p>
        </p:txBody>
      </p:sp>
      <p:sp>
        <p:nvSpPr>
          <p:cNvPr id="4" name="Slide Number Placeholder 3"/>
          <p:cNvSpPr>
            <a:spLocks noGrp="1"/>
          </p:cNvSpPr>
          <p:nvPr>
            <p:ph type="sldNum" sz="quarter" idx="10"/>
          </p:nvPr>
        </p:nvSpPr>
        <p:spPr/>
        <p:txBody>
          <a:bodyPr/>
          <a:lstStyle/>
          <a:p>
            <a:fld id="{F567B584-CF17-48C9-923C-A0B926A2C935}" type="slidenum">
              <a:rPr lang="en-IN" smtClean="0"/>
              <a:pPr/>
              <a:t>60</a:t>
            </a:fld>
            <a:endParaRPr lang="en-IN" dirty="0"/>
          </a:p>
        </p:txBody>
      </p:sp>
    </p:spTree>
    <p:extLst>
      <p:ext uri="{BB962C8B-B14F-4D97-AF65-F5344CB8AC3E}">
        <p14:creationId xmlns:p14="http://schemas.microsoft.com/office/powerpoint/2010/main" val="2502418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Calibri" panose="020F0502020204030204" pitchFamily="34" charset="0"/>
                <a:ea typeface="+mn-ea"/>
                <a:cs typeface="+mn-cs"/>
              </a:rPr>
              <a:t>Risk scores might be </a:t>
            </a:r>
            <a:r>
              <a:rPr lang="en-US" sz="1200" b="0" kern="1200" baseline="0" dirty="0">
                <a:solidFill>
                  <a:schemeClr val="tx1"/>
                </a:solidFill>
                <a:latin typeface="Calibri" panose="020F0502020204030204" pitchFamily="34" charset="0"/>
                <a:ea typeface="+mn-ea"/>
                <a:cs typeface="+mn-cs"/>
              </a:rPr>
              <a:t>helpful to maximise ischaemic protection and minimise bleeding risks in the tailoring of DAPT. However, the application of these risk scores to decide upon DAPT period is difficult, considering the there are limited data exploring this topic. Nevertheless, the use of risk scores that were primarily formulated to direct and support decision making on DAPT duration should be prioritised </a:t>
            </a:r>
            <a:r>
              <a:rPr lang="en-US" sz="1200" kern="1200" baseline="0" dirty="0">
                <a:solidFill>
                  <a:schemeClr val="tx1"/>
                </a:solidFill>
                <a:latin typeface="Calibri" panose="020F0502020204030204" pitchFamily="34" charset="0"/>
                <a:ea typeface="+mn-ea"/>
                <a:cs typeface="+mn-cs"/>
              </a:rPr>
              <a:t>over other </a:t>
            </a:r>
            <a:r>
              <a:rPr lang="en-GB" sz="1200" kern="1200" baseline="0" dirty="0">
                <a:solidFill>
                  <a:schemeClr val="tx1"/>
                </a:solidFill>
                <a:latin typeface="Calibri" panose="020F0502020204030204" pitchFamily="34" charset="0"/>
                <a:ea typeface="+mn-ea"/>
                <a:cs typeface="+mn-cs"/>
              </a:rPr>
              <a:t>risk scores, displayed on screen.</a:t>
            </a:r>
            <a:endParaRPr lang="en-GB" sz="1200" b="1" kern="1200" baseline="0" dirty="0">
              <a:solidFill>
                <a:schemeClr val="tx1"/>
              </a:solidFill>
              <a:latin typeface="Calibri" panose="020F0502020204030204" pitchFamily="34" charset="0"/>
              <a:ea typeface="+mn-ea"/>
              <a:cs typeface="+mn-cs"/>
            </a:endParaRPr>
          </a:p>
          <a:p>
            <a:endParaRPr lang="en-GB" sz="1200" kern="1200" baseline="0" dirty="0">
              <a:solidFill>
                <a:schemeClr val="tx1"/>
              </a:solidFill>
              <a:latin typeface="Calibri" panose="020F0502020204030204" pitchFamily="34" charset="0"/>
              <a:ea typeface="+mn-ea"/>
              <a:cs typeface="+mn-cs"/>
            </a:endParaRPr>
          </a:p>
          <a:p>
            <a:r>
              <a:rPr lang="en-GB" sz="1200" b="1" kern="1200" baseline="0" dirty="0">
                <a:solidFill>
                  <a:schemeClr val="tx1"/>
                </a:solidFill>
                <a:latin typeface="Calibri" panose="020F0502020204030204" pitchFamily="34" charset="0"/>
                <a:ea typeface="+mn-ea"/>
                <a:cs typeface="+mn-cs"/>
              </a:rPr>
              <a:t>Reference</a:t>
            </a:r>
          </a:p>
          <a:p>
            <a:r>
              <a:rPr lang="en-US" sz="1200" b="0" i="0" kern="1200" dirty="0">
                <a:solidFill>
                  <a:schemeClr val="tx1"/>
                </a:solidFill>
                <a:latin typeface="Calibri" panose="020F0502020204030204" pitchFamily="34" charset="0"/>
                <a:ea typeface="+mn-ea"/>
                <a:cs typeface="+mn-cs"/>
              </a:rPr>
              <a:t>Valgimigli M, Bueno H, Byrne R, </a:t>
            </a:r>
            <a:r>
              <a:rPr lang="en-US" sz="1200" b="0" i="1" kern="1200" dirty="0">
                <a:solidFill>
                  <a:schemeClr val="tx1"/>
                </a:solidFill>
                <a:latin typeface="Calibri" panose="020F0502020204030204" pitchFamily="34" charset="0"/>
                <a:ea typeface="+mn-ea"/>
                <a:cs typeface="+mn-cs"/>
              </a:rPr>
              <a:t>et al</a:t>
            </a:r>
            <a:r>
              <a:rPr lang="en-US" sz="1200" b="0" i="0" kern="1200" dirty="0">
                <a:solidFill>
                  <a:schemeClr val="tx1"/>
                </a:solidFill>
                <a:latin typeface="Calibri" panose="020F0502020204030204" pitchFamily="34" charset="0"/>
                <a:ea typeface="+mn-ea"/>
                <a:cs typeface="+mn-cs"/>
              </a:rPr>
              <a:t>. </a:t>
            </a:r>
            <a:r>
              <a:rPr lang="en-IN" sz="1200" b="0" i="0" kern="1200" dirty="0">
                <a:solidFill>
                  <a:schemeClr val="tx1"/>
                </a:solidFill>
                <a:latin typeface="Calibri" panose="020F0502020204030204" pitchFamily="34" charset="0"/>
                <a:ea typeface="+mn-ea"/>
                <a:cs typeface="+mn-cs"/>
              </a:rPr>
              <a:t>2017 ESC focused update on dual antiplatelet therapy in coronary artery disease developed in collaboration with EACTS: The Task Force for dual antiplatelet therapy in coronary artery disease of the European Society of Cardiology (ESC) and of the European Association for Cardio-Thoracic Surgery (EACTS). </a:t>
            </a:r>
            <a:r>
              <a:rPr lang="en-US" sz="1200" b="0" i="1" kern="1200" dirty="0">
                <a:solidFill>
                  <a:schemeClr val="tx1"/>
                </a:solidFill>
                <a:latin typeface="Calibri" panose="020F0502020204030204" pitchFamily="34" charset="0"/>
                <a:ea typeface="+mn-ea"/>
                <a:cs typeface="+mn-cs"/>
              </a:rPr>
              <a:t>Eur Heart Journal</a:t>
            </a:r>
            <a:r>
              <a:rPr lang="en-US" sz="1200" b="0" i="0" kern="1200" dirty="0">
                <a:solidFill>
                  <a:schemeClr val="tx1"/>
                </a:solidFill>
                <a:latin typeface="Calibri" panose="020F0502020204030204" pitchFamily="34" charset="0"/>
                <a:ea typeface="+mn-ea"/>
                <a:cs typeface="+mn-cs"/>
              </a:rPr>
              <a:t>. 2017. </a:t>
            </a:r>
            <a:r>
              <a:rPr lang="en-US" sz="1200" b="0" i="0" kern="1200" dirty="0">
                <a:solidFill>
                  <a:schemeClr val="tx1"/>
                </a:solidFill>
                <a:effectLst/>
                <a:latin typeface="Calibri" panose="020F0502020204030204" pitchFamily="34" charset="0"/>
                <a:ea typeface="+mn-ea"/>
                <a:cs typeface="+mn-cs"/>
              </a:rPr>
              <a:t>doi: 10.1093/eurheartj/ehx419. </a:t>
            </a:r>
            <a:endParaRPr lang="en-GB" dirty="0"/>
          </a:p>
        </p:txBody>
      </p:sp>
      <p:sp>
        <p:nvSpPr>
          <p:cNvPr id="4" name="Slide Number Placeholder 3"/>
          <p:cNvSpPr>
            <a:spLocks noGrp="1"/>
          </p:cNvSpPr>
          <p:nvPr>
            <p:ph type="sldNum" sz="quarter" idx="10"/>
          </p:nvPr>
        </p:nvSpPr>
        <p:spPr/>
        <p:txBody>
          <a:bodyPr/>
          <a:lstStyle/>
          <a:p>
            <a:fld id="{F567B584-CF17-48C9-923C-A0B926A2C935}" type="slidenum">
              <a:rPr lang="en-IN" smtClean="0"/>
              <a:pPr/>
              <a:t>6</a:t>
            </a:fld>
            <a:endParaRPr lang="en-IN" dirty="0"/>
          </a:p>
        </p:txBody>
      </p:sp>
    </p:spTree>
    <p:extLst>
      <p:ext uri="{BB962C8B-B14F-4D97-AF65-F5344CB8AC3E}">
        <p14:creationId xmlns:p14="http://schemas.microsoft.com/office/powerpoint/2010/main" val="447002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Calibri" panose="020F0502020204030204" pitchFamily="34" charset="0"/>
                <a:ea typeface="+mn-ea"/>
                <a:cs typeface="+mn-cs"/>
              </a:rPr>
              <a:t>The </a:t>
            </a:r>
            <a:r>
              <a:rPr lang="en-US" sz="1200" b="0" kern="1200" baseline="0" dirty="0">
                <a:solidFill>
                  <a:schemeClr val="tx1"/>
                </a:solidFill>
                <a:latin typeface="Calibri" panose="020F0502020204030204" pitchFamily="34" charset="0"/>
                <a:ea typeface="+mn-ea"/>
                <a:cs typeface="+mn-cs"/>
              </a:rPr>
              <a:t>PREdicting bleeding Complications In patients undergoing Stent implantation and subsEquent Dual AntiPlatelet Therapy (PRECISE-DAPT) collaborative study </a:t>
            </a:r>
            <a:r>
              <a:rPr lang="en-GB" sz="1200" b="0" kern="1200" baseline="0" dirty="0">
                <a:solidFill>
                  <a:schemeClr val="tx1"/>
                </a:solidFill>
                <a:latin typeface="Calibri" panose="020F0502020204030204" pitchFamily="34" charset="0"/>
                <a:ea typeface="+mn-ea"/>
                <a:cs typeface="+mn-cs"/>
              </a:rPr>
              <a:t>score </a:t>
            </a:r>
            <a:r>
              <a:rPr lang="en-US" sz="1200" b="0" kern="1200" baseline="0" dirty="0">
                <a:solidFill>
                  <a:schemeClr val="tx1"/>
                </a:solidFill>
                <a:latin typeface="Calibri" panose="020F0502020204030204" pitchFamily="34" charset="0"/>
                <a:ea typeface="+mn-ea"/>
                <a:cs typeface="+mn-cs"/>
              </a:rPr>
              <a:t>demonstrated improved performance and outcomes. A short-term treatment of less than12 months in patients with high bleeding risk can prevent bleeding complications. Moreover, tolerant patients with a non-high bleeding risk can traditionally receive a standard (12 months) or prolonged (&gt;12 months) therapeutic intervention. It is important to note that none of these risk prediction models have been evaluated or confirmed by randomised control trials (RCTs) and, hence, their application to </a:t>
            </a:r>
            <a:r>
              <a:rPr lang="en-US" sz="1200" kern="1200" baseline="0" dirty="0">
                <a:solidFill>
                  <a:schemeClr val="tx1"/>
                </a:solidFill>
                <a:latin typeface="Calibri" panose="020F0502020204030204" pitchFamily="34" charset="0"/>
                <a:ea typeface="+mn-ea"/>
                <a:cs typeface="+mn-cs"/>
              </a:rPr>
              <a:t>improve patient outcomes remains indecisive.</a:t>
            </a:r>
          </a:p>
          <a:p>
            <a:endParaRPr lang="en-US" sz="1200" kern="1200" baseline="0" dirty="0">
              <a:solidFill>
                <a:schemeClr val="tx1"/>
              </a:solidFill>
              <a:latin typeface="Calibri" panose="020F0502020204030204" pitchFamily="34" charset="0"/>
              <a:ea typeface="+mn-ea"/>
              <a:cs typeface="+mn-cs"/>
            </a:endParaRPr>
          </a:p>
          <a:p>
            <a:r>
              <a:rPr lang="en-US" sz="1200" b="1" kern="1200" baseline="0" dirty="0">
                <a:solidFill>
                  <a:schemeClr val="tx1"/>
                </a:solidFill>
                <a:latin typeface="Calibri" panose="020F0502020204030204" pitchFamily="34" charset="0"/>
                <a:ea typeface="+mn-ea"/>
                <a:cs typeface="+mn-cs"/>
              </a:rPr>
              <a:t>Reference</a:t>
            </a:r>
          </a:p>
          <a:p>
            <a:r>
              <a:rPr lang="en-US" sz="1200" b="0" i="0" kern="1200" dirty="0">
                <a:solidFill>
                  <a:schemeClr val="tx1"/>
                </a:solidFill>
                <a:latin typeface="Calibri" panose="020F0502020204030204" pitchFamily="34" charset="0"/>
                <a:ea typeface="+mn-ea"/>
                <a:cs typeface="+mn-cs"/>
              </a:rPr>
              <a:t>Valgimigli M, Bueno H, Byrne R, </a:t>
            </a:r>
            <a:r>
              <a:rPr lang="en-US" sz="1200" b="0" i="1" kern="1200" dirty="0">
                <a:solidFill>
                  <a:schemeClr val="tx1"/>
                </a:solidFill>
                <a:latin typeface="Calibri" panose="020F0502020204030204" pitchFamily="34" charset="0"/>
                <a:ea typeface="+mn-ea"/>
                <a:cs typeface="+mn-cs"/>
              </a:rPr>
              <a:t>et al</a:t>
            </a:r>
            <a:r>
              <a:rPr lang="en-US" sz="1200" b="0" i="0" kern="1200" dirty="0">
                <a:solidFill>
                  <a:schemeClr val="tx1"/>
                </a:solidFill>
                <a:latin typeface="Calibri" panose="020F0502020204030204" pitchFamily="34" charset="0"/>
                <a:ea typeface="+mn-ea"/>
                <a:cs typeface="+mn-cs"/>
              </a:rPr>
              <a:t>. </a:t>
            </a:r>
            <a:r>
              <a:rPr lang="en-IN" sz="1200" b="0" i="0" kern="1200" dirty="0">
                <a:solidFill>
                  <a:schemeClr val="tx1"/>
                </a:solidFill>
                <a:latin typeface="Calibri" panose="020F0502020204030204" pitchFamily="34" charset="0"/>
                <a:ea typeface="+mn-ea"/>
                <a:cs typeface="+mn-cs"/>
              </a:rPr>
              <a:t>2017 ESC focused update on dual antiplatelet therapy in coronary artery disease developed in collaboration with EACTS: The Task Force for dual antiplatelet therapy in coronary artery disease of the European Society of Cardiology (ESC) and of the European Association for Cardio-Thoracic Surgery (EACTS). </a:t>
            </a:r>
            <a:r>
              <a:rPr lang="en-US" sz="1200" b="0" i="1" kern="1200" dirty="0">
                <a:solidFill>
                  <a:schemeClr val="tx1"/>
                </a:solidFill>
                <a:latin typeface="Calibri" panose="020F0502020204030204" pitchFamily="34" charset="0"/>
                <a:ea typeface="+mn-ea"/>
                <a:cs typeface="+mn-cs"/>
              </a:rPr>
              <a:t>Eur Heart Journal</a:t>
            </a:r>
            <a:r>
              <a:rPr lang="en-US" sz="1200" b="0" i="0" kern="1200" dirty="0">
                <a:solidFill>
                  <a:schemeClr val="tx1"/>
                </a:solidFill>
                <a:latin typeface="Calibri" panose="020F0502020204030204" pitchFamily="34" charset="0"/>
                <a:ea typeface="+mn-ea"/>
                <a:cs typeface="+mn-cs"/>
              </a:rPr>
              <a:t>. 2017. </a:t>
            </a:r>
            <a:r>
              <a:rPr lang="en-US" sz="1200" b="0" i="0" kern="1200" dirty="0">
                <a:solidFill>
                  <a:schemeClr val="tx1"/>
                </a:solidFill>
                <a:effectLst/>
                <a:latin typeface="Calibri" panose="020F0502020204030204" pitchFamily="34" charset="0"/>
                <a:ea typeface="+mn-ea"/>
                <a:cs typeface="+mn-cs"/>
              </a:rPr>
              <a:t>doi: 10.1093/eurheartj/ehx419. </a:t>
            </a:r>
            <a:endParaRPr lang="en-GB" dirty="0"/>
          </a:p>
        </p:txBody>
      </p:sp>
      <p:sp>
        <p:nvSpPr>
          <p:cNvPr id="4" name="Slide Number Placeholder 3"/>
          <p:cNvSpPr>
            <a:spLocks noGrp="1"/>
          </p:cNvSpPr>
          <p:nvPr>
            <p:ph type="sldNum" sz="quarter" idx="10"/>
          </p:nvPr>
        </p:nvSpPr>
        <p:spPr/>
        <p:txBody>
          <a:bodyPr/>
          <a:lstStyle/>
          <a:p>
            <a:fld id="{F567B584-CF17-48C9-923C-A0B926A2C935}" type="slidenum">
              <a:rPr lang="en-IN" smtClean="0"/>
              <a:pPr/>
              <a:t>7</a:t>
            </a:fld>
            <a:endParaRPr lang="en-IN" dirty="0"/>
          </a:p>
        </p:txBody>
      </p:sp>
    </p:spTree>
    <p:extLst>
      <p:ext uri="{BB962C8B-B14F-4D97-AF65-F5344CB8AC3E}">
        <p14:creationId xmlns:p14="http://schemas.microsoft.com/office/powerpoint/2010/main" val="1064009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baseline="0" dirty="0">
                <a:solidFill>
                  <a:schemeClr val="tx1"/>
                </a:solidFill>
                <a:latin typeface="Calibri" panose="020F0502020204030204" pitchFamily="34" charset="0"/>
                <a:ea typeface="+mn-ea"/>
                <a:cs typeface="+mn-cs"/>
              </a:rPr>
              <a:t>While switching drugs and doses, it is important to keep in mind the differences in the pharmacology of P2Y12 receptor inhibitors with regard to their binding site, half-life and speed of onset and offset of action. If patients have been receiving clopidogrel, a loading dose of 180 mg is recommended. In case of contradiction, ticagrelor is recommended. Moreover, switching between oral P2Y12 inhibitors may be acceptable in cases of side effects and drug intolerance.</a:t>
            </a:r>
            <a:endParaRPr lang="en-US" dirty="0"/>
          </a:p>
          <a:p>
            <a:endParaRPr lang="en-US" dirty="0"/>
          </a:p>
          <a:p>
            <a:r>
              <a:rPr lang="en-US" b="1" dirty="0"/>
              <a:t>Reference</a:t>
            </a:r>
            <a:r>
              <a:rPr lang="en-US" b="1" baseline="0" dirty="0"/>
              <a:t> </a:t>
            </a:r>
          </a:p>
          <a:p>
            <a:r>
              <a:rPr lang="en-US" sz="1200" b="0" i="0" kern="1200" dirty="0">
                <a:solidFill>
                  <a:schemeClr val="tx1"/>
                </a:solidFill>
                <a:latin typeface="Calibri" panose="020F0502020204030204" pitchFamily="34" charset="0"/>
                <a:ea typeface="+mn-ea"/>
                <a:cs typeface="+mn-cs"/>
              </a:rPr>
              <a:t>Valgimigli M, Bueno H, Byrne R, </a:t>
            </a:r>
            <a:r>
              <a:rPr lang="en-US" sz="1200" b="0" i="1" kern="1200" dirty="0">
                <a:solidFill>
                  <a:schemeClr val="tx1"/>
                </a:solidFill>
                <a:latin typeface="Calibri" panose="020F0502020204030204" pitchFamily="34" charset="0"/>
                <a:ea typeface="+mn-ea"/>
                <a:cs typeface="+mn-cs"/>
              </a:rPr>
              <a:t>et al</a:t>
            </a:r>
            <a:r>
              <a:rPr lang="en-US" sz="1200" b="0" i="0" kern="1200" dirty="0">
                <a:solidFill>
                  <a:schemeClr val="tx1"/>
                </a:solidFill>
                <a:latin typeface="Calibri" panose="020F0502020204030204" pitchFamily="34" charset="0"/>
                <a:ea typeface="+mn-ea"/>
                <a:cs typeface="+mn-cs"/>
              </a:rPr>
              <a:t>. </a:t>
            </a:r>
            <a:r>
              <a:rPr lang="en-IN" sz="1200" b="0" i="0" kern="1200" dirty="0">
                <a:solidFill>
                  <a:schemeClr val="tx1"/>
                </a:solidFill>
                <a:latin typeface="Calibri" panose="020F0502020204030204" pitchFamily="34" charset="0"/>
                <a:ea typeface="+mn-ea"/>
                <a:cs typeface="+mn-cs"/>
              </a:rPr>
              <a:t>2017 ESC focused update on dual antiplatelet therapy in coronary artery disease developed in collaboration with EACTS: The Task Force for dual antiplatelet therapy in coronary artery disease of the European Society of Cardiology (ESC) and of the European Association for Cardio-Thoracic Surgery (EACTS). </a:t>
            </a:r>
            <a:r>
              <a:rPr lang="en-US" sz="1200" b="0" i="1" kern="1200" dirty="0">
                <a:solidFill>
                  <a:schemeClr val="tx1"/>
                </a:solidFill>
                <a:latin typeface="Calibri" panose="020F0502020204030204" pitchFamily="34" charset="0"/>
                <a:ea typeface="+mn-ea"/>
                <a:cs typeface="+mn-cs"/>
              </a:rPr>
              <a:t>Eur Heart Journal</a:t>
            </a:r>
            <a:r>
              <a:rPr lang="en-US" sz="1200" b="0" i="0" kern="1200" dirty="0">
                <a:solidFill>
                  <a:schemeClr val="tx1"/>
                </a:solidFill>
                <a:latin typeface="Calibri" panose="020F0502020204030204" pitchFamily="34" charset="0"/>
                <a:ea typeface="+mn-ea"/>
                <a:cs typeface="+mn-cs"/>
              </a:rPr>
              <a:t>. 2017. </a:t>
            </a:r>
            <a:r>
              <a:rPr lang="en-US" sz="1200" b="0" i="0" kern="1200" dirty="0">
                <a:solidFill>
                  <a:schemeClr val="tx1"/>
                </a:solidFill>
                <a:effectLst/>
                <a:latin typeface="Calibri" panose="020F0502020204030204" pitchFamily="34" charset="0"/>
                <a:ea typeface="+mn-ea"/>
                <a:cs typeface="+mn-cs"/>
              </a:rPr>
              <a:t>doi: 10.1093/eurheartj/ehx419. </a:t>
            </a:r>
            <a:endParaRPr lang="en-GB" dirty="0"/>
          </a:p>
        </p:txBody>
      </p:sp>
      <p:sp>
        <p:nvSpPr>
          <p:cNvPr id="4" name="Slide Number Placeholder 3"/>
          <p:cNvSpPr>
            <a:spLocks noGrp="1"/>
          </p:cNvSpPr>
          <p:nvPr>
            <p:ph type="sldNum" sz="quarter" idx="10"/>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1684B82D-2560-0E45-8C00-9436B4782199}" type="slidenum">
              <a:rPr kumimoji="0" lang="en-US" sz="1200" b="0" i="0" u="none" strike="noStrike" kern="1200" cap="none" spc="0" normalizeH="0" baseline="0" noProof="0" smtClean="0">
                <a:ln>
                  <a:noFill/>
                </a:ln>
                <a:solidFill>
                  <a:prstClr val="black"/>
                </a:solidFill>
                <a:effectLst/>
                <a:uLnTx/>
                <a:uFillTx/>
                <a:ea typeface="+mn-ea"/>
                <a:cs typeface="Calibri" panose="020F0502020204030204" pitchFamily="34" charset="0"/>
              </a:rPr>
              <a:pPr marL="0" marR="0" lvl="0" indent="0" algn="r" defTabSz="914309"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ea typeface="+mn-ea"/>
              <a:cs typeface="Calibri" panose="020F0502020204030204" pitchFamily="34" charset="0"/>
            </a:endParaRPr>
          </a:p>
        </p:txBody>
      </p:sp>
    </p:spTree>
    <p:extLst>
      <p:ext uri="{BB962C8B-B14F-4D97-AF65-F5344CB8AC3E}">
        <p14:creationId xmlns:p14="http://schemas.microsoft.com/office/powerpoint/2010/main" val="4181207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Therefore, an algorithm</a:t>
            </a:r>
            <a:r>
              <a:rPr lang="en-GB" baseline="0" dirty="0"/>
              <a:t> for switching between oral </a:t>
            </a:r>
            <a:r>
              <a:rPr lang="en-US" sz="1200" b="0" kern="1200" baseline="0" dirty="0">
                <a:solidFill>
                  <a:schemeClr val="tx1"/>
                </a:solidFill>
                <a:latin typeface="Calibri" panose="020F0502020204030204" pitchFamily="34" charset="0"/>
                <a:ea typeface="+mn-ea"/>
                <a:cs typeface="+mn-cs"/>
              </a:rPr>
              <a:t>P2Y</a:t>
            </a:r>
            <a:r>
              <a:rPr lang="en-US" sz="1200" b="0" kern="1200" baseline="-25000" dirty="0">
                <a:solidFill>
                  <a:schemeClr val="tx1"/>
                </a:solidFill>
                <a:latin typeface="Calibri" panose="020F0502020204030204" pitchFamily="34" charset="0"/>
                <a:ea typeface="+mn-ea"/>
                <a:cs typeface="+mn-cs"/>
              </a:rPr>
              <a:t>12</a:t>
            </a:r>
            <a:r>
              <a:rPr lang="en-US" sz="1200" b="0" kern="1200" baseline="0" dirty="0">
                <a:solidFill>
                  <a:schemeClr val="tx1"/>
                </a:solidFill>
                <a:latin typeface="Calibri" panose="020F0502020204030204" pitchFamily="34" charset="0"/>
                <a:ea typeface="+mn-ea"/>
                <a:cs typeface="+mn-cs"/>
              </a:rPr>
              <a:t> receptors in an acute setting based on </a:t>
            </a:r>
            <a:r>
              <a:rPr lang="en-GB" sz="1200" b="0" kern="1200" baseline="0" dirty="0">
                <a:solidFill>
                  <a:schemeClr val="tx1"/>
                </a:solidFill>
                <a:latin typeface="Calibri" panose="020F0502020204030204" pitchFamily="34" charset="0"/>
                <a:ea typeface="+mn-ea"/>
                <a:cs typeface="+mn-cs"/>
              </a:rPr>
              <a:t>pharmacodynamic studies is</a:t>
            </a:r>
            <a:r>
              <a:rPr lang="en-US" sz="1200" b="0" kern="1200" baseline="0" dirty="0">
                <a:solidFill>
                  <a:schemeClr val="tx1"/>
                </a:solidFill>
                <a:latin typeface="Calibri" panose="020F0502020204030204" pitchFamily="34" charset="0"/>
                <a:ea typeface="+mn-ea"/>
                <a:cs typeface="+mn-cs"/>
              </a:rPr>
              <a:t> provided on the screen. Acute setting is considered as a switch during hospitalisation. The colour-coding refers to the Classes of Recommendations (green = Class I; orange = Class IIb). The green arrow from clopidogrel to ticagrelor highlights the availability of outcome data in ACS. </a:t>
            </a:r>
            <a:r>
              <a:rPr lang="en-US" sz="1200" kern="1200" baseline="0" dirty="0">
                <a:solidFill>
                  <a:schemeClr val="tx1"/>
                </a:solidFill>
                <a:latin typeface="Calibri" panose="020F0502020204030204" pitchFamily="34" charset="0"/>
                <a:ea typeface="+mn-ea"/>
                <a:cs typeface="+mn-cs"/>
              </a:rPr>
              <a:t>No outcome data (orange arrows) </a:t>
            </a:r>
            <a:r>
              <a:rPr lang="en-US" sz="1200" b="0" kern="1200" baseline="0" dirty="0">
                <a:solidFill>
                  <a:schemeClr val="tx1"/>
                </a:solidFill>
                <a:latin typeface="Calibri" panose="020F0502020204030204" pitchFamily="34" charset="0"/>
                <a:ea typeface="+mn-ea"/>
                <a:cs typeface="+mn-cs"/>
              </a:rPr>
              <a:t>are</a:t>
            </a:r>
            <a:r>
              <a:rPr lang="en-US" sz="1200" kern="1200" baseline="0" dirty="0">
                <a:solidFill>
                  <a:schemeClr val="tx1"/>
                </a:solidFill>
                <a:latin typeface="Calibri" panose="020F0502020204030204" pitchFamily="34" charset="0"/>
                <a:ea typeface="+mn-ea"/>
                <a:cs typeface="+mn-cs"/>
              </a:rPr>
              <a:t> available for the rest of the switching algorithms. </a:t>
            </a:r>
          </a:p>
          <a:p>
            <a:endParaRPr lang="en-US" sz="1200" kern="1200" baseline="0" dirty="0">
              <a:solidFill>
                <a:schemeClr val="tx1"/>
              </a:solidFill>
              <a:latin typeface="Calibri" panose="020F0502020204030204" pitchFamily="34" charset="0"/>
              <a:ea typeface="+mn-ea"/>
              <a:cs typeface="+mn-cs"/>
            </a:endParaRPr>
          </a:p>
          <a:p>
            <a:r>
              <a:rPr lang="en-US" b="1" dirty="0"/>
              <a:t>Reference</a:t>
            </a:r>
            <a:r>
              <a:rPr lang="en-US" b="1" baseline="0" dirty="0"/>
              <a:t> </a:t>
            </a:r>
          </a:p>
          <a:p>
            <a:r>
              <a:rPr lang="en-US" sz="1200" b="0" i="0" kern="1200" dirty="0">
                <a:solidFill>
                  <a:schemeClr val="tx1"/>
                </a:solidFill>
                <a:latin typeface="Calibri" panose="020F0502020204030204" pitchFamily="34" charset="0"/>
                <a:ea typeface="+mn-ea"/>
                <a:cs typeface="+mn-cs"/>
              </a:rPr>
              <a:t>Valgimigli M, Bueno H, Byrne R, </a:t>
            </a:r>
            <a:r>
              <a:rPr lang="en-US" sz="1200" b="0" i="1" kern="1200" dirty="0">
                <a:solidFill>
                  <a:schemeClr val="tx1"/>
                </a:solidFill>
                <a:latin typeface="Calibri" panose="020F0502020204030204" pitchFamily="34" charset="0"/>
                <a:ea typeface="+mn-ea"/>
                <a:cs typeface="+mn-cs"/>
              </a:rPr>
              <a:t>et al</a:t>
            </a:r>
            <a:r>
              <a:rPr lang="en-US" sz="1200" b="0" i="0" kern="1200" dirty="0">
                <a:solidFill>
                  <a:schemeClr val="tx1"/>
                </a:solidFill>
                <a:latin typeface="Calibri" panose="020F0502020204030204" pitchFamily="34" charset="0"/>
                <a:ea typeface="+mn-ea"/>
                <a:cs typeface="+mn-cs"/>
              </a:rPr>
              <a:t>. </a:t>
            </a:r>
            <a:r>
              <a:rPr lang="en-IN" sz="1200" b="0" i="0" kern="1200" dirty="0">
                <a:solidFill>
                  <a:schemeClr val="tx1"/>
                </a:solidFill>
                <a:latin typeface="Calibri" panose="020F0502020204030204" pitchFamily="34" charset="0"/>
                <a:ea typeface="+mn-ea"/>
                <a:cs typeface="+mn-cs"/>
              </a:rPr>
              <a:t>2017 ESC focused update on dual antiplatelet therapy in coronary artery disease developed in collaboration with EACTS: The Task Force for dual antiplatelet therapy in coronary artery disease of the European Society of Cardiology (ESC) and of the European Association for Cardio-Thoracic Surgery (EACTS). </a:t>
            </a:r>
            <a:r>
              <a:rPr lang="en-US" sz="1200" b="0" i="1" kern="1200" dirty="0">
                <a:solidFill>
                  <a:schemeClr val="tx1"/>
                </a:solidFill>
                <a:latin typeface="Calibri" panose="020F0502020204030204" pitchFamily="34" charset="0"/>
                <a:ea typeface="+mn-ea"/>
                <a:cs typeface="+mn-cs"/>
              </a:rPr>
              <a:t>Eur Heart Journal</a:t>
            </a:r>
            <a:r>
              <a:rPr lang="en-US" sz="1200" b="0" i="0" kern="1200" dirty="0">
                <a:solidFill>
                  <a:schemeClr val="tx1"/>
                </a:solidFill>
                <a:latin typeface="Calibri" panose="020F0502020204030204" pitchFamily="34" charset="0"/>
                <a:ea typeface="+mn-ea"/>
                <a:cs typeface="+mn-cs"/>
              </a:rPr>
              <a:t>. 2017. </a:t>
            </a:r>
            <a:r>
              <a:rPr lang="en-US" sz="1200" b="0" i="0" kern="1200" dirty="0">
                <a:solidFill>
                  <a:schemeClr val="tx1"/>
                </a:solidFill>
                <a:effectLst/>
                <a:latin typeface="Calibri" panose="020F0502020204030204" pitchFamily="34" charset="0"/>
                <a:ea typeface="+mn-ea"/>
                <a:cs typeface="+mn-cs"/>
              </a:rPr>
              <a:t>doi: 10.1093/eurheartj/ehx419. </a:t>
            </a:r>
            <a:endParaRPr lang="en-GB" dirty="0"/>
          </a:p>
        </p:txBody>
      </p:sp>
      <p:sp>
        <p:nvSpPr>
          <p:cNvPr id="4" name="Slide Number Placeholder 3"/>
          <p:cNvSpPr>
            <a:spLocks noGrp="1"/>
          </p:cNvSpPr>
          <p:nvPr>
            <p:ph type="sldNum" sz="quarter" idx="10"/>
          </p:nvPr>
        </p:nvSpPr>
        <p:spPr/>
        <p:txBody>
          <a:bodyPr/>
          <a:lstStyle/>
          <a:p>
            <a:fld id="{F567B584-CF17-48C9-923C-A0B926A2C935}" type="slidenum">
              <a:rPr lang="en-IN" smtClean="0"/>
              <a:pPr/>
              <a:t>9</a:t>
            </a:fld>
            <a:endParaRPr lang="en-IN" dirty="0"/>
          </a:p>
        </p:txBody>
      </p:sp>
    </p:spTree>
    <p:extLst>
      <p:ext uri="{BB962C8B-B14F-4D97-AF65-F5344CB8AC3E}">
        <p14:creationId xmlns:p14="http://schemas.microsoft.com/office/powerpoint/2010/main" val="1783964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_titre">
    <p:bg>
      <p:bgPr>
        <a:solidFill>
          <a:schemeClr val="bg1"/>
        </a:solidFill>
        <a:effectLst/>
      </p:bgPr>
    </p:bg>
    <p:spTree>
      <p:nvGrpSpPr>
        <p:cNvPr id="1" name=""/>
        <p:cNvGrpSpPr/>
        <p:nvPr/>
      </p:nvGrpSpPr>
      <p:grpSpPr>
        <a:xfrm>
          <a:off x="0" y="0"/>
          <a:ext cx="0" cy="0"/>
          <a:chOff x="0" y="0"/>
          <a:chExt cx="0" cy="0"/>
        </a:xfrm>
      </p:grpSpPr>
      <p:pic>
        <p:nvPicPr>
          <p:cNvPr id="4" name="Picture 2" descr="fond_150dpi_bleu"/>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14917" y="620714"/>
            <a:ext cx="10581216" cy="552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2" descr="SANOFI_Logo_H_2011_Quadri copie"/>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3752" y="6308726"/>
            <a:ext cx="211243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8" name="Rectangle 2"/>
          <p:cNvSpPr>
            <a:spLocks noGrp="1" noChangeArrowheads="1"/>
          </p:cNvSpPr>
          <p:nvPr>
            <p:ph type="ctrTitle"/>
          </p:nvPr>
        </p:nvSpPr>
        <p:spPr>
          <a:xfrm>
            <a:off x="1817205" y="1958976"/>
            <a:ext cx="8614833" cy="1470025"/>
          </a:xfrm>
        </p:spPr>
        <p:txBody>
          <a:bodyPr/>
          <a:lstStyle>
            <a:lvl1pPr>
              <a:defRPr sz="4400">
                <a:solidFill>
                  <a:schemeClr val="bg1"/>
                </a:solidFill>
              </a:defRPr>
            </a:lvl1pPr>
          </a:lstStyle>
          <a:p>
            <a:pPr lvl="0"/>
            <a:r>
              <a:rPr lang="en-US" noProof="0" dirty="0"/>
              <a:t>Click to edit Master title style</a:t>
            </a:r>
          </a:p>
        </p:txBody>
      </p:sp>
      <p:sp>
        <p:nvSpPr>
          <p:cNvPr id="96259" name="Rectangle 3"/>
          <p:cNvSpPr>
            <a:spLocks noGrp="1" noChangeArrowheads="1"/>
          </p:cNvSpPr>
          <p:nvPr>
            <p:ph type="subTitle" idx="1"/>
          </p:nvPr>
        </p:nvSpPr>
        <p:spPr>
          <a:xfrm>
            <a:off x="1817204" y="4052888"/>
            <a:ext cx="8534400" cy="1752600"/>
          </a:xfrm>
        </p:spPr>
        <p:txBody>
          <a:bodyPr/>
          <a:lstStyle>
            <a:lvl1pPr marL="0" indent="0">
              <a:buFont typeface="Verdana" pitchFamily="34" charset="0"/>
              <a:buNone/>
              <a:defRPr>
                <a:solidFill>
                  <a:schemeClr val="bg1"/>
                </a:solidFill>
              </a:defRPr>
            </a:lvl1pPr>
          </a:lstStyle>
          <a:p>
            <a:pPr lvl="0"/>
            <a:r>
              <a:rPr lang="en-US" noProof="0" dirty="0"/>
              <a:t>Click to edit Master subtitle style</a:t>
            </a:r>
          </a:p>
        </p:txBody>
      </p:sp>
      <p:sp>
        <p:nvSpPr>
          <p:cNvPr id="6" name="Slide Number Placeholder 5"/>
          <p:cNvSpPr>
            <a:spLocks noGrp="1" noChangeArrowheads="1"/>
          </p:cNvSpPr>
          <p:nvPr>
            <p:ph type="sldNum" sz="quarter" idx="10"/>
          </p:nvPr>
        </p:nvSpPr>
        <p:spPr/>
        <p:txBody>
          <a:bodyPr/>
          <a:lstStyle>
            <a:lvl1pPr>
              <a:defRPr/>
            </a:lvl1pPr>
          </a:lstStyle>
          <a:p>
            <a:r>
              <a:rPr lang="en-US" altLang="en-US" dirty="0">
                <a:latin typeface="Calibri" panose="020F0502020204030204" pitchFamily="34" charset="0"/>
                <a:cs typeface="Calibri" panose="020F0502020204030204" pitchFamily="34" charset="0"/>
              </a:rPr>
              <a:t>|</a:t>
            </a:r>
            <a:r>
              <a:rPr lang="en-US" altLang="en-US" sz="900" baseline="16000" dirty="0">
                <a:latin typeface="Calibri" panose="020F0502020204030204" pitchFamily="34" charset="0"/>
                <a:cs typeface="Calibri" panose="020F0502020204030204" pitchFamily="34" charset="0"/>
              </a:rPr>
              <a:t>         </a:t>
            </a:r>
            <a:fld id="{5D48B673-00A5-4F2E-B1C2-6E100376F000}" type="slidenum">
              <a:rPr lang="en-US" altLang="en-US" smtClean="0">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21372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Pic">
    <p:spTree>
      <p:nvGrpSpPr>
        <p:cNvPr id="1" name=""/>
        <p:cNvGrpSpPr/>
        <p:nvPr/>
      </p:nvGrpSpPr>
      <p:grpSpPr>
        <a:xfrm>
          <a:off x="0" y="0"/>
          <a:ext cx="0" cy="0"/>
          <a:chOff x="0" y="0"/>
          <a:chExt cx="0" cy="0"/>
        </a:xfrm>
      </p:grpSpPr>
      <p:sp>
        <p:nvSpPr>
          <p:cNvPr id="2" name="Picture Placeholder 7"/>
          <p:cNvSpPr>
            <a:spLocks noGrp="1"/>
          </p:cNvSpPr>
          <p:nvPr>
            <p:ph type="pic" sz="quarter" idx="10" hasCustomPrompt="1"/>
          </p:nvPr>
        </p:nvSpPr>
        <p:spPr>
          <a:xfrm>
            <a:off x="0" y="2"/>
            <a:ext cx="12192000" cy="6857999"/>
          </a:xfrm>
          <a:prstGeom prst="rect">
            <a:avLst/>
          </a:prstGeom>
          <a:ln>
            <a:noFill/>
          </a:ln>
        </p:spPr>
        <p:txBody>
          <a:bodyPr bIns="457200" anchor="b"/>
          <a:lstStyle>
            <a:lvl1pPr algn="ctr">
              <a:buNone/>
              <a:defRPr sz="12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07468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084" y="225425"/>
            <a:ext cx="10587568" cy="831806"/>
          </a:xfrm>
        </p:spPr>
        <p:txBody>
          <a:bodyPr/>
          <a:lstStyle/>
          <a:p>
            <a:r>
              <a:rPr lang="en-US" dirty="0"/>
              <a:t>Click to edit Master title style</a:t>
            </a:r>
          </a:p>
        </p:txBody>
      </p:sp>
      <p:sp>
        <p:nvSpPr>
          <p:cNvPr id="3" name="Text Placeholder 2"/>
          <p:cNvSpPr>
            <a:spLocks noGrp="1"/>
          </p:cNvSpPr>
          <p:nvPr>
            <p:ph type="body" sz="half" idx="1"/>
          </p:nvPr>
        </p:nvSpPr>
        <p:spPr>
          <a:xfrm>
            <a:off x="836085" y="1412876"/>
            <a:ext cx="5139268" cy="43926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8553" y="1412876"/>
            <a:ext cx="5141383"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sldNum" sz="quarter" idx="10"/>
          </p:nvPr>
        </p:nvSpPr>
        <p:spPr>
          <a:xfrm>
            <a:off x="10782300" y="6424613"/>
            <a:ext cx="643467" cy="234950"/>
          </a:xfrm>
        </p:spPr>
        <p:txBody>
          <a:bodyPr lIns="91440" tIns="45720" rIns="91440" bIns="45720"/>
          <a:lstStyle>
            <a:lvl1pPr>
              <a:defRPr>
                <a:ea typeface="PMingLiU" pitchFamily="18" charset="-120"/>
              </a:defRPr>
            </a:lvl1pPr>
          </a:lstStyle>
          <a:p>
            <a:r>
              <a:rPr lang="en-US" altLang="zh-CN" dirty="0">
                <a:latin typeface="Calibri" panose="020F0502020204030204" pitchFamily="34" charset="0"/>
                <a:cs typeface="Calibri" panose="020F0502020204030204" pitchFamily="34" charset="0"/>
              </a:rPr>
              <a:t>|</a:t>
            </a:r>
            <a:r>
              <a:rPr lang="en-US" altLang="zh-CN" sz="900" baseline="16000" dirty="0">
                <a:latin typeface="Calibri" panose="020F0502020204030204" pitchFamily="34" charset="0"/>
                <a:cs typeface="Calibri" panose="020F0502020204030204" pitchFamily="34" charset="0"/>
              </a:rPr>
              <a:t>        </a:t>
            </a:r>
            <a:fld id="{82B09585-C1D5-45A2-BA81-C68AC28A96B0}" type="slidenum">
              <a:rPr lang="en-US" altLang="zh-CN" smtClean="0">
                <a:latin typeface="Calibri" panose="020F0502020204030204" pitchFamily="34" charset="0"/>
                <a:cs typeface="Calibri" panose="020F0502020204030204" pitchFamily="34" charset="0"/>
              </a:rPr>
              <a:pPr/>
              <a:t>‹#›</a:t>
            </a:fld>
            <a:endParaRPr lang="en-US" altLang="zh-CN"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5007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7"/>
            <a:ext cx="4011084"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7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125"/>
            </a:lvl1pPr>
            <a:lvl2pPr marL="342866" indent="0">
              <a:buNone/>
              <a:defRPr sz="900"/>
            </a:lvl2pPr>
            <a:lvl3pPr marL="685732" indent="0">
              <a:buNone/>
              <a:defRPr sz="825"/>
            </a:lvl3pPr>
            <a:lvl4pPr marL="1028598" indent="0">
              <a:buNone/>
              <a:defRPr sz="675"/>
            </a:lvl4pPr>
            <a:lvl5pPr marL="1371464" indent="0">
              <a:buNone/>
              <a:defRPr sz="675"/>
            </a:lvl5pPr>
            <a:lvl6pPr marL="1714331" indent="0">
              <a:buNone/>
              <a:defRPr sz="675"/>
            </a:lvl6pPr>
            <a:lvl7pPr marL="2057195" indent="0">
              <a:buNone/>
              <a:defRPr sz="675"/>
            </a:lvl7pPr>
            <a:lvl8pPr marL="2400060" indent="0">
              <a:buNone/>
              <a:defRPr sz="675"/>
            </a:lvl8pPr>
            <a:lvl9pPr marL="2742926" indent="0">
              <a:buNone/>
              <a:defRPr sz="675"/>
            </a:lvl9pPr>
          </a:lstStyle>
          <a:p>
            <a:pPr lvl="0"/>
            <a:r>
              <a:rPr lang="en-US"/>
              <a:t>Click to edit Master text styles</a:t>
            </a:r>
          </a:p>
        </p:txBody>
      </p:sp>
      <p:sp>
        <p:nvSpPr>
          <p:cNvPr id="5" name="Rectangle 28"/>
          <p:cNvSpPr>
            <a:spLocks noGrp="1" noChangeArrowheads="1"/>
          </p:cNvSpPr>
          <p:nvPr>
            <p:ph type="ftr" sz="quarter" idx="10"/>
          </p:nvPr>
        </p:nvSpPr>
        <p:spPr>
          <a:xfrm>
            <a:off x="814917" y="6453212"/>
            <a:ext cx="3860800" cy="238125"/>
          </a:xfrm>
          <a:prstGeom prst="rect">
            <a:avLst/>
          </a:prstGeom>
          <a:ln/>
        </p:spPr>
        <p:txBody>
          <a:bodyPr/>
          <a:lstStyle>
            <a:lvl1pPr>
              <a:defRPr/>
            </a:lvl1pPr>
          </a:lstStyle>
          <a:p>
            <a:pPr>
              <a:defRPr/>
            </a:pPr>
            <a:endParaRPr lang="en-US" dirty="0"/>
          </a:p>
        </p:txBody>
      </p:sp>
      <p:sp>
        <p:nvSpPr>
          <p:cNvPr id="6" name="Rectangle 40"/>
          <p:cNvSpPr>
            <a:spLocks noGrp="1" noChangeArrowheads="1"/>
          </p:cNvSpPr>
          <p:nvPr>
            <p:ph type="sldNum" sz="quarter" idx="11"/>
          </p:nvPr>
        </p:nvSpPr>
        <p:spPr>
          <a:ln/>
        </p:spPr>
        <p:txBody>
          <a:bodyPr/>
          <a:lstStyle>
            <a:lvl1pPr>
              <a:defRPr/>
            </a:lvl1pPr>
          </a:lstStyle>
          <a:p>
            <a:pPr>
              <a:defRPr/>
            </a:pPr>
            <a:r>
              <a:rPr lang="en-US" dirty="0">
                <a:latin typeface="Calibri" panose="020F0502020204030204" pitchFamily="34" charset="0"/>
                <a:cs typeface="Calibri" panose="020F0502020204030204" pitchFamily="34" charset="0"/>
              </a:rPr>
              <a:t>|</a:t>
            </a:r>
            <a:r>
              <a:rPr lang="en-US" sz="675" baseline="16000" dirty="0">
                <a:latin typeface="Calibri" panose="020F0502020204030204" pitchFamily="34" charset="0"/>
                <a:cs typeface="Calibri" panose="020F0502020204030204" pitchFamily="34" charset="0"/>
              </a:rPr>
              <a:t>        </a:t>
            </a:r>
            <a:fld id="{56F5436D-4467-46D4-B528-6B3DB15B0010}" type="slidenum">
              <a:rPr lang="en-US" smtClean="0">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4845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8"/>
          <p:cNvSpPr>
            <a:spLocks noGrp="1" noChangeArrowheads="1"/>
          </p:cNvSpPr>
          <p:nvPr>
            <p:ph type="ftr" sz="quarter" idx="10"/>
          </p:nvPr>
        </p:nvSpPr>
        <p:spPr>
          <a:xfrm>
            <a:off x="814917" y="6453212"/>
            <a:ext cx="3860800" cy="238125"/>
          </a:xfrm>
          <a:prstGeom prst="rect">
            <a:avLst/>
          </a:prstGeom>
          <a:ln/>
        </p:spPr>
        <p:txBody>
          <a:bodyPr/>
          <a:lstStyle>
            <a:lvl1pPr>
              <a:defRPr/>
            </a:lvl1pPr>
          </a:lstStyle>
          <a:p>
            <a:pPr>
              <a:defRPr/>
            </a:pPr>
            <a:endParaRPr lang="en-US" dirty="0"/>
          </a:p>
        </p:txBody>
      </p:sp>
      <p:sp>
        <p:nvSpPr>
          <p:cNvPr id="4" name="Rectangle 40"/>
          <p:cNvSpPr>
            <a:spLocks noGrp="1" noChangeArrowheads="1"/>
          </p:cNvSpPr>
          <p:nvPr>
            <p:ph type="sldNum" sz="quarter" idx="11"/>
          </p:nvPr>
        </p:nvSpPr>
        <p:spPr>
          <a:ln/>
        </p:spPr>
        <p:txBody>
          <a:bodyPr/>
          <a:lstStyle>
            <a:lvl1pPr>
              <a:defRPr/>
            </a:lvl1pPr>
          </a:lstStyle>
          <a:p>
            <a:pPr>
              <a:defRPr/>
            </a:pPr>
            <a:r>
              <a:rPr lang="en-US" dirty="0">
                <a:latin typeface="Calibri" panose="020F0502020204030204" pitchFamily="34" charset="0"/>
                <a:cs typeface="Calibri" panose="020F0502020204030204" pitchFamily="34" charset="0"/>
              </a:rPr>
              <a:t>|</a:t>
            </a:r>
            <a:r>
              <a:rPr lang="en-US" sz="675" baseline="16000" dirty="0">
                <a:latin typeface="Calibri" panose="020F0502020204030204" pitchFamily="34" charset="0"/>
                <a:cs typeface="Calibri" panose="020F0502020204030204" pitchFamily="34" charset="0"/>
              </a:rPr>
              <a:t>        </a:t>
            </a:r>
            <a:fld id="{3A580EDA-B8B9-4618-A60E-C09060CB83FE}" type="slidenum">
              <a:rPr lang="en-US" smtClean="0">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761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8"/>
          <p:cNvSpPr>
            <a:spLocks noGrp="1" noChangeArrowheads="1"/>
          </p:cNvSpPr>
          <p:nvPr>
            <p:ph type="ftr" sz="quarter" idx="10"/>
          </p:nvPr>
        </p:nvSpPr>
        <p:spPr>
          <a:xfrm>
            <a:off x="814917" y="6453212"/>
            <a:ext cx="3860800" cy="238125"/>
          </a:xfrm>
          <a:prstGeom prst="rect">
            <a:avLst/>
          </a:prstGeom>
          <a:ln/>
        </p:spPr>
        <p:txBody>
          <a:bodyPr/>
          <a:lstStyle>
            <a:lvl1pPr>
              <a:defRPr/>
            </a:lvl1pPr>
          </a:lstStyle>
          <a:p>
            <a:pPr>
              <a:defRPr/>
            </a:pPr>
            <a:endParaRPr lang="en-US" dirty="0"/>
          </a:p>
        </p:txBody>
      </p:sp>
      <p:sp>
        <p:nvSpPr>
          <p:cNvPr id="3" name="Rectangle 40"/>
          <p:cNvSpPr>
            <a:spLocks noGrp="1" noChangeArrowheads="1"/>
          </p:cNvSpPr>
          <p:nvPr>
            <p:ph type="sldNum" sz="quarter" idx="11"/>
          </p:nvPr>
        </p:nvSpPr>
        <p:spPr>
          <a:ln/>
        </p:spPr>
        <p:txBody>
          <a:bodyPr/>
          <a:lstStyle>
            <a:lvl1pPr>
              <a:defRPr/>
            </a:lvl1pPr>
          </a:lstStyle>
          <a:p>
            <a:pPr>
              <a:defRPr/>
            </a:pPr>
            <a:r>
              <a:rPr lang="en-US" dirty="0">
                <a:latin typeface="Calibri" panose="020F0502020204030204" pitchFamily="34" charset="0"/>
                <a:cs typeface="Calibri" panose="020F0502020204030204" pitchFamily="34" charset="0"/>
              </a:rPr>
              <a:t>|</a:t>
            </a:r>
            <a:r>
              <a:rPr lang="en-US" sz="675" baseline="16000" dirty="0">
                <a:latin typeface="Calibri" panose="020F0502020204030204" pitchFamily="34" charset="0"/>
                <a:cs typeface="Calibri" panose="020F0502020204030204" pitchFamily="34" charset="0"/>
              </a:rPr>
              <a:t>        </a:t>
            </a:r>
            <a:fld id="{9AF4433D-764C-4105-9FE9-C720230AD6CB}" type="slidenum">
              <a:rPr lang="en-US" smtClean="0">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51469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59" descr="fond_150dpi_bleu"/>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2454" y="625497"/>
            <a:ext cx="10581217" cy="552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8" name="Rectangle 2"/>
          <p:cNvSpPr>
            <a:spLocks noGrp="1" noChangeArrowheads="1"/>
          </p:cNvSpPr>
          <p:nvPr>
            <p:ph type="ctrTitle"/>
          </p:nvPr>
        </p:nvSpPr>
        <p:spPr>
          <a:xfrm>
            <a:off x="1775905" y="1964033"/>
            <a:ext cx="8640233" cy="2160587"/>
          </a:xfrm>
        </p:spPr>
        <p:txBody>
          <a:bodyPr/>
          <a:lstStyle>
            <a:lvl1pPr>
              <a:defRPr sz="3300">
                <a:solidFill>
                  <a:schemeClr val="bg1"/>
                </a:solidFill>
              </a:defRPr>
            </a:lvl1pPr>
          </a:lstStyle>
          <a:p>
            <a:pPr lvl="0"/>
            <a:r>
              <a:rPr lang="en-US" noProof="0"/>
              <a:t>Cliquez pour modifier le style du titre</a:t>
            </a:r>
          </a:p>
        </p:txBody>
      </p:sp>
      <p:sp>
        <p:nvSpPr>
          <p:cNvPr id="96259" name="Rectangle 3"/>
          <p:cNvSpPr>
            <a:spLocks noGrp="1" noChangeArrowheads="1"/>
          </p:cNvSpPr>
          <p:nvPr>
            <p:ph type="subTitle" idx="1"/>
          </p:nvPr>
        </p:nvSpPr>
        <p:spPr>
          <a:xfrm>
            <a:off x="1786467" y="4941917"/>
            <a:ext cx="8534400" cy="911225"/>
          </a:xfrm>
        </p:spPr>
        <p:txBody>
          <a:bodyPr/>
          <a:lstStyle>
            <a:lvl1pPr marL="0" indent="0">
              <a:buFont typeface="Verdana" pitchFamily="34" charset="0"/>
              <a:buNone/>
              <a:defRPr>
                <a:solidFill>
                  <a:schemeClr val="bg1"/>
                </a:solidFill>
              </a:defRPr>
            </a:lvl1pPr>
          </a:lstStyle>
          <a:p>
            <a:pPr lvl="0"/>
            <a:r>
              <a:rPr lang="en-US" noProof="0"/>
              <a:t>Cliquez pour modifier le style des sous-titres du masque</a:t>
            </a:r>
          </a:p>
        </p:txBody>
      </p:sp>
      <p:sp>
        <p:nvSpPr>
          <p:cNvPr id="7" name="Rectangle 60"/>
          <p:cNvSpPr>
            <a:spLocks noGrp="1" noChangeArrowheads="1"/>
          </p:cNvSpPr>
          <p:nvPr>
            <p:ph type="ftr" sz="quarter" idx="10"/>
          </p:nvPr>
        </p:nvSpPr>
        <p:spPr>
          <a:xfrm>
            <a:off x="5109633" y="6575448"/>
            <a:ext cx="3860800" cy="238125"/>
          </a:xfrm>
        </p:spPr>
        <p:txBody>
          <a:bodyPr/>
          <a:lstStyle>
            <a:lvl1pPr>
              <a:defRPr/>
            </a:lvl1pPr>
          </a:lstStyle>
          <a:p>
            <a:pPr>
              <a:defRPr/>
            </a:pPr>
            <a:endParaRPr lang="en-US" dirty="0"/>
          </a:p>
        </p:txBody>
      </p:sp>
      <p:sp>
        <p:nvSpPr>
          <p:cNvPr id="8" name="Rectangle 61"/>
          <p:cNvSpPr>
            <a:spLocks noGrp="1" noChangeArrowheads="1"/>
          </p:cNvSpPr>
          <p:nvPr>
            <p:ph type="sldNum" sz="quarter" idx="11"/>
          </p:nvPr>
        </p:nvSpPr>
        <p:spPr>
          <a:xfrm>
            <a:off x="9004301" y="6572262"/>
            <a:ext cx="643467" cy="234951"/>
          </a:xfrm>
        </p:spPr>
        <p:txBody>
          <a:bodyPr/>
          <a:lstStyle>
            <a:lvl1pPr>
              <a:defRPr/>
            </a:lvl1pPr>
          </a:lstStyle>
          <a:p>
            <a:pPr>
              <a:defRPr/>
            </a:pPr>
            <a:r>
              <a:rPr lang="en-US" dirty="0">
                <a:latin typeface="Calibri" panose="020F0502020204030204" pitchFamily="34" charset="0"/>
                <a:cs typeface="Calibri" panose="020F0502020204030204" pitchFamily="34" charset="0"/>
              </a:rPr>
              <a:t>|</a:t>
            </a:r>
            <a:r>
              <a:rPr lang="en-US" sz="675" baseline="16000" dirty="0">
                <a:latin typeface="Calibri" panose="020F0502020204030204" pitchFamily="34" charset="0"/>
                <a:cs typeface="Calibri" panose="020F0502020204030204" pitchFamily="34" charset="0"/>
              </a:rPr>
              <a:t>        </a:t>
            </a:r>
            <a:fld id="{D9BCCFAB-56EF-4CEE-A2AD-A25C3360685A}" type="slidenum">
              <a:rPr lang="en-US" smtClean="0">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pic>
        <p:nvPicPr>
          <p:cNvPr id="5122" name="Image 2" descr="Description : cid:image001.jpg@01CDA6D6.DDE13AF0"/>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8119797" y="6453345"/>
            <a:ext cx="3352800" cy="32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4881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8"/>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0"/>
          <p:cNvSpPr>
            <a:spLocks noGrp="1" noChangeArrowheads="1"/>
          </p:cNvSpPr>
          <p:nvPr>
            <p:ph type="sldNum" sz="quarter" idx="11"/>
          </p:nvPr>
        </p:nvSpPr>
        <p:spPr>
          <a:ln/>
        </p:spPr>
        <p:txBody>
          <a:bodyPr/>
          <a:lstStyle>
            <a:lvl1pPr>
              <a:defRPr/>
            </a:lvl1pPr>
          </a:lstStyle>
          <a:p>
            <a:pPr>
              <a:defRPr/>
            </a:pPr>
            <a:r>
              <a:rPr lang="en-US" dirty="0">
                <a:latin typeface="Calibri" panose="020F0502020204030204" pitchFamily="34" charset="0"/>
                <a:cs typeface="Calibri" panose="020F0502020204030204" pitchFamily="34" charset="0"/>
              </a:rPr>
              <a:t>|</a:t>
            </a:r>
            <a:r>
              <a:rPr lang="en-US" sz="675" baseline="16000" dirty="0">
                <a:latin typeface="Calibri" panose="020F0502020204030204" pitchFamily="34" charset="0"/>
                <a:cs typeface="Calibri" panose="020F0502020204030204" pitchFamily="34" charset="0"/>
              </a:rPr>
              <a:t>        </a:t>
            </a:r>
            <a:fld id="{A7A897BA-BFA4-4778-B272-F75C3EC81D85}" type="slidenum">
              <a:rPr lang="en-US" smtClean="0">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0159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5"/>
            <a:ext cx="10363200" cy="1362075"/>
          </a:xfrm>
        </p:spPr>
        <p:txBody>
          <a:bodyPr/>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866" indent="0">
              <a:buNone/>
              <a:defRPr sz="1425"/>
            </a:lvl2pPr>
            <a:lvl3pPr marL="685732" indent="0">
              <a:buNone/>
              <a:defRPr sz="1200"/>
            </a:lvl3pPr>
            <a:lvl4pPr marL="1028598" indent="0">
              <a:buNone/>
              <a:defRPr sz="1125"/>
            </a:lvl4pPr>
            <a:lvl5pPr marL="1371464" indent="0">
              <a:buNone/>
              <a:defRPr sz="1125"/>
            </a:lvl5pPr>
            <a:lvl6pPr marL="1714331" indent="0">
              <a:buNone/>
              <a:defRPr sz="1125"/>
            </a:lvl6pPr>
            <a:lvl7pPr marL="2057195" indent="0">
              <a:buNone/>
              <a:defRPr sz="1125"/>
            </a:lvl7pPr>
            <a:lvl8pPr marL="2400060" indent="0">
              <a:buNone/>
              <a:defRPr sz="1125"/>
            </a:lvl8pPr>
            <a:lvl9pPr marL="2742926" indent="0">
              <a:buNone/>
              <a:defRPr sz="1125"/>
            </a:lvl9pPr>
          </a:lstStyle>
          <a:p>
            <a:pPr lvl="0"/>
            <a:r>
              <a:rPr lang="en-US"/>
              <a:t>Click to edit Master text styles</a:t>
            </a:r>
          </a:p>
        </p:txBody>
      </p:sp>
      <p:sp>
        <p:nvSpPr>
          <p:cNvPr id="4" name="Rectangle 28"/>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0"/>
          <p:cNvSpPr>
            <a:spLocks noGrp="1" noChangeArrowheads="1"/>
          </p:cNvSpPr>
          <p:nvPr>
            <p:ph type="sldNum" sz="quarter" idx="11"/>
          </p:nvPr>
        </p:nvSpPr>
        <p:spPr>
          <a:ln/>
        </p:spPr>
        <p:txBody>
          <a:bodyPr/>
          <a:lstStyle>
            <a:lvl1pPr>
              <a:defRPr/>
            </a:lvl1pPr>
          </a:lstStyle>
          <a:p>
            <a:pPr>
              <a:defRPr/>
            </a:pPr>
            <a:r>
              <a:rPr lang="en-US" dirty="0">
                <a:latin typeface="Calibri" panose="020F0502020204030204" pitchFamily="34" charset="0"/>
                <a:cs typeface="Calibri" panose="020F0502020204030204" pitchFamily="34" charset="0"/>
              </a:rPr>
              <a:t>|</a:t>
            </a:r>
            <a:r>
              <a:rPr lang="en-US" sz="675" baseline="16000" dirty="0">
                <a:latin typeface="Calibri" panose="020F0502020204030204" pitchFamily="34" charset="0"/>
                <a:cs typeface="Calibri" panose="020F0502020204030204" pitchFamily="34" charset="0"/>
              </a:rPr>
              <a:t>        </a:t>
            </a:r>
            <a:fld id="{60F5FCFB-B6EA-40F4-BCDF-3BFB25F9EA37}" type="slidenum">
              <a:rPr lang="en-US" smtClean="0">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1228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6085" y="1390658"/>
            <a:ext cx="5139267" cy="4248151"/>
          </a:xfrm>
        </p:spPr>
        <p:txBody>
          <a:bodyPr/>
          <a:lstStyle>
            <a:lvl1pPr>
              <a:defRPr sz="2100"/>
            </a:lvl1pPr>
            <a:lvl2pPr>
              <a:defRPr sz="1800"/>
            </a:lvl2pPr>
            <a:lvl3pPr>
              <a:defRPr sz="1500"/>
            </a:lvl3pPr>
            <a:lvl4pPr>
              <a:defRPr sz="1425"/>
            </a:lvl4pPr>
            <a:lvl5pPr>
              <a:defRPr sz="1425"/>
            </a:lvl5pPr>
            <a:lvl6pPr>
              <a:defRPr sz="1425"/>
            </a:lvl6pPr>
            <a:lvl7pPr>
              <a:defRPr sz="1425"/>
            </a:lvl7pPr>
            <a:lvl8pPr>
              <a:defRPr sz="1425"/>
            </a:lvl8pPr>
            <a:lvl9pPr>
              <a:defRPr sz="14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8571" y="1390658"/>
            <a:ext cx="5141383" cy="4248151"/>
          </a:xfrm>
        </p:spPr>
        <p:txBody>
          <a:bodyPr/>
          <a:lstStyle>
            <a:lvl1pPr>
              <a:defRPr sz="2100"/>
            </a:lvl1pPr>
            <a:lvl2pPr>
              <a:defRPr sz="1800"/>
            </a:lvl2pPr>
            <a:lvl3pPr>
              <a:defRPr sz="1500"/>
            </a:lvl3pPr>
            <a:lvl4pPr>
              <a:defRPr sz="1425"/>
            </a:lvl4pPr>
            <a:lvl5pPr>
              <a:defRPr sz="1425"/>
            </a:lvl5pPr>
            <a:lvl6pPr>
              <a:defRPr sz="1425"/>
            </a:lvl6pPr>
            <a:lvl7pPr>
              <a:defRPr sz="1425"/>
            </a:lvl7pPr>
            <a:lvl8pPr>
              <a:defRPr sz="1425"/>
            </a:lvl8pPr>
            <a:lvl9pPr>
              <a:defRPr sz="14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8"/>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40"/>
          <p:cNvSpPr>
            <a:spLocks noGrp="1" noChangeArrowheads="1"/>
          </p:cNvSpPr>
          <p:nvPr>
            <p:ph type="sldNum" sz="quarter" idx="11"/>
          </p:nvPr>
        </p:nvSpPr>
        <p:spPr>
          <a:ln/>
        </p:spPr>
        <p:txBody>
          <a:bodyPr/>
          <a:lstStyle>
            <a:lvl1pPr>
              <a:defRPr/>
            </a:lvl1pPr>
          </a:lstStyle>
          <a:p>
            <a:pPr>
              <a:defRPr/>
            </a:pPr>
            <a:r>
              <a:rPr lang="en-US" dirty="0">
                <a:latin typeface="Calibri" panose="020F0502020204030204" pitchFamily="34" charset="0"/>
                <a:cs typeface="Calibri" panose="020F0502020204030204" pitchFamily="34" charset="0"/>
              </a:rPr>
              <a:t>|</a:t>
            </a:r>
            <a:r>
              <a:rPr lang="en-US" sz="675" baseline="16000" dirty="0">
                <a:latin typeface="Calibri" panose="020F0502020204030204" pitchFamily="34" charset="0"/>
                <a:cs typeface="Calibri" panose="020F0502020204030204" pitchFamily="34" charset="0"/>
              </a:rPr>
              <a:t>        </a:t>
            </a:r>
            <a:fld id="{AE47B46D-2248-4C62-BDC7-CABAEBE8E701}" type="slidenum">
              <a:rPr lang="en-US" smtClean="0">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9815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1800" b="1"/>
            </a:lvl1pPr>
            <a:lvl2pPr marL="342866" indent="0">
              <a:buNone/>
              <a:defRPr sz="1500" b="1"/>
            </a:lvl2pPr>
            <a:lvl3pPr marL="685732" indent="0">
              <a:buNone/>
              <a:defRPr sz="1425"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42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8" y="1535117"/>
            <a:ext cx="5389033" cy="639763"/>
          </a:xfrm>
        </p:spPr>
        <p:txBody>
          <a:bodyPr anchor="b"/>
          <a:lstStyle>
            <a:lvl1pPr marL="0" indent="0">
              <a:buNone/>
              <a:defRPr sz="1800" b="1"/>
            </a:lvl1pPr>
            <a:lvl2pPr marL="342866" indent="0">
              <a:buNone/>
              <a:defRPr sz="1500" b="1"/>
            </a:lvl2pPr>
            <a:lvl3pPr marL="685732" indent="0">
              <a:buNone/>
              <a:defRPr sz="1425"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88" y="2174875"/>
            <a:ext cx="5389033" cy="3951288"/>
          </a:xfrm>
        </p:spPr>
        <p:txBody>
          <a:bodyPr/>
          <a:lstStyle>
            <a:lvl1pPr>
              <a:defRPr sz="1800"/>
            </a:lvl1pPr>
            <a:lvl2pPr>
              <a:defRPr sz="1500"/>
            </a:lvl2pPr>
            <a:lvl3pPr>
              <a:defRPr sz="142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8"/>
          <p:cNvSpPr>
            <a:spLocks noGrp="1" noChangeArrowheads="1"/>
          </p:cNvSpPr>
          <p:nvPr>
            <p:ph type="ftr" sz="quarter" idx="10"/>
          </p:nvPr>
        </p:nvSpPr>
        <p:spPr>
          <a:ln/>
        </p:spPr>
        <p:txBody>
          <a:bodyPr/>
          <a:lstStyle>
            <a:lvl1pPr>
              <a:defRPr/>
            </a:lvl1pPr>
          </a:lstStyle>
          <a:p>
            <a:pPr>
              <a:defRPr/>
            </a:pPr>
            <a:endParaRPr lang="en-US" dirty="0"/>
          </a:p>
        </p:txBody>
      </p:sp>
      <p:sp>
        <p:nvSpPr>
          <p:cNvPr id="8" name="Rectangle 40"/>
          <p:cNvSpPr>
            <a:spLocks noGrp="1" noChangeArrowheads="1"/>
          </p:cNvSpPr>
          <p:nvPr>
            <p:ph type="sldNum" sz="quarter" idx="11"/>
          </p:nvPr>
        </p:nvSpPr>
        <p:spPr>
          <a:ln/>
        </p:spPr>
        <p:txBody>
          <a:bodyPr/>
          <a:lstStyle>
            <a:lvl1pPr>
              <a:defRPr/>
            </a:lvl1pPr>
          </a:lstStyle>
          <a:p>
            <a:pPr>
              <a:defRPr/>
            </a:pPr>
            <a:r>
              <a:rPr lang="en-US" dirty="0">
                <a:latin typeface="Calibri" panose="020F0502020204030204" pitchFamily="34" charset="0"/>
                <a:cs typeface="Calibri" panose="020F0502020204030204" pitchFamily="34" charset="0"/>
              </a:rPr>
              <a:t>|</a:t>
            </a:r>
            <a:r>
              <a:rPr lang="en-US" sz="675" baseline="16000" dirty="0">
                <a:latin typeface="Calibri" panose="020F0502020204030204" pitchFamily="34" charset="0"/>
                <a:cs typeface="Calibri" panose="020F0502020204030204" pitchFamily="34" charset="0"/>
              </a:rPr>
              <a:t>        </a:t>
            </a:r>
            <a:fld id="{E3B68CAE-9302-4C4D-BF6F-3BECAC9E38A1}" type="slidenum">
              <a:rPr lang="en-US" smtClean="0">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243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lide_courante">
    <p:spTree>
      <p:nvGrpSpPr>
        <p:cNvPr id="1" name=""/>
        <p:cNvGrpSpPr/>
        <p:nvPr/>
      </p:nvGrpSpPr>
      <p:grpSpPr>
        <a:xfrm>
          <a:off x="0" y="0"/>
          <a:ext cx="0" cy="0"/>
          <a:chOff x="0" y="0"/>
          <a:chExt cx="0" cy="0"/>
        </a:xfrm>
      </p:grpSpPr>
      <p:sp>
        <p:nvSpPr>
          <p:cNvPr id="2" name="Titre 1"/>
          <p:cNvSpPr>
            <a:spLocks noGrp="1"/>
          </p:cNvSpPr>
          <p:nvPr>
            <p:ph type="title"/>
          </p:nvPr>
        </p:nvSpPr>
        <p:spPr>
          <a:xfrm>
            <a:off x="814917" y="225426"/>
            <a:ext cx="10608735" cy="841375"/>
          </a:xfrm>
        </p:spPr>
        <p:txBody>
          <a:bodyPr/>
          <a:lstStyle/>
          <a:p>
            <a:r>
              <a:rPr lang="en-US" noProof="0" dirty="0"/>
              <a:t>Click to edit Master title style</a:t>
            </a:r>
          </a:p>
        </p:txBody>
      </p:sp>
      <p:sp>
        <p:nvSpPr>
          <p:cNvPr id="3" name="Espace réservé du contenu 2"/>
          <p:cNvSpPr>
            <a:spLocks noGrp="1"/>
          </p:cNvSpPr>
          <p:nvPr>
            <p:ph idx="1"/>
          </p:nvPr>
        </p:nvSpPr>
        <p:spPr>
          <a:xfrm>
            <a:off x="814917" y="1412875"/>
            <a:ext cx="10608735" cy="4392613"/>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Rectangle 40"/>
          <p:cNvSpPr>
            <a:spLocks noGrp="1" noChangeArrowheads="1"/>
          </p:cNvSpPr>
          <p:nvPr>
            <p:ph type="sldNum" sz="quarter" idx="11"/>
          </p:nvPr>
        </p:nvSpPr>
        <p:spPr>
          <a:ln/>
        </p:spPr>
        <p:txBody>
          <a:bodyPr/>
          <a:lstStyle>
            <a:lvl1pPr>
              <a:defRPr/>
            </a:lvl1pPr>
          </a:lstStyle>
          <a:p>
            <a:r>
              <a:rPr lang="en-US" altLang="en-US" dirty="0">
                <a:latin typeface="Calibri" panose="020F0502020204030204" pitchFamily="34" charset="0"/>
                <a:cs typeface="Calibri" panose="020F0502020204030204" pitchFamily="34" charset="0"/>
              </a:rPr>
              <a:t>|</a:t>
            </a:r>
            <a:r>
              <a:rPr lang="en-US" altLang="en-US" sz="900" baseline="16000" dirty="0">
                <a:latin typeface="Calibri" panose="020F0502020204030204" pitchFamily="34" charset="0"/>
                <a:cs typeface="Calibri" panose="020F0502020204030204" pitchFamily="34" charset="0"/>
              </a:rPr>
              <a:t>         </a:t>
            </a:r>
            <a:fld id="{A2AB0FFF-949E-4AFB-BF98-7C23E89F2E92}" type="slidenum">
              <a:rPr lang="en-US" altLang="en-US" smtClean="0">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4608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8"/>
          <p:cNvSpPr>
            <a:spLocks noGrp="1" noChangeArrowheads="1"/>
          </p:cNvSpPr>
          <p:nvPr>
            <p:ph type="ftr" sz="quarter" idx="10"/>
          </p:nvPr>
        </p:nvSpPr>
        <p:spPr>
          <a:ln/>
        </p:spPr>
        <p:txBody>
          <a:bodyPr/>
          <a:lstStyle>
            <a:lvl1pPr>
              <a:defRPr/>
            </a:lvl1pPr>
          </a:lstStyle>
          <a:p>
            <a:pPr>
              <a:defRPr/>
            </a:pPr>
            <a:endParaRPr lang="en-US" dirty="0"/>
          </a:p>
        </p:txBody>
      </p:sp>
      <p:sp>
        <p:nvSpPr>
          <p:cNvPr id="4" name="Rectangle 40"/>
          <p:cNvSpPr>
            <a:spLocks noGrp="1" noChangeArrowheads="1"/>
          </p:cNvSpPr>
          <p:nvPr>
            <p:ph type="sldNum" sz="quarter" idx="11"/>
          </p:nvPr>
        </p:nvSpPr>
        <p:spPr>
          <a:ln/>
        </p:spPr>
        <p:txBody>
          <a:bodyPr/>
          <a:lstStyle>
            <a:lvl1pPr>
              <a:defRPr/>
            </a:lvl1pPr>
          </a:lstStyle>
          <a:p>
            <a:pPr>
              <a:defRPr/>
            </a:pPr>
            <a:r>
              <a:rPr lang="en-US" dirty="0">
                <a:latin typeface="Calibri" panose="020F0502020204030204" pitchFamily="34" charset="0"/>
                <a:cs typeface="Calibri" panose="020F0502020204030204" pitchFamily="34" charset="0"/>
              </a:rPr>
              <a:t>|</a:t>
            </a:r>
            <a:r>
              <a:rPr lang="en-US" sz="675" baseline="16000" dirty="0">
                <a:latin typeface="Calibri" panose="020F0502020204030204" pitchFamily="34" charset="0"/>
                <a:cs typeface="Calibri" panose="020F0502020204030204" pitchFamily="34" charset="0"/>
              </a:rPr>
              <a:t>        </a:t>
            </a:r>
            <a:fld id="{3A580EDA-B8B9-4618-A60E-C09060CB83FE}" type="slidenum">
              <a:rPr lang="en-US" smtClean="0">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82131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
          <p:cNvSpPr>
            <a:spLocks noGrp="1" noChangeArrowheads="1"/>
          </p:cNvSpPr>
          <p:nvPr>
            <p:ph type="ftr" sz="quarter" idx="10"/>
          </p:nvPr>
        </p:nvSpPr>
        <p:spPr>
          <a:ln/>
        </p:spPr>
        <p:txBody>
          <a:bodyPr/>
          <a:lstStyle>
            <a:lvl1pPr>
              <a:defRPr/>
            </a:lvl1pPr>
          </a:lstStyle>
          <a:p>
            <a:pPr>
              <a:defRPr/>
            </a:pPr>
            <a:endParaRPr lang="en-US" dirty="0"/>
          </a:p>
        </p:txBody>
      </p:sp>
      <p:sp>
        <p:nvSpPr>
          <p:cNvPr id="3" name="Rectangle 40"/>
          <p:cNvSpPr>
            <a:spLocks noGrp="1" noChangeArrowheads="1"/>
          </p:cNvSpPr>
          <p:nvPr>
            <p:ph type="sldNum" sz="quarter" idx="11"/>
          </p:nvPr>
        </p:nvSpPr>
        <p:spPr>
          <a:ln/>
        </p:spPr>
        <p:txBody>
          <a:bodyPr/>
          <a:lstStyle>
            <a:lvl1pPr>
              <a:defRPr/>
            </a:lvl1pPr>
          </a:lstStyle>
          <a:p>
            <a:pPr>
              <a:defRPr/>
            </a:pPr>
            <a:r>
              <a:rPr lang="en-US" dirty="0">
                <a:latin typeface="Calibri" panose="020F0502020204030204" pitchFamily="34" charset="0"/>
                <a:cs typeface="Calibri" panose="020F0502020204030204" pitchFamily="34" charset="0"/>
              </a:rPr>
              <a:t>|</a:t>
            </a:r>
            <a:r>
              <a:rPr lang="en-US" sz="675" baseline="16000" dirty="0">
                <a:latin typeface="Calibri" panose="020F0502020204030204" pitchFamily="34" charset="0"/>
                <a:cs typeface="Calibri" panose="020F0502020204030204" pitchFamily="34" charset="0"/>
              </a:rPr>
              <a:t>        </a:t>
            </a:r>
            <a:fld id="{9AF4433D-764C-4105-9FE9-C720230AD6CB}" type="slidenum">
              <a:rPr lang="en-US" smtClean="0">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3002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7"/>
            <a:ext cx="4011084"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7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125"/>
            </a:lvl1pPr>
            <a:lvl2pPr marL="342866" indent="0">
              <a:buNone/>
              <a:defRPr sz="900"/>
            </a:lvl2pPr>
            <a:lvl3pPr marL="685732" indent="0">
              <a:buNone/>
              <a:defRPr sz="825"/>
            </a:lvl3pPr>
            <a:lvl4pPr marL="1028598" indent="0">
              <a:buNone/>
              <a:defRPr sz="675"/>
            </a:lvl4pPr>
            <a:lvl5pPr marL="1371464" indent="0">
              <a:buNone/>
              <a:defRPr sz="675"/>
            </a:lvl5pPr>
            <a:lvl6pPr marL="1714331" indent="0">
              <a:buNone/>
              <a:defRPr sz="675"/>
            </a:lvl6pPr>
            <a:lvl7pPr marL="2057195" indent="0">
              <a:buNone/>
              <a:defRPr sz="675"/>
            </a:lvl7pPr>
            <a:lvl8pPr marL="2400060" indent="0">
              <a:buNone/>
              <a:defRPr sz="675"/>
            </a:lvl8pPr>
            <a:lvl9pPr marL="2742926" indent="0">
              <a:buNone/>
              <a:defRPr sz="675"/>
            </a:lvl9pPr>
          </a:lstStyle>
          <a:p>
            <a:pPr lvl="0"/>
            <a:r>
              <a:rPr lang="en-US"/>
              <a:t>Click to edit Master text styles</a:t>
            </a:r>
          </a:p>
        </p:txBody>
      </p:sp>
      <p:sp>
        <p:nvSpPr>
          <p:cNvPr id="5" name="Rectangle 28"/>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40"/>
          <p:cNvSpPr>
            <a:spLocks noGrp="1" noChangeArrowheads="1"/>
          </p:cNvSpPr>
          <p:nvPr>
            <p:ph type="sldNum" sz="quarter" idx="11"/>
          </p:nvPr>
        </p:nvSpPr>
        <p:spPr>
          <a:ln/>
        </p:spPr>
        <p:txBody>
          <a:bodyPr/>
          <a:lstStyle>
            <a:lvl1pPr>
              <a:defRPr/>
            </a:lvl1pPr>
          </a:lstStyle>
          <a:p>
            <a:pPr>
              <a:defRPr/>
            </a:pPr>
            <a:r>
              <a:rPr lang="en-US" dirty="0">
                <a:latin typeface="Calibri" panose="020F0502020204030204" pitchFamily="34" charset="0"/>
                <a:cs typeface="Calibri" panose="020F0502020204030204" pitchFamily="34" charset="0"/>
              </a:rPr>
              <a:t>|</a:t>
            </a:r>
            <a:r>
              <a:rPr lang="en-US" sz="675" baseline="16000" dirty="0">
                <a:latin typeface="Calibri" panose="020F0502020204030204" pitchFamily="34" charset="0"/>
                <a:cs typeface="Calibri" panose="020F0502020204030204" pitchFamily="34" charset="0"/>
              </a:rPr>
              <a:t>        </a:t>
            </a:r>
            <a:fld id="{56F5436D-4467-46D4-B528-6B3DB15B0010}" type="slidenum">
              <a:rPr lang="en-US" smtClean="0">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015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9"/>
            <a:ext cx="73152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pPr lvl="0"/>
            <a:endParaRPr lang="en-US" noProof="0" dirty="0"/>
          </a:p>
        </p:txBody>
      </p:sp>
      <p:sp>
        <p:nvSpPr>
          <p:cNvPr id="4" name="Text Placeholder 3"/>
          <p:cNvSpPr>
            <a:spLocks noGrp="1"/>
          </p:cNvSpPr>
          <p:nvPr>
            <p:ph type="body" sz="half" idx="2"/>
          </p:nvPr>
        </p:nvSpPr>
        <p:spPr>
          <a:xfrm>
            <a:off x="2389717" y="5367350"/>
            <a:ext cx="7315200" cy="804863"/>
          </a:xfrm>
        </p:spPr>
        <p:txBody>
          <a:bodyPr/>
          <a:lstStyle>
            <a:lvl1pPr marL="0" indent="0">
              <a:buNone/>
              <a:defRPr sz="1125"/>
            </a:lvl1pPr>
            <a:lvl2pPr marL="342866" indent="0">
              <a:buNone/>
              <a:defRPr sz="900"/>
            </a:lvl2pPr>
            <a:lvl3pPr marL="685732" indent="0">
              <a:buNone/>
              <a:defRPr sz="825"/>
            </a:lvl3pPr>
            <a:lvl4pPr marL="1028598" indent="0">
              <a:buNone/>
              <a:defRPr sz="675"/>
            </a:lvl4pPr>
            <a:lvl5pPr marL="1371464" indent="0">
              <a:buNone/>
              <a:defRPr sz="675"/>
            </a:lvl5pPr>
            <a:lvl6pPr marL="1714331" indent="0">
              <a:buNone/>
              <a:defRPr sz="675"/>
            </a:lvl6pPr>
            <a:lvl7pPr marL="2057195" indent="0">
              <a:buNone/>
              <a:defRPr sz="675"/>
            </a:lvl7pPr>
            <a:lvl8pPr marL="2400060" indent="0">
              <a:buNone/>
              <a:defRPr sz="675"/>
            </a:lvl8pPr>
            <a:lvl9pPr marL="2742926" indent="0">
              <a:buNone/>
              <a:defRPr sz="675"/>
            </a:lvl9pPr>
          </a:lstStyle>
          <a:p>
            <a:pPr lvl="0"/>
            <a:r>
              <a:rPr lang="en-US"/>
              <a:t>Click to edit Master text styles</a:t>
            </a:r>
          </a:p>
        </p:txBody>
      </p:sp>
      <p:sp>
        <p:nvSpPr>
          <p:cNvPr id="5" name="Rectangle 28"/>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40"/>
          <p:cNvSpPr>
            <a:spLocks noGrp="1" noChangeArrowheads="1"/>
          </p:cNvSpPr>
          <p:nvPr>
            <p:ph type="sldNum" sz="quarter" idx="11"/>
          </p:nvPr>
        </p:nvSpPr>
        <p:spPr>
          <a:ln/>
        </p:spPr>
        <p:txBody>
          <a:bodyPr/>
          <a:lstStyle>
            <a:lvl1pPr>
              <a:defRPr/>
            </a:lvl1pPr>
          </a:lstStyle>
          <a:p>
            <a:pPr>
              <a:defRPr/>
            </a:pPr>
            <a:r>
              <a:rPr lang="en-US" dirty="0">
                <a:latin typeface="Calibri" panose="020F0502020204030204" pitchFamily="34" charset="0"/>
                <a:cs typeface="Calibri" panose="020F0502020204030204" pitchFamily="34" charset="0"/>
              </a:rPr>
              <a:t>|</a:t>
            </a:r>
            <a:r>
              <a:rPr lang="en-US" sz="675" baseline="16000" dirty="0">
                <a:latin typeface="Calibri" panose="020F0502020204030204" pitchFamily="34" charset="0"/>
                <a:cs typeface="Calibri" panose="020F0502020204030204" pitchFamily="34" charset="0"/>
              </a:rPr>
              <a:t>        </a:t>
            </a:r>
            <a:fld id="{3F6772EB-D79A-45ED-91A9-24A8367264FD}" type="slidenum">
              <a:rPr lang="en-US" smtClean="0">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62307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8"/>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0"/>
          <p:cNvSpPr>
            <a:spLocks noGrp="1" noChangeArrowheads="1"/>
          </p:cNvSpPr>
          <p:nvPr>
            <p:ph type="sldNum" sz="quarter" idx="11"/>
          </p:nvPr>
        </p:nvSpPr>
        <p:spPr>
          <a:ln/>
        </p:spPr>
        <p:txBody>
          <a:bodyPr/>
          <a:lstStyle>
            <a:lvl1pPr>
              <a:defRPr/>
            </a:lvl1pPr>
          </a:lstStyle>
          <a:p>
            <a:pPr>
              <a:defRPr/>
            </a:pPr>
            <a:r>
              <a:rPr lang="en-US" dirty="0">
                <a:latin typeface="Calibri" panose="020F0502020204030204" pitchFamily="34" charset="0"/>
                <a:cs typeface="Calibri" panose="020F0502020204030204" pitchFamily="34" charset="0"/>
              </a:rPr>
              <a:t>|</a:t>
            </a:r>
            <a:r>
              <a:rPr lang="en-US" sz="675" baseline="16000" dirty="0">
                <a:latin typeface="Calibri" panose="020F0502020204030204" pitchFamily="34" charset="0"/>
                <a:cs typeface="Calibri" panose="020F0502020204030204" pitchFamily="34" charset="0"/>
              </a:rPr>
              <a:t>        </a:t>
            </a:r>
            <a:fld id="{6C6DABD9-9C28-4A78-9107-F2CE1414C345}" type="slidenum">
              <a:rPr lang="en-US" smtClean="0">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1206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087" y="284186"/>
            <a:ext cx="10477500" cy="841375"/>
          </a:xfrm>
        </p:spPr>
        <p:txBody>
          <a:bodyPr/>
          <a:lstStyle/>
          <a:p>
            <a:r>
              <a:rPr lang="en-US"/>
              <a:t>Click to edit Master title style</a:t>
            </a:r>
          </a:p>
        </p:txBody>
      </p:sp>
      <p:sp>
        <p:nvSpPr>
          <p:cNvPr id="3" name="Text Placeholder 2"/>
          <p:cNvSpPr>
            <a:spLocks noGrp="1"/>
          </p:cNvSpPr>
          <p:nvPr>
            <p:ph type="body" sz="half" idx="1"/>
          </p:nvPr>
        </p:nvSpPr>
        <p:spPr>
          <a:xfrm>
            <a:off x="836085" y="1390658"/>
            <a:ext cx="5139267" cy="42481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8571" y="1390658"/>
            <a:ext cx="5141383" cy="42481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8"/>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40"/>
          <p:cNvSpPr>
            <a:spLocks noGrp="1" noChangeArrowheads="1"/>
          </p:cNvSpPr>
          <p:nvPr>
            <p:ph type="sldNum" sz="quarter" idx="11"/>
          </p:nvPr>
        </p:nvSpPr>
        <p:spPr>
          <a:ln/>
        </p:spPr>
        <p:txBody>
          <a:bodyPr/>
          <a:lstStyle>
            <a:lvl1pPr>
              <a:defRPr/>
            </a:lvl1pPr>
          </a:lstStyle>
          <a:p>
            <a:pPr>
              <a:defRPr/>
            </a:pPr>
            <a:r>
              <a:rPr lang="en-US" dirty="0">
                <a:latin typeface="Calibri" panose="020F0502020204030204" pitchFamily="34" charset="0"/>
                <a:cs typeface="Calibri" panose="020F0502020204030204" pitchFamily="34" charset="0"/>
              </a:rPr>
              <a:t>|</a:t>
            </a:r>
            <a:r>
              <a:rPr lang="en-US" sz="675" baseline="16000" dirty="0">
                <a:latin typeface="Calibri" panose="020F0502020204030204" pitchFamily="34" charset="0"/>
                <a:cs typeface="Calibri" panose="020F0502020204030204" pitchFamily="34" charset="0"/>
              </a:rPr>
              <a:t>        </a:t>
            </a:r>
            <a:fld id="{C9C70029-6876-41AF-B406-A38C2A00B8DA}" type="slidenum">
              <a:rPr lang="en-US" smtClean="0">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67419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6102" y="284184"/>
            <a:ext cx="10483849" cy="5354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8"/>
          <p:cNvSpPr>
            <a:spLocks noGrp="1" noChangeArrowheads="1"/>
          </p:cNvSpPr>
          <p:nvPr>
            <p:ph type="ftr" sz="quarter" idx="10"/>
          </p:nvPr>
        </p:nvSpPr>
        <p:spPr>
          <a:ln/>
        </p:spPr>
        <p:txBody>
          <a:bodyPr/>
          <a:lstStyle>
            <a:lvl1pPr>
              <a:defRPr/>
            </a:lvl1pPr>
          </a:lstStyle>
          <a:p>
            <a:pPr>
              <a:defRPr/>
            </a:pPr>
            <a:endParaRPr lang="en-US" dirty="0"/>
          </a:p>
        </p:txBody>
      </p:sp>
      <p:sp>
        <p:nvSpPr>
          <p:cNvPr id="4" name="Rectangle 40"/>
          <p:cNvSpPr>
            <a:spLocks noGrp="1" noChangeArrowheads="1"/>
          </p:cNvSpPr>
          <p:nvPr>
            <p:ph type="sldNum" sz="quarter" idx="11"/>
          </p:nvPr>
        </p:nvSpPr>
        <p:spPr>
          <a:ln/>
        </p:spPr>
        <p:txBody>
          <a:bodyPr/>
          <a:lstStyle>
            <a:lvl1pPr>
              <a:defRPr/>
            </a:lvl1pPr>
          </a:lstStyle>
          <a:p>
            <a:pPr>
              <a:defRPr/>
            </a:pPr>
            <a:r>
              <a:rPr lang="en-US" dirty="0">
                <a:latin typeface="Calibri" panose="020F0502020204030204" pitchFamily="34" charset="0"/>
                <a:cs typeface="Calibri" panose="020F0502020204030204" pitchFamily="34" charset="0"/>
              </a:rPr>
              <a:t>|</a:t>
            </a:r>
            <a:r>
              <a:rPr lang="en-US" sz="675" baseline="16000" dirty="0">
                <a:latin typeface="Calibri" panose="020F0502020204030204" pitchFamily="34" charset="0"/>
                <a:cs typeface="Calibri" panose="020F0502020204030204" pitchFamily="34" charset="0"/>
              </a:rPr>
              <a:t>        </a:t>
            </a:r>
            <a:fld id="{EBCAFED8-AE53-4196-859A-A2AF6C9E0676}" type="slidenum">
              <a:rPr lang="en-US" smtClean="0">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82396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3"/>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866" indent="0" algn="ctr">
              <a:buNone/>
              <a:defRPr/>
            </a:lvl2pPr>
            <a:lvl3pPr marL="685732" indent="0" algn="ctr">
              <a:buNone/>
              <a:defRPr/>
            </a:lvl3pPr>
            <a:lvl4pPr marL="1028598" indent="0" algn="ctr">
              <a:buNone/>
              <a:defRPr/>
            </a:lvl4pPr>
            <a:lvl5pPr marL="1371464" indent="0" algn="ctr">
              <a:buNone/>
              <a:defRPr/>
            </a:lvl5pPr>
            <a:lvl6pPr marL="1714331" indent="0" algn="ctr">
              <a:buNone/>
              <a:defRPr/>
            </a:lvl6pPr>
            <a:lvl7pPr marL="2057195" indent="0" algn="ctr">
              <a:buNone/>
              <a:defRPr/>
            </a:lvl7pPr>
            <a:lvl8pPr marL="2400060" indent="0" algn="ctr">
              <a:buNone/>
              <a:defRPr/>
            </a:lvl8pPr>
            <a:lvl9pPr marL="2742926" indent="0" algn="ctr">
              <a:buNone/>
              <a:defRPr/>
            </a:lvl9pPr>
          </a:lstStyle>
          <a:p>
            <a:r>
              <a:rPr lang="en-US"/>
              <a:t>Click to edit Master subtitle style</a:t>
            </a:r>
          </a:p>
        </p:txBody>
      </p:sp>
      <p:sp>
        <p:nvSpPr>
          <p:cNvPr id="4" name="Rectangle 28"/>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0"/>
          <p:cNvSpPr>
            <a:spLocks noGrp="1" noChangeArrowheads="1"/>
          </p:cNvSpPr>
          <p:nvPr>
            <p:ph type="sldNum" sz="quarter" idx="11"/>
          </p:nvPr>
        </p:nvSpPr>
        <p:spPr>
          <a:ln/>
        </p:spPr>
        <p:txBody>
          <a:bodyPr/>
          <a:lstStyle>
            <a:lvl1pPr>
              <a:defRPr/>
            </a:lvl1pPr>
          </a:lstStyle>
          <a:p>
            <a:pPr>
              <a:defRPr/>
            </a:pPr>
            <a:r>
              <a:rPr lang="en-US" dirty="0">
                <a:latin typeface="Calibri" panose="020F0502020204030204" pitchFamily="34" charset="0"/>
                <a:cs typeface="Calibri" panose="020F0502020204030204" pitchFamily="34" charset="0"/>
              </a:rPr>
              <a:t>|</a:t>
            </a:r>
            <a:r>
              <a:rPr lang="en-US" sz="675" baseline="16000" dirty="0">
                <a:latin typeface="Calibri" panose="020F0502020204030204" pitchFamily="34" charset="0"/>
                <a:cs typeface="Calibri" panose="020F0502020204030204" pitchFamily="34" charset="0"/>
              </a:rPr>
              <a:t>        </a:t>
            </a:r>
            <a:fld id="{9B31A0A6-254F-48EC-8634-E28A3050984B}" type="slidenum">
              <a:rPr lang="en-US" smtClean="0">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20723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Content Red">
    <p:spTree>
      <p:nvGrpSpPr>
        <p:cNvPr id="1" name=""/>
        <p:cNvGrpSpPr/>
        <p:nvPr/>
      </p:nvGrpSpPr>
      <p:grpSpPr>
        <a:xfrm>
          <a:off x="0" y="0"/>
          <a:ext cx="0" cy="0"/>
          <a:chOff x="0" y="0"/>
          <a:chExt cx="0" cy="0"/>
        </a:xfrm>
      </p:grpSpPr>
      <p:sp>
        <p:nvSpPr>
          <p:cNvPr id="2" name="Title 1"/>
          <p:cNvSpPr>
            <a:spLocks noGrp="1"/>
          </p:cNvSpPr>
          <p:nvPr>
            <p:ph type="title"/>
          </p:nvPr>
        </p:nvSpPr>
        <p:spPr>
          <a:xfrm>
            <a:off x="372932" y="215915"/>
            <a:ext cx="11446136" cy="1143000"/>
          </a:xfrm>
        </p:spPr>
        <p:txBody>
          <a:bodyPr>
            <a:noAutofit/>
          </a:bodyPr>
          <a:lstStyle>
            <a:lvl1pPr>
              <a:defRPr sz="1725"/>
            </a:lvl1pPr>
          </a:lstStyle>
          <a:p>
            <a:r>
              <a:rPr lang="en-US" dirty="0"/>
              <a:t>Click to edit Master title style</a:t>
            </a:r>
            <a:endParaRPr lang="en-GB" dirty="0"/>
          </a:p>
        </p:txBody>
      </p:sp>
      <p:sp>
        <p:nvSpPr>
          <p:cNvPr id="3" name="Content Placeholder 2"/>
          <p:cNvSpPr>
            <a:spLocks noGrp="1"/>
          </p:cNvSpPr>
          <p:nvPr>
            <p:ph idx="1"/>
          </p:nvPr>
        </p:nvSpPr>
        <p:spPr>
          <a:xfrm>
            <a:off x="609600" y="1600200"/>
            <a:ext cx="10972800" cy="4378325"/>
          </a:xfrm>
          <a:prstGeom prst="rect">
            <a:avLst/>
          </a:prstGeom>
        </p:spPr>
        <p:txBody>
          <a:bodyPr>
            <a:noAutofit/>
          </a:bodyPr>
          <a:lstStyle>
            <a:lvl1pPr marL="132148" indent="-132148">
              <a:buFontTx/>
              <a:buBlip>
                <a:blip r:embed="rId2"/>
              </a:buBlip>
              <a:defRPr sz="1500"/>
            </a:lvl1pPr>
            <a:lvl2pPr marL="271439" indent="-135719">
              <a:buFontTx/>
              <a:buBlip>
                <a:blip r:embed="rId2"/>
              </a:buBlip>
              <a:defRPr sz="1425"/>
            </a:lvl2pPr>
            <a:lvl3pPr marL="401201" indent="-129767">
              <a:buFontTx/>
              <a:buBlip>
                <a:blip r:embed="rId2"/>
              </a:buBlip>
              <a:defRPr sz="1200"/>
            </a:lvl3pPr>
            <a:lvl4pPr marL="536918" indent="-135719">
              <a:buFontTx/>
              <a:buBlip>
                <a:blip r:embed="rId2"/>
              </a:buBlip>
              <a:defRPr sz="1125"/>
            </a:lvl4pPr>
            <a:lvl5pPr marL="672638" indent="-135719">
              <a:buFontTx/>
              <a:buBlip>
                <a:blip r:embed="rId2"/>
              </a:buBlip>
              <a:defRPr sz="11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4"/>
          <p:cNvSpPr>
            <a:spLocks noGrp="1"/>
          </p:cNvSpPr>
          <p:nvPr>
            <p:ph type="body" sz="quarter" idx="11" hasCustomPrompt="1"/>
          </p:nvPr>
        </p:nvSpPr>
        <p:spPr>
          <a:xfrm>
            <a:off x="6515815" y="6058761"/>
            <a:ext cx="5437716" cy="220663"/>
          </a:xfrm>
        </p:spPr>
        <p:txBody>
          <a:bodyPr vert="horz" lIns="91432" tIns="45718" rIns="91432" bIns="45718" rtlCol="0" anchor="b" anchorCtr="0"/>
          <a:lstStyle>
            <a:lvl1pPr marL="0" indent="0" algn="r">
              <a:buFont typeface="Arial" panose="020B0604020202020204" pitchFamily="34" charset="0"/>
              <a:buNone/>
              <a:defRPr lang="en-GB" sz="600" dirty="0">
                <a:solidFill>
                  <a:srgbClr val="404040"/>
                </a:solidFill>
              </a:defRPr>
            </a:lvl1pPr>
          </a:lstStyle>
          <a:p>
            <a:pPr marL="0" lvl="0"/>
            <a:r>
              <a:rPr lang="en-GB" dirty="0"/>
              <a:t>Click to add reference</a:t>
            </a:r>
          </a:p>
        </p:txBody>
      </p:sp>
      <p:sp>
        <p:nvSpPr>
          <p:cNvPr id="13" name="Text Placeholder 4"/>
          <p:cNvSpPr>
            <a:spLocks noGrp="1"/>
          </p:cNvSpPr>
          <p:nvPr>
            <p:ph type="body" sz="quarter" idx="12" hasCustomPrompt="1"/>
          </p:nvPr>
        </p:nvSpPr>
        <p:spPr>
          <a:xfrm>
            <a:off x="220903" y="6058761"/>
            <a:ext cx="5437716" cy="220663"/>
          </a:xfrm>
        </p:spPr>
        <p:txBody>
          <a:bodyPr vert="horz" lIns="91432" tIns="45718" rIns="91432" bIns="45718" rtlCol="0" anchor="b" anchorCtr="0"/>
          <a:lstStyle>
            <a:lvl1pPr marL="0" indent="0" algn="l">
              <a:buFont typeface="Arial" panose="020B0604020202020204" pitchFamily="34" charset="0"/>
              <a:buNone/>
              <a:defRPr lang="en-GB" sz="600" dirty="0">
                <a:solidFill>
                  <a:srgbClr val="404040"/>
                </a:solidFill>
              </a:defRPr>
            </a:lvl1pPr>
          </a:lstStyle>
          <a:p>
            <a:pPr marL="0" lvl="0"/>
            <a:r>
              <a:rPr lang="en-GB" dirty="0"/>
              <a:t>Click to add footer</a:t>
            </a:r>
          </a:p>
        </p:txBody>
      </p:sp>
    </p:spTree>
    <p:extLst>
      <p:ext uri="{BB962C8B-B14F-4D97-AF65-F5344CB8AC3E}">
        <p14:creationId xmlns:p14="http://schemas.microsoft.com/office/powerpoint/2010/main" val="55626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58" descr="fond_150dpi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2434" y="625476"/>
            <a:ext cx="10581217" cy="552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2" descr="SANOFI_Logo_H_2011_Quadri copi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3752" y="6308726"/>
            <a:ext cx="211243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8" name="Rectangle 2"/>
          <p:cNvSpPr>
            <a:spLocks noGrp="1" noChangeArrowheads="1"/>
          </p:cNvSpPr>
          <p:nvPr>
            <p:ph type="ctrTitle"/>
          </p:nvPr>
        </p:nvSpPr>
        <p:spPr>
          <a:xfrm>
            <a:off x="1797052" y="1958976"/>
            <a:ext cx="8614833" cy="1470025"/>
          </a:xfrm>
        </p:spPr>
        <p:txBody>
          <a:bodyPr/>
          <a:lstStyle>
            <a:lvl1pPr>
              <a:defRPr sz="4400">
                <a:solidFill>
                  <a:schemeClr val="bg1"/>
                </a:solidFill>
              </a:defRPr>
            </a:lvl1pPr>
          </a:lstStyle>
          <a:p>
            <a:pPr lvl="0"/>
            <a:r>
              <a:rPr lang="en-US" noProof="0" dirty="0" err="1"/>
              <a:t>Cliquez</a:t>
            </a:r>
            <a:r>
              <a:rPr lang="en-US" noProof="0" dirty="0"/>
              <a:t> pour modifier le style du </a:t>
            </a:r>
            <a:r>
              <a:rPr lang="en-US" noProof="0" dirty="0" err="1"/>
              <a:t>titre</a:t>
            </a:r>
            <a:endParaRPr lang="en-US" noProof="0" dirty="0"/>
          </a:p>
        </p:txBody>
      </p:sp>
      <p:sp>
        <p:nvSpPr>
          <p:cNvPr id="96259" name="Rectangle 3"/>
          <p:cNvSpPr>
            <a:spLocks noGrp="1" noChangeArrowheads="1"/>
          </p:cNvSpPr>
          <p:nvPr>
            <p:ph type="subTitle" idx="1"/>
          </p:nvPr>
        </p:nvSpPr>
        <p:spPr>
          <a:xfrm>
            <a:off x="1797051" y="4100513"/>
            <a:ext cx="8534400" cy="1752600"/>
          </a:xfrm>
        </p:spPr>
        <p:txBody>
          <a:bodyPr/>
          <a:lstStyle>
            <a:lvl1pPr marL="0" indent="0">
              <a:buFont typeface="Verdana" pitchFamily="34" charset="0"/>
              <a:buNone/>
              <a:defRPr>
                <a:solidFill>
                  <a:schemeClr val="bg1"/>
                </a:solidFill>
              </a:defRPr>
            </a:lvl1pPr>
          </a:lstStyle>
          <a:p>
            <a:pPr lvl="0"/>
            <a:r>
              <a:rPr lang="en-US" noProof="0"/>
              <a:t>Cliquez pour modifier le style des sous-titres du masque</a:t>
            </a:r>
          </a:p>
        </p:txBody>
      </p:sp>
      <p:sp>
        <p:nvSpPr>
          <p:cNvPr id="6" name="Slide Number Placeholder 5"/>
          <p:cNvSpPr>
            <a:spLocks noGrp="1" noChangeArrowheads="1"/>
          </p:cNvSpPr>
          <p:nvPr>
            <p:ph type="sldNum" sz="quarter" idx="10"/>
          </p:nvPr>
        </p:nvSpPr>
        <p:spPr/>
        <p:txBody>
          <a:bodyPr/>
          <a:lstStyle>
            <a:lvl1pPr>
              <a:defRPr/>
            </a:lvl1pPr>
          </a:lstStyle>
          <a:p>
            <a:r>
              <a:rPr lang="en-US" altLang="en-US" dirty="0">
                <a:latin typeface="Calibri" panose="020F0502020204030204" pitchFamily="34" charset="0"/>
                <a:cs typeface="Calibri" panose="020F0502020204030204" pitchFamily="34" charset="0"/>
              </a:rPr>
              <a:t>|</a:t>
            </a:r>
            <a:r>
              <a:rPr lang="en-US" altLang="en-US" sz="900" baseline="16000" dirty="0">
                <a:latin typeface="Calibri" panose="020F0502020204030204" pitchFamily="34" charset="0"/>
                <a:cs typeface="Calibri" panose="020F0502020204030204" pitchFamily="34" charset="0"/>
              </a:rPr>
              <a:t>         </a:t>
            </a:r>
            <a:fld id="{EB3E5108-4F3D-4B1F-91AC-D83A797AB1B5}" type="slidenum">
              <a:rPr lang="en-US" altLang="en-US" smtClean="0">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0598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lide_courante">
    <p:spTree>
      <p:nvGrpSpPr>
        <p:cNvPr id="1" name=""/>
        <p:cNvGrpSpPr/>
        <p:nvPr/>
      </p:nvGrpSpPr>
      <p:grpSpPr>
        <a:xfrm>
          <a:off x="0" y="0"/>
          <a:ext cx="0" cy="0"/>
          <a:chOff x="0" y="0"/>
          <a:chExt cx="0" cy="0"/>
        </a:xfrm>
      </p:grpSpPr>
      <p:sp>
        <p:nvSpPr>
          <p:cNvPr id="2" name="Titre 1"/>
          <p:cNvSpPr>
            <a:spLocks noGrp="1"/>
          </p:cNvSpPr>
          <p:nvPr>
            <p:ph type="title"/>
          </p:nvPr>
        </p:nvSpPr>
        <p:spPr>
          <a:xfrm>
            <a:off x="814918" y="225426"/>
            <a:ext cx="10608733" cy="841375"/>
          </a:xfrm>
        </p:spPr>
        <p:txBody>
          <a:bodyPr/>
          <a:lstStyle/>
          <a:p>
            <a:r>
              <a:rPr lang="en-US" noProof="0" dirty="0"/>
              <a:t>Click to edit Master title style</a:t>
            </a:r>
          </a:p>
        </p:txBody>
      </p:sp>
      <p:sp>
        <p:nvSpPr>
          <p:cNvPr id="5" name="Rectangle 40"/>
          <p:cNvSpPr>
            <a:spLocks noGrp="1" noChangeArrowheads="1"/>
          </p:cNvSpPr>
          <p:nvPr>
            <p:ph type="sldNum" sz="quarter" idx="11"/>
          </p:nvPr>
        </p:nvSpPr>
        <p:spPr>
          <a:ln/>
        </p:spPr>
        <p:txBody>
          <a:bodyPr/>
          <a:lstStyle>
            <a:lvl1pPr>
              <a:defRPr/>
            </a:lvl1pPr>
          </a:lstStyle>
          <a:p>
            <a:r>
              <a:rPr lang="en-US" altLang="en-US" dirty="0">
                <a:latin typeface="Calibri" panose="020F0502020204030204" pitchFamily="34" charset="0"/>
                <a:cs typeface="Calibri" panose="020F0502020204030204" pitchFamily="34" charset="0"/>
              </a:rPr>
              <a:t>|</a:t>
            </a:r>
            <a:r>
              <a:rPr lang="en-US" altLang="en-US" sz="900" baseline="16000" dirty="0">
                <a:latin typeface="Calibri" panose="020F0502020204030204" pitchFamily="34" charset="0"/>
                <a:cs typeface="Calibri" panose="020F0502020204030204" pitchFamily="34" charset="0"/>
              </a:rPr>
              <a:t>         </a:t>
            </a:r>
            <a:fld id="{A2AB0FFF-949E-4AFB-BF98-7C23E89F2E92}" type="slidenum">
              <a:rPr lang="en-US" altLang="en-US" smtClean="0">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06552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3601" y="225426"/>
            <a:ext cx="10513484" cy="827088"/>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0"/>
          <p:cNvSpPr>
            <a:spLocks noGrp="1" noChangeArrowheads="1"/>
          </p:cNvSpPr>
          <p:nvPr>
            <p:ph type="sldNum" sz="quarter" idx="11"/>
          </p:nvPr>
        </p:nvSpPr>
        <p:spPr>
          <a:ln/>
        </p:spPr>
        <p:txBody>
          <a:bodyPr/>
          <a:lstStyle>
            <a:lvl1pPr>
              <a:defRPr/>
            </a:lvl1pPr>
          </a:lstStyle>
          <a:p>
            <a:r>
              <a:rPr lang="en-US" altLang="en-US" dirty="0">
                <a:latin typeface="Calibri" panose="020F0502020204030204" pitchFamily="34" charset="0"/>
                <a:cs typeface="Calibri" panose="020F0502020204030204" pitchFamily="34" charset="0"/>
              </a:rPr>
              <a:t>|</a:t>
            </a:r>
            <a:r>
              <a:rPr lang="en-US" altLang="en-US" sz="900" baseline="16000" dirty="0">
                <a:latin typeface="Calibri" panose="020F0502020204030204" pitchFamily="34" charset="0"/>
                <a:cs typeface="Calibri" panose="020F0502020204030204" pitchFamily="34" charset="0"/>
              </a:rPr>
              <a:t>         </a:t>
            </a:r>
            <a:fld id="{2747B2E5-D8A4-452F-AEEC-965717BA0D9A}" type="slidenum">
              <a:rPr lang="en-US" altLang="en-US" smtClean="0">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73441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3601" y="225426"/>
            <a:ext cx="10513484" cy="827088"/>
          </a:xfrm>
        </p:spPr>
        <p:txBody>
          <a:bodyPr/>
          <a:lstStyle>
            <a:lvl1pPr>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70985" y="1428271"/>
            <a:ext cx="10850033" cy="1138250"/>
          </a:xfrm>
        </p:spPr>
        <p:txBody>
          <a:bodyPr/>
          <a:lstStyle>
            <a:lvl1pPr>
              <a:buSzPct val="100000"/>
              <a:defRPr b="1">
                <a:solidFill>
                  <a:schemeClr val="tx1"/>
                </a:solidFill>
              </a:defRPr>
            </a:lvl1pPr>
            <a:lvl2pPr>
              <a:defRPr b="1"/>
            </a:lvl2pPr>
          </a:lstStyle>
          <a:p>
            <a:pPr lvl="0"/>
            <a:r>
              <a:rPr lang="en-US" dirty="0"/>
              <a:t>Click to edit Master text styles</a:t>
            </a:r>
          </a:p>
          <a:p>
            <a:pPr lvl="1"/>
            <a:r>
              <a:rPr lang="en-US" dirty="0"/>
              <a:t>Second level</a:t>
            </a:r>
          </a:p>
        </p:txBody>
      </p:sp>
      <p:sp>
        <p:nvSpPr>
          <p:cNvPr id="5" name="Rectangle 40"/>
          <p:cNvSpPr>
            <a:spLocks noGrp="1" noChangeArrowheads="1"/>
          </p:cNvSpPr>
          <p:nvPr>
            <p:ph type="sldNum" sz="quarter" idx="11"/>
          </p:nvPr>
        </p:nvSpPr>
        <p:spPr>
          <a:ln/>
        </p:spPr>
        <p:txBody>
          <a:bodyPr/>
          <a:lstStyle>
            <a:lvl1pPr>
              <a:defRPr/>
            </a:lvl1pPr>
          </a:lstStyle>
          <a:p>
            <a:r>
              <a:rPr lang="en-US" altLang="en-US" dirty="0">
                <a:latin typeface="Calibri" panose="020F0502020204030204" pitchFamily="34" charset="0"/>
                <a:cs typeface="Calibri" panose="020F0502020204030204" pitchFamily="34" charset="0"/>
              </a:rPr>
              <a:t>|</a:t>
            </a:r>
            <a:r>
              <a:rPr lang="en-US" altLang="en-US" sz="900" baseline="16000" dirty="0">
                <a:latin typeface="Calibri" panose="020F0502020204030204" pitchFamily="34" charset="0"/>
                <a:cs typeface="Calibri" panose="020F0502020204030204" pitchFamily="34" charset="0"/>
              </a:rPr>
              <a:t>         </a:t>
            </a:r>
            <a:fld id="{2747B2E5-D8A4-452F-AEEC-965717BA0D9A}" type="slidenum">
              <a:rPr lang="en-US" altLang="en-US" smtClean="0">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
        <p:nvSpPr>
          <p:cNvPr id="7" name="Text Placeholder 6"/>
          <p:cNvSpPr>
            <a:spLocks noGrp="1"/>
          </p:cNvSpPr>
          <p:nvPr>
            <p:ph type="body" sz="quarter" idx="12"/>
          </p:nvPr>
        </p:nvSpPr>
        <p:spPr>
          <a:xfrm>
            <a:off x="1817906" y="2715093"/>
            <a:ext cx="9687983" cy="2195513"/>
          </a:xfrm>
        </p:spPr>
        <p:txBody>
          <a:bodyPr/>
          <a:lstStyle>
            <a:lvl1pPr>
              <a:buClr>
                <a:schemeClr val="tx1"/>
              </a:buClr>
              <a:buSzPct val="100000"/>
              <a:buFont typeface="+mj-lt"/>
              <a:buAutoNum type="alphaUcPeriod"/>
              <a:defRPr sz="1600" b="1">
                <a:solidFill>
                  <a:srgbClr val="989898"/>
                </a:solidFill>
              </a:defRPr>
            </a:lvl1pPr>
            <a:lvl2pPr marL="800100" indent="-342900">
              <a:buFont typeface="+mj-lt"/>
              <a:buAutoNum type="alphaUcPeriod"/>
              <a:defRPr/>
            </a:lvl2pPr>
            <a:lvl3pPr marL="1257300" indent="-342900">
              <a:buFont typeface="+mj-lt"/>
              <a:buAutoNum type="alphaUcPeriod"/>
              <a:defRPr/>
            </a:lvl3pPr>
            <a:lvl4pPr marL="1714500" indent="-342900">
              <a:buFont typeface="+mj-lt"/>
              <a:buAutoNum type="alphaUcPeriod"/>
              <a:defRPr/>
            </a:lvl4pPr>
            <a:lvl5pPr marL="2171700" indent="-342900">
              <a:buFont typeface="+mj-lt"/>
              <a:buAutoNum type="alphaU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509305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9027" y="1628801"/>
            <a:ext cx="10363200" cy="1362075"/>
          </a:xfrm>
        </p:spPr>
        <p:txBody>
          <a:bodyPr/>
          <a:lstStyle>
            <a:lvl1pPr algn="l">
              <a:defRPr sz="4000" b="1" cap="none"/>
            </a:lvl1pPr>
          </a:lstStyle>
          <a:p>
            <a:r>
              <a:rPr lang="en-US" dirty="0"/>
              <a:t>Click To Edit Master Title Style</a:t>
            </a:r>
          </a:p>
        </p:txBody>
      </p:sp>
      <p:sp>
        <p:nvSpPr>
          <p:cNvPr id="3" name="Text Placeholder 2"/>
          <p:cNvSpPr>
            <a:spLocks noGrp="1"/>
          </p:cNvSpPr>
          <p:nvPr>
            <p:ph type="body" idx="1"/>
          </p:nvPr>
        </p:nvSpPr>
        <p:spPr>
          <a:xfrm>
            <a:off x="1008356" y="3437239"/>
            <a:ext cx="10363200" cy="1500187"/>
          </a:xfrm>
        </p:spPr>
        <p:txBody>
          <a:bodyPr anchor="t" anchorCtr="0"/>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40"/>
          <p:cNvSpPr>
            <a:spLocks noGrp="1" noChangeArrowheads="1"/>
          </p:cNvSpPr>
          <p:nvPr>
            <p:ph type="sldNum" sz="quarter" idx="11"/>
          </p:nvPr>
        </p:nvSpPr>
        <p:spPr>
          <a:ln/>
        </p:spPr>
        <p:txBody>
          <a:bodyPr/>
          <a:lstStyle>
            <a:lvl1pPr>
              <a:defRPr/>
            </a:lvl1pPr>
          </a:lstStyle>
          <a:p>
            <a:r>
              <a:rPr lang="en-US" altLang="en-US" dirty="0">
                <a:latin typeface="Calibri" panose="020F0502020204030204" pitchFamily="34" charset="0"/>
                <a:cs typeface="Calibri" panose="020F0502020204030204" pitchFamily="34" charset="0"/>
              </a:rPr>
              <a:t>|</a:t>
            </a:r>
            <a:r>
              <a:rPr lang="en-US" altLang="en-US" sz="900" baseline="16000" dirty="0">
                <a:latin typeface="Calibri" panose="020F0502020204030204" pitchFamily="34" charset="0"/>
                <a:cs typeface="Calibri" panose="020F0502020204030204" pitchFamily="34" charset="0"/>
              </a:rPr>
              <a:t>         </a:t>
            </a:r>
            <a:fld id="{99AF9403-F9B1-486C-BA01-ABDA04DFF0CE}" type="slidenum">
              <a:rPr lang="en-US" altLang="en-US" smtClean="0">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31768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63601" y="225426"/>
            <a:ext cx="10657417" cy="827088"/>
          </a:xfrm>
        </p:spPr>
        <p:txBody>
          <a:bodyPr/>
          <a:lstStyle/>
          <a:p>
            <a:r>
              <a:rPr lang="en-US" dirty="0"/>
              <a:t>Click to edit Master title style</a:t>
            </a:r>
          </a:p>
        </p:txBody>
      </p:sp>
      <p:sp>
        <p:nvSpPr>
          <p:cNvPr id="3" name="Content Placeholder 2"/>
          <p:cNvSpPr>
            <a:spLocks noGrp="1"/>
          </p:cNvSpPr>
          <p:nvPr>
            <p:ph sz="half" idx="1"/>
          </p:nvPr>
        </p:nvSpPr>
        <p:spPr>
          <a:xfrm>
            <a:off x="815413" y="1413099"/>
            <a:ext cx="5139267" cy="4211415"/>
          </a:xfrm>
        </p:spPr>
        <p:txBody>
          <a:bodyPr/>
          <a:lstStyle>
            <a:lvl1pPr>
              <a:buSzPct val="100000"/>
              <a:defRPr sz="2000"/>
            </a:lvl1pPr>
            <a:lvl2pPr>
              <a:buSzPct val="90000"/>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8551" y="1413099"/>
            <a:ext cx="5141383" cy="421141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0"/>
          <p:cNvSpPr>
            <a:spLocks noGrp="1" noChangeArrowheads="1"/>
          </p:cNvSpPr>
          <p:nvPr>
            <p:ph type="sldNum" sz="quarter" idx="11"/>
          </p:nvPr>
        </p:nvSpPr>
        <p:spPr>
          <a:ln/>
        </p:spPr>
        <p:txBody>
          <a:bodyPr/>
          <a:lstStyle>
            <a:lvl1pPr>
              <a:defRPr/>
            </a:lvl1pPr>
          </a:lstStyle>
          <a:p>
            <a:r>
              <a:rPr lang="en-US" altLang="en-US" dirty="0">
                <a:latin typeface="Calibri" panose="020F0502020204030204" pitchFamily="34" charset="0"/>
                <a:cs typeface="Calibri" panose="020F0502020204030204" pitchFamily="34" charset="0"/>
              </a:rPr>
              <a:t>|</a:t>
            </a:r>
            <a:r>
              <a:rPr lang="en-US" altLang="en-US" sz="900" baseline="16000" dirty="0">
                <a:latin typeface="Calibri" panose="020F0502020204030204" pitchFamily="34" charset="0"/>
                <a:cs typeface="Calibri" panose="020F0502020204030204" pitchFamily="34" charset="0"/>
              </a:rPr>
              <a:t>         </a:t>
            </a:r>
            <a:fld id="{B7562ADA-37A5-4410-AA1E-2F4C3B58D8BF}" type="slidenum">
              <a:rPr lang="en-US" altLang="en-US" smtClean="0">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574985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63601" y="224645"/>
            <a:ext cx="10657417" cy="82786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63600" y="1412875"/>
            <a:ext cx="5232400"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63600" y="2096853"/>
            <a:ext cx="5232400" cy="3527661"/>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96001" y="1412875"/>
            <a:ext cx="5280647"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9" y="2096852"/>
            <a:ext cx="5183716" cy="3449638"/>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0"/>
          <p:cNvSpPr>
            <a:spLocks noGrp="1" noChangeArrowheads="1"/>
          </p:cNvSpPr>
          <p:nvPr>
            <p:ph type="sldNum" sz="quarter" idx="11"/>
          </p:nvPr>
        </p:nvSpPr>
        <p:spPr>
          <a:ln/>
        </p:spPr>
        <p:txBody>
          <a:bodyPr/>
          <a:lstStyle>
            <a:lvl1pPr>
              <a:defRPr/>
            </a:lvl1pPr>
          </a:lstStyle>
          <a:p>
            <a:r>
              <a:rPr lang="en-US" altLang="en-US" dirty="0">
                <a:latin typeface="Calibri" panose="020F0502020204030204" pitchFamily="34" charset="0"/>
                <a:cs typeface="Calibri" panose="020F0502020204030204" pitchFamily="34" charset="0"/>
              </a:rPr>
              <a:t>|</a:t>
            </a:r>
            <a:r>
              <a:rPr lang="en-US" altLang="en-US" sz="900" baseline="16000" dirty="0">
                <a:latin typeface="Calibri" panose="020F0502020204030204" pitchFamily="34" charset="0"/>
                <a:cs typeface="Calibri" panose="020F0502020204030204" pitchFamily="34" charset="0"/>
              </a:rPr>
              <a:t>         </a:t>
            </a:r>
            <a:fld id="{43B2B648-3249-446B-9CC1-A911685A1503}" type="slidenum">
              <a:rPr lang="en-US" altLang="en-US" smtClean="0">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73612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40"/>
          <p:cNvSpPr>
            <a:spLocks noGrp="1" noChangeArrowheads="1"/>
          </p:cNvSpPr>
          <p:nvPr>
            <p:ph type="sldNum" sz="quarter" idx="11"/>
          </p:nvPr>
        </p:nvSpPr>
        <p:spPr>
          <a:ln/>
        </p:spPr>
        <p:txBody>
          <a:bodyPr/>
          <a:lstStyle>
            <a:lvl1pPr>
              <a:defRPr/>
            </a:lvl1pPr>
          </a:lstStyle>
          <a:p>
            <a:r>
              <a:rPr lang="en-US" altLang="en-US" dirty="0">
                <a:latin typeface="Calibri" panose="020F0502020204030204" pitchFamily="34" charset="0"/>
                <a:cs typeface="Calibri" panose="020F0502020204030204" pitchFamily="34" charset="0"/>
              </a:rPr>
              <a:t>|</a:t>
            </a:r>
            <a:r>
              <a:rPr lang="en-US" altLang="en-US" sz="900" baseline="16000" dirty="0">
                <a:latin typeface="Calibri" panose="020F0502020204030204" pitchFamily="34" charset="0"/>
                <a:cs typeface="Calibri" panose="020F0502020204030204" pitchFamily="34" charset="0"/>
              </a:rPr>
              <a:t>         </a:t>
            </a:r>
            <a:fld id="{27B45E59-5570-4A00-9E8B-25A08E836B15}" type="slidenum">
              <a:rPr lang="en-US" altLang="en-US" smtClean="0">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063234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40"/>
          <p:cNvSpPr>
            <a:spLocks noGrp="1" noChangeArrowheads="1"/>
          </p:cNvSpPr>
          <p:nvPr>
            <p:ph type="sldNum" sz="quarter" idx="11"/>
          </p:nvPr>
        </p:nvSpPr>
        <p:spPr>
          <a:ln/>
        </p:spPr>
        <p:txBody>
          <a:bodyPr/>
          <a:lstStyle>
            <a:lvl1pPr>
              <a:defRPr/>
            </a:lvl1pPr>
          </a:lstStyle>
          <a:p>
            <a:r>
              <a:rPr lang="en-US" altLang="en-US" dirty="0">
                <a:latin typeface="Calibri" panose="020F0502020204030204" pitchFamily="34" charset="0"/>
                <a:cs typeface="Calibri" panose="020F0502020204030204" pitchFamily="34" charset="0"/>
              </a:rPr>
              <a:t>|</a:t>
            </a:r>
            <a:r>
              <a:rPr lang="en-US" altLang="en-US" sz="900" baseline="16000" dirty="0">
                <a:latin typeface="Calibri" panose="020F0502020204030204" pitchFamily="34" charset="0"/>
                <a:cs typeface="Calibri" panose="020F0502020204030204" pitchFamily="34" charset="0"/>
              </a:rPr>
              <a:t>         </a:t>
            </a:r>
            <a:fld id="{DBAAD2F6-477C-4D25-A5D3-DF6B7D62B060}" type="slidenum">
              <a:rPr lang="en-US" altLang="en-US" smtClean="0">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09248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FullPic">
    <p:spTree>
      <p:nvGrpSpPr>
        <p:cNvPr id="1" name=""/>
        <p:cNvGrpSpPr/>
        <p:nvPr/>
      </p:nvGrpSpPr>
      <p:grpSpPr>
        <a:xfrm>
          <a:off x="0" y="0"/>
          <a:ext cx="0" cy="0"/>
          <a:chOff x="0" y="0"/>
          <a:chExt cx="0" cy="0"/>
        </a:xfrm>
      </p:grpSpPr>
      <p:sp>
        <p:nvSpPr>
          <p:cNvPr id="2" name="Picture Placeholder 7"/>
          <p:cNvSpPr>
            <a:spLocks noGrp="1"/>
          </p:cNvSpPr>
          <p:nvPr>
            <p:ph type="pic" sz="quarter" idx="10" hasCustomPrompt="1"/>
          </p:nvPr>
        </p:nvSpPr>
        <p:spPr>
          <a:xfrm>
            <a:off x="0" y="2"/>
            <a:ext cx="12192000" cy="6857999"/>
          </a:xfrm>
          <a:prstGeom prst="rect">
            <a:avLst/>
          </a:prstGeom>
          <a:ln>
            <a:noFill/>
          </a:ln>
        </p:spPr>
        <p:txBody>
          <a:bodyPr bIns="457200" anchor="b"/>
          <a:lstStyle>
            <a:lvl1pPr algn="ctr">
              <a:buNone/>
              <a:defRPr sz="12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63006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slide_courante">
    <p:spTree>
      <p:nvGrpSpPr>
        <p:cNvPr id="1" name=""/>
        <p:cNvGrpSpPr/>
        <p:nvPr/>
      </p:nvGrpSpPr>
      <p:grpSpPr>
        <a:xfrm>
          <a:off x="0" y="0"/>
          <a:ext cx="0" cy="0"/>
          <a:chOff x="0" y="0"/>
          <a:chExt cx="0" cy="0"/>
        </a:xfrm>
      </p:grpSpPr>
      <p:sp>
        <p:nvSpPr>
          <p:cNvPr id="2" name="Titre 1"/>
          <p:cNvSpPr>
            <a:spLocks noGrp="1"/>
          </p:cNvSpPr>
          <p:nvPr>
            <p:ph type="title"/>
          </p:nvPr>
        </p:nvSpPr>
        <p:spPr>
          <a:xfrm>
            <a:off x="791634" y="225426"/>
            <a:ext cx="10585449" cy="841375"/>
          </a:xfrm>
        </p:spPr>
        <p:txBody>
          <a:bodyPr/>
          <a:lstStyle/>
          <a:p>
            <a:r>
              <a:rPr lang="en-US" noProof="0"/>
              <a:t>Click to edit Master title style</a:t>
            </a:r>
          </a:p>
        </p:txBody>
      </p:sp>
      <p:sp>
        <p:nvSpPr>
          <p:cNvPr id="5" name="Rectangle 40"/>
          <p:cNvSpPr>
            <a:spLocks noGrp="1" noChangeArrowheads="1"/>
          </p:cNvSpPr>
          <p:nvPr>
            <p:ph type="sldNum" sz="quarter" idx="11"/>
          </p:nvPr>
        </p:nvSpPr>
        <p:spPr>
          <a:ln/>
        </p:spPr>
        <p:txBody>
          <a:bodyPr/>
          <a:lstStyle>
            <a:lvl1pPr>
              <a:defRPr/>
            </a:lvl1pPr>
          </a:lstStyle>
          <a:p>
            <a:r>
              <a:rPr lang="en-US" altLang="en-US" dirty="0">
                <a:latin typeface="Calibri" panose="020F0502020204030204" pitchFamily="34" charset="0"/>
                <a:cs typeface="Calibri" panose="020F0502020204030204" pitchFamily="34" charset="0"/>
              </a:rPr>
              <a:t>|</a:t>
            </a:r>
            <a:r>
              <a:rPr lang="en-US" altLang="en-US" sz="900" baseline="16000" dirty="0">
                <a:latin typeface="Calibri" panose="020F0502020204030204" pitchFamily="34" charset="0"/>
                <a:cs typeface="Calibri" panose="020F0502020204030204" pitchFamily="34" charset="0"/>
              </a:rPr>
              <a:t>   </a:t>
            </a:r>
            <a:fld id="{A2AB0FFF-949E-4AFB-BF98-7C23E89F2E92}" type="slidenum">
              <a:rPr lang="en-US" altLang="en-US" smtClean="0">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3446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4918" y="225426"/>
            <a:ext cx="10585449" cy="827088"/>
          </a:xfrm>
        </p:spPr>
        <p:txBody>
          <a:bodyPr/>
          <a:lstStyle>
            <a:lvl1pPr>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814918" y="1426654"/>
            <a:ext cx="10585449" cy="1138250"/>
          </a:xfrm>
        </p:spPr>
        <p:txBody>
          <a:bodyPr/>
          <a:lstStyle>
            <a:lvl1pPr>
              <a:buSzPct val="100000"/>
              <a:defRPr sz="2400" b="1"/>
            </a:lvl1pPr>
            <a:lvl2pPr>
              <a:defRPr sz="2000" b="1"/>
            </a:lvl2pPr>
          </a:lstStyle>
          <a:p>
            <a:pPr lvl="0"/>
            <a:r>
              <a:rPr lang="en-US" dirty="0"/>
              <a:t>Click to edit Master text styles</a:t>
            </a:r>
          </a:p>
          <a:p>
            <a:pPr lvl="1"/>
            <a:r>
              <a:rPr lang="en-US" dirty="0"/>
              <a:t>Second level</a:t>
            </a:r>
          </a:p>
        </p:txBody>
      </p:sp>
      <p:sp>
        <p:nvSpPr>
          <p:cNvPr id="5" name="Rectangle 40"/>
          <p:cNvSpPr>
            <a:spLocks noGrp="1" noChangeArrowheads="1"/>
          </p:cNvSpPr>
          <p:nvPr>
            <p:ph type="sldNum" sz="quarter" idx="11"/>
          </p:nvPr>
        </p:nvSpPr>
        <p:spPr>
          <a:ln/>
        </p:spPr>
        <p:txBody>
          <a:bodyPr/>
          <a:lstStyle>
            <a:lvl1pPr>
              <a:defRPr/>
            </a:lvl1pPr>
          </a:lstStyle>
          <a:p>
            <a:r>
              <a:rPr lang="en-US" altLang="en-US" dirty="0">
                <a:latin typeface="Calibri" panose="020F0502020204030204" pitchFamily="34" charset="0"/>
                <a:cs typeface="Calibri" panose="020F0502020204030204" pitchFamily="34" charset="0"/>
              </a:rPr>
              <a:t>|</a:t>
            </a:r>
            <a:r>
              <a:rPr lang="en-US" altLang="en-US" sz="900" baseline="16000" dirty="0">
                <a:latin typeface="Calibri" panose="020F0502020204030204" pitchFamily="34" charset="0"/>
                <a:cs typeface="Calibri" panose="020F0502020204030204" pitchFamily="34" charset="0"/>
              </a:rPr>
              <a:t>         </a:t>
            </a:r>
            <a:fld id="{2747B2E5-D8A4-452F-AEEC-965717BA0D9A}" type="slidenum">
              <a:rPr lang="en-US" altLang="en-US" smtClean="0">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
        <p:nvSpPr>
          <p:cNvPr id="7" name="Text Placeholder 6"/>
          <p:cNvSpPr>
            <a:spLocks noGrp="1"/>
          </p:cNvSpPr>
          <p:nvPr>
            <p:ph type="body" sz="quarter" idx="12"/>
          </p:nvPr>
        </p:nvSpPr>
        <p:spPr>
          <a:xfrm>
            <a:off x="1712385" y="2781301"/>
            <a:ext cx="9687983" cy="2195513"/>
          </a:xfrm>
        </p:spPr>
        <p:txBody>
          <a:bodyPr/>
          <a:lstStyle>
            <a:lvl1pPr>
              <a:buClr>
                <a:schemeClr val="tx1"/>
              </a:buClr>
              <a:buSzPct val="100000"/>
              <a:buFont typeface="+mj-lt"/>
              <a:buAutoNum type="alphaUcPeriod"/>
              <a:defRPr sz="1600" b="1">
                <a:solidFill>
                  <a:srgbClr val="989898"/>
                </a:solidFill>
              </a:defRPr>
            </a:lvl1pPr>
            <a:lvl2pPr marL="800100" indent="-342900">
              <a:buFont typeface="+mj-lt"/>
              <a:buAutoNum type="alphaUcPeriod"/>
              <a:defRPr/>
            </a:lvl2pPr>
            <a:lvl3pPr marL="1257300" indent="-342900">
              <a:buFont typeface="+mj-lt"/>
              <a:buAutoNum type="alphaUcPeriod"/>
              <a:defRPr/>
            </a:lvl3pPr>
            <a:lvl4pPr marL="1714500" indent="-342900">
              <a:buFont typeface="+mj-lt"/>
              <a:buAutoNum type="alphaUcPeriod"/>
              <a:defRPr/>
            </a:lvl4pPr>
            <a:lvl5pPr marL="2171700" indent="-342900">
              <a:buFont typeface="+mj-lt"/>
              <a:buAutoNum type="alphaU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086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14918" y="225426"/>
            <a:ext cx="10590636" cy="827088"/>
          </a:xfrm>
        </p:spPr>
        <p:txBody>
          <a:bodyPr/>
          <a:lstStyle/>
          <a:p>
            <a:r>
              <a:rPr lang="en-US" noProof="0" dirty="0"/>
              <a:t>Click to edit Master title style</a:t>
            </a:r>
          </a:p>
        </p:txBody>
      </p:sp>
      <p:sp>
        <p:nvSpPr>
          <p:cNvPr id="3" name="Espace réservé du contenu 2"/>
          <p:cNvSpPr>
            <a:spLocks noGrp="1"/>
          </p:cNvSpPr>
          <p:nvPr>
            <p:ph sz="half" idx="1"/>
          </p:nvPr>
        </p:nvSpPr>
        <p:spPr>
          <a:xfrm>
            <a:off x="863419" y="1412876"/>
            <a:ext cx="5043256" cy="4392613"/>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Espace réservé du contenu 3"/>
          <p:cNvSpPr>
            <a:spLocks noGrp="1"/>
          </p:cNvSpPr>
          <p:nvPr>
            <p:ph sz="half" idx="2"/>
          </p:nvPr>
        </p:nvSpPr>
        <p:spPr>
          <a:xfrm>
            <a:off x="6183737" y="1436898"/>
            <a:ext cx="5221816" cy="4368591"/>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Rectangle 40"/>
          <p:cNvSpPr>
            <a:spLocks noGrp="1" noChangeArrowheads="1"/>
          </p:cNvSpPr>
          <p:nvPr>
            <p:ph type="sldNum" sz="quarter" idx="11"/>
          </p:nvPr>
        </p:nvSpPr>
        <p:spPr>
          <a:ln/>
        </p:spPr>
        <p:txBody>
          <a:bodyPr/>
          <a:lstStyle>
            <a:lvl1pPr>
              <a:defRPr/>
            </a:lvl1pPr>
          </a:lstStyle>
          <a:p>
            <a:r>
              <a:rPr lang="en-US" altLang="en-US" dirty="0">
                <a:latin typeface="Calibri" panose="020F0502020204030204" pitchFamily="34" charset="0"/>
                <a:cs typeface="Calibri" panose="020F0502020204030204" pitchFamily="34" charset="0"/>
              </a:rPr>
              <a:t>|</a:t>
            </a:r>
            <a:r>
              <a:rPr lang="en-US" altLang="en-US" sz="900" baseline="16000" dirty="0">
                <a:latin typeface="Calibri" panose="020F0502020204030204" pitchFamily="34" charset="0"/>
                <a:cs typeface="Calibri" panose="020F0502020204030204" pitchFamily="34" charset="0"/>
              </a:rPr>
              <a:t>         </a:t>
            </a:r>
            <a:fld id="{D15D0F4E-7799-48D1-A03F-1589B94391FE}" type="slidenum">
              <a:rPr lang="en-US" altLang="en-US" smtClean="0">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241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14917" y="225425"/>
            <a:ext cx="10606616" cy="850106"/>
          </a:xfrm>
        </p:spPr>
        <p:txBody>
          <a:bodyPr/>
          <a:lstStyle>
            <a:lvl1pPr>
              <a:defRPr/>
            </a:lvl1pPr>
          </a:lstStyle>
          <a:p>
            <a:r>
              <a:rPr lang="en-US" noProof="0" dirty="0"/>
              <a:t>Click to edit Master title style</a:t>
            </a:r>
          </a:p>
        </p:txBody>
      </p:sp>
      <p:sp>
        <p:nvSpPr>
          <p:cNvPr id="3" name="Espace réservé du texte 2"/>
          <p:cNvSpPr>
            <a:spLocks noGrp="1"/>
          </p:cNvSpPr>
          <p:nvPr>
            <p:ph type="body" idx="1"/>
          </p:nvPr>
        </p:nvSpPr>
        <p:spPr>
          <a:xfrm>
            <a:off x="842433" y="1420785"/>
            <a:ext cx="5154084"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Espace réservé du contenu 3"/>
          <p:cNvSpPr>
            <a:spLocks noGrp="1"/>
          </p:cNvSpPr>
          <p:nvPr>
            <p:ph sz="half" idx="2"/>
          </p:nvPr>
        </p:nvSpPr>
        <p:spPr>
          <a:xfrm>
            <a:off x="842433" y="2174876"/>
            <a:ext cx="5154084" cy="3449638"/>
          </a:xfrm>
        </p:spPr>
        <p:txBody>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Espace réservé du texte 4"/>
          <p:cNvSpPr>
            <a:spLocks noGrp="1"/>
          </p:cNvSpPr>
          <p:nvPr>
            <p:ph type="body" sz="quarter" idx="3"/>
          </p:nvPr>
        </p:nvSpPr>
        <p:spPr>
          <a:xfrm>
            <a:off x="6193367" y="1420785"/>
            <a:ext cx="5228167" cy="639762"/>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Espace réservé du contenu 5"/>
          <p:cNvSpPr>
            <a:spLocks noGrp="1"/>
          </p:cNvSpPr>
          <p:nvPr>
            <p:ph sz="quarter" idx="4"/>
          </p:nvPr>
        </p:nvSpPr>
        <p:spPr>
          <a:xfrm>
            <a:off x="6193367" y="2174876"/>
            <a:ext cx="5228167" cy="3449638"/>
          </a:xfrm>
        </p:spPr>
        <p:txBody>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Rectangle 40"/>
          <p:cNvSpPr>
            <a:spLocks noGrp="1" noChangeArrowheads="1"/>
          </p:cNvSpPr>
          <p:nvPr>
            <p:ph type="sldNum" sz="quarter" idx="11"/>
          </p:nvPr>
        </p:nvSpPr>
        <p:spPr>
          <a:ln/>
        </p:spPr>
        <p:txBody>
          <a:bodyPr/>
          <a:lstStyle>
            <a:lvl1pPr>
              <a:defRPr/>
            </a:lvl1pPr>
          </a:lstStyle>
          <a:p>
            <a:r>
              <a:rPr lang="en-US" altLang="en-US" dirty="0">
                <a:latin typeface="Calibri" panose="020F0502020204030204" pitchFamily="34" charset="0"/>
                <a:cs typeface="Calibri" panose="020F0502020204030204" pitchFamily="34" charset="0"/>
              </a:rPr>
              <a:t>|</a:t>
            </a:r>
            <a:r>
              <a:rPr lang="en-US" altLang="en-US" sz="900" baseline="16000" dirty="0">
                <a:latin typeface="Calibri" panose="020F0502020204030204" pitchFamily="34" charset="0"/>
                <a:cs typeface="Calibri" panose="020F0502020204030204" pitchFamily="34" charset="0"/>
              </a:rPr>
              <a:t>         </a:t>
            </a:r>
            <a:fld id="{877B2D7B-41A2-4BDA-9142-8B07310D243C}" type="slidenum">
              <a:rPr lang="en-US" altLang="en-US" smtClean="0">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68313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2434" y="4800600"/>
            <a:ext cx="10579100" cy="566738"/>
          </a:xfrm>
        </p:spPr>
        <p:txBody>
          <a:bodyPr anchor="b"/>
          <a:lstStyle>
            <a:lvl1pPr algn="l">
              <a:defRPr sz="2000" b="1"/>
            </a:lvl1pPr>
          </a:lstStyle>
          <a:p>
            <a:r>
              <a:rPr lang="en-US" noProof="0"/>
              <a:t>Click to edit Master title style</a:t>
            </a:r>
          </a:p>
        </p:txBody>
      </p:sp>
      <p:sp>
        <p:nvSpPr>
          <p:cNvPr id="3" name="Espace réservé pour une image  2"/>
          <p:cNvSpPr>
            <a:spLocks noGrp="1"/>
          </p:cNvSpPr>
          <p:nvPr>
            <p:ph type="pic" idx="1"/>
          </p:nvPr>
        </p:nvSpPr>
        <p:spPr>
          <a:xfrm>
            <a:off x="842434" y="1412876"/>
            <a:ext cx="10579100" cy="33146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Espace réservé du texte 3"/>
          <p:cNvSpPr>
            <a:spLocks noGrp="1"/>
          </p:cNvSpPr>
          <p:nvPr>
            <p:ph type="body" sz="half" idx="2"/>
          </p:nvPr>
        </p:nvSpPr>
        <p:spPr>
          <a:xfrm>
            <a:off x="842434" y="5367338"/>
            <a:ext cx="10579100" cy="58194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6" name="Rectangle 40"/>
          <p:cNvSpPr>
            <a:spLocks noGrp="1" noChangeArrowheads="1"/>
          </p:cNvSpPr>
          <p:nvPr>
            <p:ph type="sldNum" sz="quarter" idx="11"/>
          </p:nvPr>
        </p:nvSpPr>
        <p:spPr>
          <a:ln/>
        </p:spPr>
        <p:txBody>
          <a:bodyPr/>
          <a:lstStyle>
            <a:lvl1pPr>
              <a:defRPr/>
            </a:lvl1pPr>
          </a:lstStyle>
          <a:p>
            <a:r>
              <a:rPr lang="en-US" altLang="en-US" dirty="0">
                <a:latin typeface="Calibri" panose="020F0502020204030204" pitchFamily="34" charset="0"/>
                <a:cs typeface="Calibri" panose="020F0502020204030204" pitchFamily="34" charset="0"/>
              </a:rPr>
              <a:t>|</a:t>
            </a:r>
            <a:r>
              <a:rPr lang="en-US" altLang="en-US" sz="900" baseline="16000" dirty="0">
                <a:latin typeface="Calibri" panose="020F0502020204030204" pitchFamily="34" charset="0"/>
                <a:cs typeface="Calibri" panose="020F0502020204030204" pitchFamily="34" charset="0"/>
              </a:rPr>
              <a:t>         </a:t>
            </a:r>
            <a:fld id="{2D1FD26D-BE6C-4AA1-9AC3-81FF1C673D13}" type="slidenum">
              <a:rPr lang="en-US" altLang="en-US" smtClean="0">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6786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fin">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817034" y="619126"/>
            <a:ext cx="10581217" cy="5527675"/>
          </a:xfrm>
          <a:prstGeom prst="rect">
            <a:avLst/>
          </a:prstGeom>
          <a:solidFill>
            <a:srgbClr val="44449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800" dirty="0">
              <a:solidFill>
                <a:srgbClr val="444492"/>
              </a:solidFill>
              <a:latin typeface="Calibri" panose="020F0502020204030204" pitchFamily="34" charset="0"/>
              <a:cs typeface="Calibri" panose="020F0502020204030204" pitchFamily="34" charset="0"/>
            </a:endParaRPr>
          </a:p>
        </p:txBody>
      </p:sp>
      <p:sp>
        <p:nvSpPr>
          <p:cNvPr id="7" name="Titre 1"/>
          <p:cNvSpPr>
            <a:spLocks noGrp="1"/>
          </p:cNvSpPr>
          <p:nvPr>
            <p:ph type="title"/>
          </p:nvPr>
        </p:nvSpPr>
        <p:spPr>
          <a:xfrm>
            <a:off x="836085" y="3007799"/>
            <a:ext cx="10564228" cy="841375"/>
          </a:xfrm>
        </p:spPr>
        <p:txBody>
          <a:bodyPr/>
          <a:lstStyle>
            <a:lvl1pPr algn="ctr">
              <a:defRPr>
                <a:solidFill>
                  <a:schemeClr val="bg1"/>
                </a:solidFill>
              </a:defRPr>
            </a:lvl1pPr>
          </a:lstStyle>
          <a:p>
            <a:r>
              <a:rPr lang="en-US" noProof="0" dirty="0"/>
              <a:t>Click to edit Master title style</a:t>
            </a:r>
          </a:p>
        </p:txBody>
      </p:sp>
      <p:sp>
        <p:nvSpPr>
          <p:cNvPr id="5" name="Espace réservé du numéro de diapositive 3"/>
          <p:cNvSpPr>
            <a:spLocks noGrp="1"/>
          </p:cNvSpPr>
          <p:nvPr>
            <p:ph type="sldNum" sz="quarter" idx="11"/>
          </p:nvPr>
        </p:nvSpPr>
        <p:spPr/>
        <p:txBody>
          <a:bodyPr/>
          <a:lstStyle>
            <a:lvl1pPr>
              <a:defRPr/>
            </a:lvl1pPr>
          </a:lstStyle>
          <a:p>
            <a:r>
              <a:rPr lang="en-US" altLang="en-US" dirty="0">
                <a:latin typeface="Calibri" panose="020F0502020204030204" pitchFamily="34" charset="0"/>
                <a:cs typeface="Calibri" panose="020F0502020204030204" pitchFamily="34" charset="0"/>
              </a:rPr>
              <a:t>|</a:t>
            </a:r>
            <a:r>
              <a:rPr lang="en-US" altLang="en-US" sz="900" baseline="16000" dirty="0">
                <a:latin typeface="Calibri" panose="020F0502020204030204" pitchFamily="34" charset="0"/>
                <a:cs typeface="Calibri" panose="020F0502020204030204" pitchFamily="34" charset="0"/>
              </a:rPr>
              <a:t>         </a:t>
            </a:r>
            <a:fld id="{ED3448F1-22A3-4529-AAD2-A76E16DAC2A1}" type="slidenum">
              <a:rPr lang="en-US" altLang="en-US" smtClean="0">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573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14917" y="225425"/>
            <a:ext cx="10608735" cy="831806"/>
          </a:xfrm>
        </p:spPr>
        <p:txBody>
          <a:bodyPr/>
          <a:lstStyle/>
          <a:p>
            <a:r>
              <a:rPr lang="en-US" dirty="0"/>
              <a:t>Click to edit Master title style</a:t>
            </a:r>
          </a:p>
        </p:txBody>
      </p:sp>
      <p:sp>
        <p:nvSpPr>
          <p:cNvPr id="3" name="Table Placeholder 2"/>
          <p:cNvSpPr>
            <a:spLocks noGrp="1"/>
          </p:cNvSpPr>
          <p:nvPr>
            <p:ph type="tbl" idx="1"/>
          </p:nvPr>
        </p:nvSpPr>
        <p:spPr>
          <a:xfrm>
            <a:off x="814917" y="1412876"/>
            <a:ext cx="10608735" cy="4392613"/>
          </a:xfrm>
        </p:spPr>
        <p:txBody>
          <a:bodyPr/>
          <a:lstStyle/>
          <a:p>
            <a:pPr lvl="0"/>
            <a:r>
              <a:rPr lang="en-US" noProof="0" dirty="0"/>
              <a:t>Click icon to add table</a:t>
            </a:r>
          </a:p>
        </p:txBody>
      </p:sp>
      <p:sp>
        <p:nvSpPr>
          <p:cNvPr id="4" name="Rectangle 40"/>
          <p:cNvSpPr>
            <a:spLocks noGrp="1" noChangeArrowheads="1"/>
          </p:cNvSpPr>
          <p:nvPr>
            <p:ph type="sldNum" sz="quarter" idx="10"/>
          </p:nvPr>
        </p:nvSpPr>
        <p:spPr>
          <a:xfrm>
            <a:off x="10782300" y="6424613"/>
            <a:ext cx="643467" cy="234950"/>
          </a:xfrm>
        </p:spPr>
        <p:txBody>
          <a:bodyPr/>
          <a:lstStyle>
            <a:lvl1pPr>
              <a:defRPr>
                <a:ea typeface="SimSun" panose="02010600030101010101" pitchFamily="2" charset="-122"/>
              </a:defRPr>
            </a:lvl1pPr>
          </a:lstStyle>
          <a:p>
            <a:r>
              <a:rPr lang="en-US" altLang="zh-CN" dirty="0">
                <a:latin typeface="Calibri" panose="020F0502020204030204" pitchFamily="34" charset="0"/>
                <a:cs typeface="Calibri" panose="020F0502020204030204" pitchFamily="34" charset="0"/>
              </a:rPr>
              <a:t>|</a:t>
            </a:r>
            <a:r>
              <a:rPr lang="en-US" altLang="zh-CN" sz="900" baseline="16000" dirty="0">
                <a:latin typeface="Calibri" panose="020F0502020204030204" pitchFamily="34" charset="0"/>
                <a:cs typeface="Calibri" panose="020F0502020204030204" pitchFamily="34" charset="0"/>
              </a:rPr>
              <a:t>        </a:t>
            </a:r>
            <a:fld id="{590D792A-7340-4D5A-BF6B-E4E06E1F343D}" type="slidenum">
              <a:rPr lang="en-US" altLang="zh-CN" smtClean="0">
                <a:latin typeface="Calibri" panose="020F0502020204030204" pitchFamily="34" charset="0"/>
                <a:cs typeface="Calibri" panose="020F0502020204030204" pitchFamily="34" charset="0"/>
              </a:rPr>
              <a:pPr/>
              <a:t>‹#›</a:t>
            </a:fld>
            <a:endParaRPr lang="en-US" altLang="zh-CN"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1045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4.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2.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1.jpe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3.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814917" y="225425"/>
            <a:ext cx="10608735" cy="831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dirty="0" err="1"/>
              <a:t>Cliquez</a:t>
            </a:r>
            <a:r>
              <a:rPr lang="en-US" altLang="en-US" dirty="0"/>
              <a:t> pour modifier le style du </a:t>
            </a:r>
            <a:r>
              <a:rPr lang="en-US" altLang="en-US" dirty="0" err="1"/>
              <a:t>titre</a:t>
            </a:r>
            <a:endParaRPr lang="en-US" altLang="en-US" dirty="0"/>
          </a:p>
        </p:txBody>
      </p:sp>
      <p:sp>
        <p:nvSpPr>
          <p:cNvPr id="2051" name="Rectangle 3"/>
          <p:cNvSpPr>
            <a:spLocks noGrp="1" noChangeArrowheads="1"/>
          </p:cNvSpPr>
          <p:nvPr>
            <p:ph type="body" idx="1"/>
          </p:nvPr>
        </p:nvSpPr>
        <p:spPr bwMode="auto">
          <a:xfrm>
            <a:off x="670984" y="1425902"/>
            <a:ext cx="10850033" cy="4379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dirty="0" err="1"/>
              <a:t>Cliquez</a:t>
            </a:r>
            <a:r>
              <a:rPr lang="en-US" altLang="en-US" dirty="0"/>
              <a:t> pour modifier les styles du </a:t>
            </a:r>
            <a:r>
              <a:rPr lang="en-US" altLang="en-US" dirty="0" err="1"/>
              <a:t>texte</a:t>
            </a:r>
            <a:r>
              <a:rPr lang="en-US" altLang="en-US" dirty="0"/>
              <a:t> du masque</a:t>
            </a:r>
          </a:p>
          <a:p>
            <a:pPr lvl="1"/>
            <a:r>
              <a:rPr lang="en-US" altLang="en-US" dirty="0" err="1"/>
              <a:t>Deuxième</a:t>
            </a:r>
            <a:r>
              <a:rPr lang="en-US" altLang="en-US" dirty="0"/>
              <a:t> </a:t>
            </a:r>
            <a:r>
              <a:rPr lang="en-US" altLang="en-US" dirty="0" err="1"/>
              <a:t>niveau</a:t>
            </a:r>
            <a:endParaRPr lang="en-US" altLang="en-US" dirty="0"/>
          </a:p>
          <a:p>
            <a:pPr lvl="2"/>
            <a:r>
              <a:rPr lang="en-US" altLang="en-US" dirty="0" err="1"/>
              <a:t>Troisième</a:t>
            </a:r>
            <a:r>
              <a:rPr lang="en-US" altLang="en-US" dirty="0"/>
              <a:t> </a:t>
            </a:r>
            <a:r>
              <a:rPr lang="en-US" altLang="en-US" dirty="0" err="1"/>
              <a:t>niveau</a:t>
            </a:r>
            <a:endParaRPr lang="en-US" altLang="en-US" dirty="0"/>
          </a:p>
          <a:p>
            <a:pPr lvl="3"/>
            <a:r>
              <a:rPr lang="en-US" altLang="en-US" dirty="0" err="1"/>
              <a:t>Quatrième</a:t>
            </a:r>
            <a:r>
              <a:rPr lang="en-US" altLang="en-US" dirty="0"/>
              <a:t> </a:t>
            </a:r>
            <a:r>
              <a:rPr lang="en-US" altLang="en-US" dirty="0" err="1"/>
              <a:t>niveau</a:t>
            </a:r>
            <a:endParaRPr lang="en-US" altLang="en-US" dirty="0"/>
          </a:p>
          <a:p>
            <a:pPr lvl="4"/>
            <a:r>
              <a:rPr lang="en-US" altLang="en-US" dirty="0" err="1"/>
              <a:t>Cinquième</a:t>
            </a:r>
            <a:r>
              <a:rPr lang="en-US" altLang="en-US" dirty="0"/>
              <a:t> </a:t>
            </a:r>
            <a:r>
              <a:rPr lang="en-US" altLang="en-US" dirty="0" err="1"/>
              <a:t>niveau</a:t>
            </a:r>
            <a:endParaRPr lang="en-US" altLang="en-US" dirty="0"/>
          </a:p>
        </p:txBody>
      </p:sp>
      <p:sp>
        <p:nvSpPr>
          <p:cNvPr id="3112" name="Rectangle 40"/>
          <p:cNvSpPr>
            <a:spLocks noGrp="1" noChangeArrowheads="1"/>
          </p:cNvSpPr>
          <p:nvPr>
            <p:ph type="sldNum" sz="quarter" idx="4"/>
          </p:nvPr>
        </p:nvSpPr>
        <p:spPr bwMode="auto">
          <a:xfrm>
            <a:off x="10780184" y="6424613"/>
            <a:ext cx="643467"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800">
                <a:solidFill>
                  <a:srgbClr val="000000"/>
                </a:solidFill>
              </a:defRPr>
            </a:lvl1pPr>
          </a:lstStyle>
          <a:p>
            <a:r>
              <a:rPr lang="en-US" altLang="en-US" dirty="0">
                <a:latin typeface="Calibri" panose="020F0502020204030204" pitchFamily="34" charset="0"/>
                <a:cs typeface="Calibri" panose="020F0502020204030204" pitchFamily="34" charset="0"/>
              </a:rPr>
              <a:t>|</a:t>
            </a:r>
            <a:r>
              <a:rPr lang="en-US" altLang="en-US" sz="900" baseline="16000" dirty="0">
                <a:latin typeface="Calibri" panose="020F0502020204030204" pitchFamily="34" charset="0"/>
                <a:cs typeface="Calibri" panose="020F0502020204030204" pitchFamily="34" charset="0"/>
              </a:rPr>
              <a:t>         </a:t>
            </a:r>
            <a:fld id="{28835B5D-0D2A-4172-B4C0-8EB189C62E52}" type="slidenum">
              <a:rPr lang="en-US" altLang="en-US" smtClean="0">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pic>
        <p:nvPicPr>
          <p:cNvPr id="2054" name="Picture 45" descr="SANOFI_Logo_H_2011_Quadri copie"/>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793752" y="6308726"/>
            <a:ext cx="211243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90655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1" r:id="rId12"/>
    <p:sldLayoutId id="2147483712" r:id="rId13"/>
    <p:sldLayoutId id="2147483713" r:id="rId14"/>
  </p:sldLayoutIdLst>
  <p:hf hdr="0" ftr="0" dt="0"/>
  <p:txStyles>
    <p:titleStyle>
      <a:lvl1pPr algn="l" rtl="0" eaLnBrk="0" fontAlgn="base" hangingPunct="0">
        <a:lnSpc>
          <a:spcPct val="90000"/>
        </a:lnSpc>
        <a:spcBef>
          <a:spcPct val="0"/>
        </a:spcBef>
        <a:spcAft>
          <a:spcPct val="0"/>
        </a:spcAft>
        <a:defRPr sz="3000">
          <a:solidFill>
            <a:srgbClr val="989898"/>
          </a:solidFill>
          <a:latin typeface="Calibri" panose="020F0502020204030204" pitchFamily="34" charset="0"/>
          <a:ea typeface="+mj-ea"/>
          <a:cs typeface="Calibri" panose="020F0502020204030204" pitchFamily="34" charset="0"/>
        </a:defRPr>
      </a:lvl1pPr>
      <a:lvl2pPr algn="l" rtl="0" eaLnBrk="0" fontAlgn="base" hangingPunct="0">
        <a:lnSpc>
          <a:spcPct val="90000"/>
        </a:lnSpc>
        <a:spcBef>
          <a:spcPct val="0"/>
        </a:spcBef>
        <a:spcAft>
          <a:spcPct val="0"/>
        </a:spcAft>
        <a:defRPr sz="3000">
          <a:solidFill>
            <a:srgbClr val="989898"/>
          </a:solidFill>
          <a:latin typeface="Arial" charset="0"/>
          <a:cs typeface="Arial" charset="0"/>
        </a:defRPr>
      </a:lvl2pPr>
      <a:lvl3pPr algn="l" rtl="0" eaLnBrk="0" fontAlgn="base" hangingPunct="0">
        <a:lnSpc>
          <a:spcPct val="90000"/>
        </a:lnSpc>
        <a:spcBef>
          <a:spcPct val="0"/>
        </a:spcBef>
        <a:spcAft>
          <a:spcPct val="0"/>
        </a:spcAft>
        <a:defRPr sz="3000">
          <a:solidFill>
            <a:srgbClr val="989898"/>
          </a:solidFill>
          <a:latin typeface="Arial" charset="0"/>
          <a:cs typeface="Arial" charset="0"/>
        </a:defRPr>
      </a:lvl3pPr>
      <a:lvl4pPr algn="l" rtl="0" eaLnBrk="0" fontAlgn="base" hangingPunct="0">
        <a:lnSpc>
          <a:spcPct val="90000"/>
        </a:lnSpc>
        <a:spcBef>
          <a:spcPct val="0"/>
        </a:spcBef>
        <a:spcAft>
          <a:spcPct val="0"/>
        </a:spcAft>
        <a:defRPr sz="3000">
          <a:solidFill>
            <a:srgbClr val="989898"/>
          </a:solidFill>
          <a:latin typeface="Arial" charset="0"/>
          <a:cs typeface="Arial" charset="0"/>
        </a:defRPr>
      </a:lvl4pPr>
      <a:lvl5pPr algn="l" rtl="0" eaLnBrk="0" fontAlgn="base" hangingPunct="0">
        <a:lnSpc>
          <a:spcPct val="90000"/>
        </a:lnSpc>
        <a:spcBef>
          <a:spcPct val="0"/>
        </a:spcBef>
        <a:spcAft>
          <a:spcPct val="0"/>
        </a:spcAft>
        <a:defRPr sz="3000">
          <a:solidFill>
            <a:srgbClr val="989898"/>
          </a:solidFill>
          <a:latin typeface="Arial" charset="0"/>
          <a:cs typeface="Arial" charset="0"/>
        </a:defRPr>
      </a:lvl5pPr>
      <a:lvl6pPr marL="457200" algn="l" rtl="0" eaLnBrk="1" fontAlgn="base" hangingPunct="1">
        <a:lnSpc>
          <a:spcPct val="90000"/>
        </a:lnSpc>
        <a:spcBef>
          <a:spcPct val="0"/>
        </a:spcBef>
        <a:spcAft>
          <a:spcPct val="0"/>
        </a:spcAft>
        <a:defRPr sz="3000">
          <a:solidFill>
            <a:srgbClr val="989898"/>
          </a:solidFill>
          <a:latin typeface="Arial" charset="0"/>
          <a:cs typeface="Arial" charset="0"/>
        </a:defRPr>
      </a:lvl6pPr>
      <a:lvl7pPr marL="914400" algn="l" rtl="0" eaLnBrk="1" fontAlgn="base" hangingPunct="1">
        <a:lnSpc>
          <a:spcPct val="90000"/>
        </a:lnSpc>
        <a:spcBef>
          <a:spcPct val="0"/>
        </a:spcBef>
        <a:spcAft>
          <a:spcPct val="0"/>
        </a:spcAft>
        <a:defRPr sz="3000">
          <a:solidFill>
            <a:srgbClr val="989898"/>
          </a:solidFill>
          <a:latin typeface="Arial" charset="0"/>
          <a:cs typeface="Arial" charset="0"/>
        </a:defRPr>
      </a:lvl7pPr>
      <a:lvl8pPr marL="1371600" algn="l" rtl="0" eaLnBrk="1" fontAlgn="base" hangingPunct="1">
        <a:lnSpc>
          <a:spcPct val="90000"/>
        </a:lnSpc>
        <a:spcBef>
          <a:spcPct val="0"/>
        </a:spcBef>
        <a:spcAft>
          <a:spcPct val="0"/>
        </a:spcAft>
        <a:defRPr sz="3000">
          <a:solidFill>
            <a:srgbClr val="989898"/>
          </a:solidFill>
          <a:latin typeface="Arial" charset="0"/>
          <a:cs typeface="Arial" charset="0"/>
        </a:defRPr>
      </a:lvl8pPr>
      <a:lvl9pPr marL="1828800" algn="l" rtl="0" eaLnBrk="1" fontAlgn="base" hangingPunct="1">
        <a:lnSpc>
          <a:spcPct val="90000"/>
        </a:lnSpc>
        <a:spcBef>
          <a:spcPct val="0"/>
        </a:spcBef>
        <a:spcAft>
          <a:spcPct val="0"/>
        </a:spcAft>
        <a:defRPr sz="3000">
          <a:solidFill>
            <a:srgbClr val="989898"/>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SzPct val="130000"/>
        <a:buFont typeface="Verdana" panose="020B0604030504040204" pitchFamily="34" charset="0"/>
        <a:buChar char="●"/>
        <a:defRPr>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chemeClr val="tx1"/>
        </a:buClr>
        <a:buFont typeface="Verdana" panose="020B0604030504040204" pitchFamily="34" charset="0"/>
        <a:buChar char="●"/>
        <a:defRPr sz="1600" b="1">
          <a:solidFill>
            <a:srgbClr val="989898"/>
          </a:solidFill>
          <a:latin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lr>
          <a:schemeClr val="hlink"/>
        </a:buClr>
        <a:buChar char="•"/>
        <a:defRPr sz="1600">
          <a:solidFill>
            <a:srgbClr val="989898"/>
          </a:solidFill>
          <a:latin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lr>
          <a:schemeClr val="accent2"/>
        </a:buClr>
        <a:buChar char="•"/>
        <a:defRPr sz="1600">
          <a:solidFill>
            <a:srgbClr val="989898"/>
          </a:solidFill>
          <a:latin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lr>
          <a:schemeClr val="accent2"/>
        </a:buClr>
        <a:buChar char="•"/>
        <a:defRPr sz="1600">
          <a:solidFill>
            <a:srgbClr val="989898"/>
          </a:solidFill>
          <a:latin typeface="Calibri" panose="020F0502020204030204" pitchFamily="34" charset="0"/>
          <a:cs typeface="Calibri" panose="020F0502020204030204" pitchFamily="34" charset="0"/>
        </a:defRPr>
      </a:lvl5pPr>
      <a:lvl6pPr marL="2514600" indent="-228600" algn="l" rtl="0" eaLnBrk="1" fontAlgn="base" hangingPunct="1">
        <a:spcBef>
          <a:spcPct val="20000"/>
        </a:spcBef>
        <a:spcAft>
          <a:spcPct val="0"/>
        </a:spcAft>
        <a:buClr>
          <a:schemeClr val="accent2"/>
        </a:buClr>
        <a:buChar char="•"/>
        <a:defRPr sz="1600">
          <a:solidFill>
            <a:srgbClr val="989898"/>
          </a:solidFill>
          <a:latin typeface="+mn-lt"/>
          <a:cs typeface="+mn-cs"/>
        </a:defRPr>
      </a:lvl6pPr>
      <a:lvl7pPr marL="2971800" indent="-228600" algn="l" rtl="0" eaLnBrk="1" fontAlgn="base" hangingPunct="1">
        <a:spcBef>
          <a:spcPct val="20000"/>
        </a:spcBef>
        <a:spcAft>
          <a:spcPct val="0"/>
        </a:spcAft>
        <a:buClr>
          <a:schemeClr val="accent2"/>
        </a:buClr>
        <a:buChar char="•"/>
        <a:defRPr sz="1600">
          <a:solidFill>
            <a:srgbClr val="989898"/>
          </a:solidFill>
          <a:latin typeface="+mn-lt"/>
          <a:cs typeface="+mn-cs"/>
        </a:defRPr>
      </a:lvl7pPr>
      <a:lvl8pPr marL="3429000" indent="-228600" algn="l" rtl="0" eaLnBrk="1" fontAlgn="base" hangingPunct="1">
        <a:spcBef>
          <a:spcPct val="20000"/>
        </a:spcBef>
        <a:spcAft>
          <a:spcPct val="0"/>
        </a:spcAft>
        <a:buClr>
          <a:schemeClr val="accent2"/>
        </a:buClr>
        <a:buChar char="•"/>
        <a:defRPr sz="1600">
          <a:solidFill>
            <a:srgbClr val="989898"/>
          </a:solidFill>
          <a:latin typeface="+mn-lt"/>
          <a:cs typeface="+mn-cs"/>
        </a:defRPr>
      </a:lvl8pPr>
      <a:lvl9pPr marL="3886200" indent="-228600" algn="l" rtl="0" eaLnBrk="1" fontAlgn="base" hangingPunct="1">
        <a:spcBef>
          <a:spcPct val="20000"/>
        </a:spcBef>
        <a:spcAft>
          <a:spcPct val="0"/>
        </a:spcAft>
        <a:buClr>
          <a:schemeClr val="accent2"/>
        </a:buClr>
        <a:buChar char="•"/>
        <a:defRPr sz="1600">
          <a:solidFill>
            <a:srgbClr val="989898"/>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orient="horz" pos="2160">
          <p15:clr>
            <a:srgbClr val="F26B43"/>
          </p15:clr>
        </p15:guide>
        <p15:guide id="3" pos="385">
          <p15:clr>
            <a:srgbClr val="F26B43"/>
          </p15:clr>
        </p15:guide>
        <p15:guide id="4" pos="5443">
          <p15:clr>
            <a:srgbClr val="F26B43"/>
          </p15:clr>
        </p15:guide>
        <p15:guide id="5" orient="horz" pos="663">
          <p15:clr>
            <a:srgbClr val="F26B43"/>
          </p15:clr>
        </p15:guide>
        <p15:guide id="6" orient="horz" pos="142">
          <p15:clr>
            <a:srgbClr val="F26B43"/>
          </p15:clr>
        </p15:guide>
        <p15:guide id="7" orient="horz" pos="890">
          <p15:clr>
            <a:srgbClr val="F26B43"/>
          </p15:clr>
        </p15:guide>
        <p15:guide id="8" orient="horz" pos="3657">
          <p15:clr>
            <a:srgbClr val="F26B43"/>
          </p15:clr>
        </p15:guide>
        <p15:guide id="9" pos="539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36087" y="191541"/>
            <a:ext cx="10477500" cy="691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dirty="0" err="1"/>
              <a:t>Cliquez</a:t>
            </a:r>
            <a:r>
              <a:rPr lang="en-US" dirty="0"/>
              <a:t> pour modifier le style du </a:t>
            </a:r>
            <a:r>
              <a:rPr lang="en-US" dirty="0" err="1"/>
              <a:t>titre</a:t>
            </a:r>
            <a:endParaRPr lang="en-US" dirty="0"/>
          </a:p>
        </p:txBody>
      </p:sp>
      <p:sp>
        <p:nvSpPr>
          <p:cNvPr id="1027" name="Rectangle 3"/>
          <p:cNvSpPr>
            <a:spLocks noGrp="1" noChangeArrowheads="1"/>
          </p:cNvSpPr>
          <p:nvPr>
            <p:ph type="body" idx="1"/>
          </p:nvPr>
        </p:nvSpPr>
        <p:spPr bwMode="auto">
          <a:xfrm>
            <a:off x="836102" y="1192448"/>
            <a:ext cx="10483849" cy="4446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err="1"/>
              <a:t>Cliquez</a:t>
            </a:r>
            <a:r>
              <a:rPr lang="en-US" dirty="0"/>
              <a:t> pour modifier les styles du </a:t>
            </a:r>
            <a:r>
              <a:rPr lang="en-US" dirty="0" err="1"/>
              <a:t>texte</a:t>
            </a:r>
            <a:r>
              <a:rPr lang="en-US" dirty="0"/>
              <a:t> du masque</a:t>
            </a:r>
          </a:p>
          <a:p>
            <a:pPr lvl="1"/>
            <a:r>
              <a:rPr lang="en-US" dirty="0" err="1"/>
              <a:t>Deuxième</a:t>
            </a:r>
            <a:r>
              <a:rPr lang="en-US" dirty="0"/>
              <a:t> </a:t>
            </a:r>
            <a:r>
              <a:rPr lang="en-US" dirty="0" err="1"/>
              <a:t>niveau</a:t>
            </a:r>
            <a:endParaRPr lang="en-US" dirty="0"/>
          </a:p>
          <a:p>
            <a:pPr lvl="2"/>
            <a:r>
              <a:rPr lang="en-US" dirty="0" err="1"/>
              <a:t>Troisième</a:t>
            </a:r>
            <a:r>
              <a:rPr lang="en-US" dirty="0"/>
              <a:t> </a:t>
            </a:r>
            <a:r>
              <a:rPr lang="en-US" dirty="0" err="1"/>
              <a:t>niveau</a:t>
            </a:r>
            <a:endParaRPr lang="en-US" dirty="0"/>
          </a:p>
          <a:p>
            <a:pPr lvl="3"/>
            <a:r>
              <a:rPr lang="en-US" dirty="0" err="1"/>
              <a:t>Quatrième</a:t>
            </a:r>
            <a:r>
              <a:rPr lang="en-US" dirty="0"/>
              <a:t> </a:t>
            </a:r>
            <a:r>
              <a:rPr lang="en-US" dirty="0" err="1"/>
              <a:t>niveau</a:t>
            </a:r>
            <a:endParaRPr lang="en-US" dirty="0"/>
          </a:p>
          <a:p>
            <a:pPr lvl="4"/>
            <a:r>
              <a:rPr lang="en-US" dirty="0" err="1"/>
              <a:t>Cinquième</a:t>
            </a:r>
            <a:r>
              <a:rPr lang="en-US" dirty="0"/>
              <a:t> </a:t>
            </a:r>
            <a:r>
              <a:rPr lang="en-US" dirty="0" err="1"/>
              <a:t>niveau</a:t>
            </a:r>
            <a:endParaRPr lang="en-US" dirty="0"/>
          </a:p>
        </p:txBody>
      </p:sp>
      <p:sp>
        <p:nvSpPr>
          <p:cNvPr id="3100" name="Rectangle 28"/>
          <p:cNvSpPr>
            <a:spLocks noGrp="1" noChangeArrowheads="1"/>
          </p:cNvSpPr>
          <p:nvPr>
            <p:ph type="ftr" sz="quarter" idx="3"/>
          </p:nvPr>
        </p:nvSpPr>
        <p:spPr bwMode="auto">
          <a:xfrm>
            <a:off x="814917" y="6453212"/>
            <a:ext cx="38608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spcBef>
                <a:spcPct val="50000"/>
              </a:spcBef>
              <a:defRPr sz="600">
                <a:solidFill>
                  <a:srgbClr val="000000"/>
                </a:solidFill>
                <a:latin typeface="Calibri" panose="020F0502020204030204" pitchFamily="34" charset="0"/>
                <a:cs typeface="Calibri" panose="020F0502020204030204" pitchFamily="34" charset="0"/>
              </a:defRPr>
            </a:lvl1pPr>
          </a:lstStyle>
          <a:p>
            <a:pPr fontAlgn="base">
              <a:spcAft>
                <a:spcPct val="0"/>
              </a:spcAft>
              <a:defRPr/>
            </a:pPr>
            <a:endParaRPr lang="en-US" dirty="0"/>
          </a:p>
        </p:txBody>
      </p:sp>
      <p:sp>
        <p:nvSpPr>
          <p:cNvPr id="3112" name="Rectangle 40"/>
          <p:cNvSpPr>
            <a:spLocks noGrp="1" noChangeArrowheads="1"/>
          </p:cNvSpPr>
          <p:nvPr>
            <p:ph type="sldNum" sz="quarter" idx="4"/>
          </p:nvPr>
        </p:nvSpPr>
        <p:spPr bwMode="auto">
          <a:xfrm>
            <a:off x="5645153" y="6507175"/>
            <a:ext cx="643467" cy="234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600">
                <a:solidFill>
                  <a:srgbClr val="000000"/>
                </a:solidFill>
                <a:latin typeface="Arial" charset="0"/>
                <a:cs typeface="Arial" charset="0"/>
              </a:defRPr>
            </a:lvl1pPr>
          </a:lstStyle>
          <a:p>
            <a:pPr fontAlgn="base">
              <a:spcBef>
                <a:spcPct val="0"/>
              </a:spcBef>
              <a:spcAft>
                <a:spcPct val="0"/>
              </a:spcAft>
              <a:defRPr/>
            </a:pPr>
            <a:r>
              <a:rPr lang="en-US" dirty="0">
                <a:latin typeface="Calibri" panose="020F0502020204030204" pitchFamily="34" charset="0"/>
                <a:cs typeface="Calibri" panose="020F0502020204030204" pitchFamily="34" charset="0"/>
              </a:rPr>
              <a:t>|</a:t>
            </a:r>
            <a:r>
              <a:rPr lang="en-US" sz="675" baseline="16000" dirty="0">
                <a:latin typeface="Calibri" panose="020F0502020204030204" pitchFamily="34" charset="0"/>
                <a:cs typeface="Calibri" panose="020F0502020204030204" pitchFamily="34" charset="0"/>
              </a:rPr>
              <a:t>        </a:t>
            </a:r>
            <a:fld id="{173009BC-B0C8-47C3-8173-233A6E00776C}" type="slidenum">
              <a:rPr lang="en-US" smtClean="0">
                <a:latin typeface="Calibri" panose="020F0502020204030204" pitchFamily="34" charset="0"/>
                <a:cs typeface="Calibri" panose="020F0502020204030204" pitchFamily="34" charset="0"/>
              </a:rPr>
              <a:pPr fontAlgn="base">
                <a:spcBef>
                  <a:spcPct val="0"/>
                </a:spcBef>
                <a:spcAft>
                  <a:spcPct val="0"/>
                </a:spcAft>
                <a:defRPr/>
              </a:pPr>
              <a:t>‹#›</a:t>
            </a:fld>
            <a:endParaRPr lang="en-US" dirty="0">
              <a:latin typeface="Calibri" panose="020F0502020204030204" pitchFamily="34" charset="0"/>
              <a:cs typeface="Calibri" panose="020F0502020204030204" pitchFamily="34" charset="0"/>
            </a:endParaRPr>
          </a:p>
        </p:txBody>
      </p:sp>
      <p:pic>
        <p:nvPicPr>
          <p:cNvPr id="7" name="Image 2" descr="Description : cid:image001.jpg@01CDA6D6.DDE13AF0"/>
          <p:cNvPicPr>
            <a:picLocks noChangeAspect="1" noChangeArrowheads="1"/>
          </p:cNvPicPr>
          <p:nvPr userDrawn="1"/>
        </p:nvPicPr>
        <p:blipFill>
          <a:blip r:embed="rId16" cstate="print">
            <a:extLst>
              <a:ext uri="{28A0092B-C50C-407E-A947-70E740481C1C}">
                <a14:useLocalDpi xmlns:a14="http://schemas.microsoft.com/office/drawing/2010/main"/>
              </a:ext>
            </a:extLst>
          </a:blip>
          <a:srcRect/>
          <a:stretch>
            <a:fillRect/>
          </a:stretch>
        </p:blipFill>
        <p:spPr bwMode="auto">
          <a:xfrm>
            <a:off x="8407829" y="6417525"/>
            <a:ext cx="3352800" cy="32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a:off x="843637" y="995919"/>
            <a:ext cx="3547815"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367829" y="995919"/>
            <a:ext cx="354781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7920223" y="995919"/>
            <a:ext cx="3547815"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863339" y="6178371"/>
            <a:ext cx="10562167" cy="0"/>
          </a:xfrm>
          <a:prstGeom prst="line">
            <a:avLst/>
          </a:prstGeom>
          <a:ln>
            <a:solidFill>
              <a:srgbClr val="9898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8455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98" r:id="rId14"/>
  </p:sldLayoutIdLst>
  <p:hf hdr="0" ftr="0" dt="0"/>
  <p:txStyles>
    <p:titleStyle>
      <a:lvl1pPr algn="l" rtl="0" eaLnBrk="0" fontAlgn="base" hangingPunct="0">
        <a:lnSpc>
          <a:spcPct val="90000"/>
        </a:lnSpc>
        <a:spcBef>
          <a:spcPct val="0"/>
        </a:spcBef>
        <a:spcAft>
          <a:spcPct val="0"/>
        </a:spcAft>
        <a:defRPr sz="2100">
          <a:solidFill>
            <a:schemeClr val="tx1"/>
          </a:solidFill>
          <a:latin typeface="Calibri" panose="020F0502020204030204" pitchFamily="34" charset="0"/>
          <a:ea typeface="+mj-ea"/>
          <a:cs typeface="Calibri" panose="020F0502020204030204" pitchFamily="34" charset="0"/>
        </a:defRPr>
      </a:lvl1pPr>
      <a:lvl2pPr algn="l" rtl="0" eaLnBrk="0" fontAlgn="base" hangingPunct="0">
        <a:lnSpc>
          <a:spcPct val="90000"/>
        </a:lnSpc>
        <a:spcBef>
          <a:spcPct val="0"/>
        </a:spcBef>
        <a:spcAft>
          <a:spcPct val="0"/>
        </a:spcAft>
        <a:defRPr sz="2325">
          <a:solidFill>
            <a:schemeClr val="tx1"/>
          </a:solidFill>
          <a:latin typeface="Arial" charset="0"/>
          <a:cs typeface="Arial" charset="0"/>
        </a:defRPr>
      </a:lvl2pPr>
      <a:lvl3pPr algn="l" rtl="0" eaLnBrk="0" fontAlgn="base" hangingPunct="0">
        <a:lnSpc>
          <a:spcPct val="90000"/>
        </a:lnSpc>
        <a:spcBef>
          <a:spcPct val="0"/>
        </a:spcBef>
        <a:spcAft>
          <a:spcPct val="0"/>
        </a:spcAft>
        <a:defRPr sz="2325">
          <a:solidFill>
            <a:schemeClr val="tx1"/>
          </a:solidFill>
          <a:latin typeface="Arial" charset="0"/>
          <a:cs typeface="Arial" charset="0"/>
        </a:defRPr>
      </a:lvl3pPr>
      <a:lvl4pPr algn="l" rtl="0" eaLnBrk="0" fontAlgn="base" hangingPunct="0">
        <a:lnSpc>
          <a:spcPct val="90000"/>
        </a:lnSpc>
        <a:spcBef>
          <a:spcPct val="0"/>
        </a:spcBef>
        <a:spcAft>
          <a:spcPct val="0"/>
        </a:spcAft>
        <a:defRPr sz="2325">
          <a:solidFill>
            <a:schemeClr val="tx1"/>
          </a:solidFill>
          <a:latin typeface="Arial" charset="0"/>
          <a:cs typeface="Arial" charset="0"/>
        </a:defRPr>
      </a:lvl4pPr>
      <a:lvl5pPr algn="l" rtl="0" eaLnBrk="0" fontAlgn="base" hangingPunct="0">
        <a:lnSpc>
          <a:spcPct val="90000"/>
        </a:lnSpc>
        <a:spcBef>
          <a:spcPct val="0"/>
        </a:spcBef>
        <a:spcAft>
          <a:spcPct val="0"/>
        </a:spcAft>
        <a:defRPr sz="2325">
          <a:solidFill>
            <a:schemeClr val="tx1"/>
          </a:solidFill>
          <a:latin typeface="Arial" charset="0"/>
          <a:cs typeface="Arial" charset="0"/>
        </a:defRPr>
      </a:lvl5pPr>
      <a:lvl6pPr marL="342866" algn="l" rtl="0" fontAlgn="base">
        <a:lnSpc>
          <a:spcPct val="90000"/>
        </a:lnSpc>
        <a:spcBef>
          <a:spcPct val="0"/>
        </a:spcBef>
        <a:spcAft>
          <a:spcPct val="0"/>
        </a:spcAft>
        <a:defRPr sz="2325">
          <a:solidFill>
            <a:srgbClr val="989898"/>
          </a:solidFill>
          <a:latin typeface="Arial" charset="0"/>
          <a:cs typeface="Arial" charset="0"/>
        </a:defRPr>
      </a:lvl6pPr>
      <a:lvl7pPr marL="685732" algn="l" rtl="0" fontAlgn="base">
        <a:lnSpc>
          <a:spcPct val="90000"/>
        </a:lnSpc>
        <a:spcBef>
          <a:spcPct val="0"/>
        </a:spcBef>
        <a:spcAft>
          <a:spcPct val="0"/>
        </a:spcAft>
        <a:defRPr sz="2325">
          <a:solidFill>
            <a:srgbClr val="989898"/>
          </a:solidFill>
          <a:latin typeface="Arial" charset="0"/>
          <a:cs typeface="Arial" charset="0"/>
        </a:defRPr>
      </a:lvl7pPr>
      <a:lvl8pPr marL="1028598" algn="l" rtl="0" fontAlgn="base">
        <a:lnSpc>
          <a:spcPct val="90000"/>
        </a:lnSpc>
        <a:spcBef>
          <a:spcPct val="0"/>
        </a:spcBef>
        <a:spcAft>
          <a:spcPct val="0"/>
        </a:spcAft>
        <a:defRPr sz="2325">
          <a:solidFill>
            <a:srgbClr val="989898"/>
          </a:solidFill>
          <a:latin typeface="Arial" charset="0"/>
          <a:cs typeface="Arial" charset="0"/>
        </a:defRPr>
      </a:lvl8pPr>
      <a:lvl9pPr marL="1371464" algn="l" rtl="0" fontAlgn="base">
        <a:lnSpc>
          <a:spcPct val="90000"/>
        </a:lnSpc>
        <a:spcBef>
          <a:spcPct val="0"/>
        </a:spcBef>
        <a:spcAft>
          <a:spcPct val="0"/>
        </a:spcAft>
        <a:defRPr sz="2325">
          <a:solidFill>
            <a:srgbClr val="989898"/>
          </a:solidFill>
          <a:latin typeface="Arial" charset="0"/>
          <a:cs typeface="Arial" charset="0"/>
        </a:defRPr>
      </a:lvl9pPr>
    </p:titleStyle>
    <p:bodyStyle>
      <a:lvl1pPr marL="257150" indent="-257150" algn="l" rtl="0" eaLnBrk="0" fontAlgn="base" hangingPunct="0">
        <a:spcBef>
          <a:spcPct val="20000"/>
        </a:spcBef>
        <a:spcAft>
          <a:spcPct val="0"/>
        </a:spcAft>
        <a:buClr>
          <a:schemeClr val="bg2"/>
        </a:buClr>
        <a:buSzPct val="130000"/>
        <a:buFont typeface="Verdana" pitchFamily="34" charset="0"/>
        <a:buChar char="●"/>
        <a:defRPr sz="1500">
          <a:solidFill>
            <a:schemeClr val="tx1"/>
          </a:solidFill>
          <a:latin typeface="Calibri" panose="020F0502020204030204" pitchFamily="34" charset="0"/>
          <a:ea typeface="+mn-ea"/>
          <a:cs typeface="Calibri" panose="020F0502020204030204" pitchFamily="34" charset="0"/>
        </a:defRPr>
      </a:lvl1pPr>
      <a:lvl2pPr marL="557157" indent="-214293" algn="l" rtl="0" eaLnBrk="0" fontAlgn="base" hangingPunct="0">
        <a:spcBef>
          <a:spcPct val="20000"/>
        </a:spcBef>
        <a:spcAft>
          <a:spcPct val="0"/>
        </a:spcAft>
        <a:buClr>
          <a:schemeClr val="tx1"/>
        </a:buClr>
        <a:buFont typeface="Verdana" pitchFamily="34" charset="0"/>
        <a:buChar char="●"/>
        <a:defRPr sz="1200" b="1">
          <a:solidFill>
            <a:schemeClr val="tx1"/>
          </a:solidFill>
          <a:latin typeface="Calibri" panose="020F0502020204030204" pitchFamily="34" charset="0"/>
          <a:cs typeface="Calibri" panose="020F0502020204030204" pitchFamily="34" charset="0"/>
        </a:defRPr>
      </a:lvl2pPr>
      <a:lvl3pPr marL="857165" indent="-171434" algn="l" rtl="0" eaLnBrk="0" fontAlgn="base" hangingPunct="0">
        <a:spcBef>
          <a:spcPct val="20000"/>
        </a:spcBef>
        <a:spcAft>
          <a:spcPct val="0"/>
        </a:spcAft>
        <a:buClr>
          <a:schemeClr val="hlink"/>
        </a:buClr>
        <a:buChar char="•"/>
        <a:defRPr sz="1200">
          <a:solidFill>
            <a:srgbClr val="989898"/>
          </a:solidFill>
          <a:latin typeface="Calibri" panose="020F0502020204030204" pitchFamily="34" charset="0"/>
          <a:cs typeface="Calibri" panose="020F0502020204030204" pitchFamily="34" charset="0"/>
        </a:defRPr>
      </a:lvl3pPr>
      <a:lvl4pPr marL="1200030" indent="-171434" algn="l" rtl="0" eaLnBrk="0" fontAlgn="base" hangingPunct="0">
        <a:spcBef>
          <a:spcPct val="20000"/>
        </a:spcBef>
        <a:spcAft>
          <a:spcPct val="0"/>
        </a:spcAft>
        <a:buClr>
          <a:schemeClr val="accent2"/>
        </a:buClr>
        <a:buChar char="•"/>
        <a:defRPr sz="1200">
          <a:solidFill>
            <a:srgbClr val="989898"/>
          </a:solidFill>
          <a:latin typeface="Calibri" panose="020F0502020204030204" pitchFamily="34" charset="0"/>
          <a:cs typeface="Calibri" panose="020F0502020204030204" pitchFamily="34" charset="0"/>
        </a:defRPr>
      </a:lvl4pPr>
      <a:lvl5pPr marL="1542896" indent="-171434" algn="l" rtl="0" eaLnBrk="0" fontAlgn="base" hangingPunct="0">
        <a:spcBef>
          <a:spcPct val="20000"/>
        </a:spcBef>
        <a:spcAft>
          <a:spcPct val="0"/>
        </a:spcAft>
        <a:buClr>
          <a:schemeClr val="accent2"/>
        </a:buClr>
        <a:buChar char="•"/>
        <a:defRPr sz="1200">
          <a:solidFill>
            <a:srgbClr val="989898"/>
          </a:solidFill>
          <a:latin typeface="Calibri" panose="020F0502020204030204" pitchFamily="34" charset="0"/>
          <a:cs typeface="Calibri" panose="020F0502020204030204" pitchFamily="34" charset="0"/>
        </a:defRPr>
      </a:lvl5pPr>
      <a:lvl6pPr marL="1885762" indent="-171434" algn="l" rtl="0" fontAlgn="base">
        <a:spcBef>
          <a:spcPct val="20000"/>
        </a:spcBef>
        <a:spcAft>
          <a:spcPct val="0"/>
        </a:spcAft>
        <a:buClr>
          <a:schemeClr val="accent2"/>
        </a:buClr>
        <a:buChar char="•"/>
        <a:defRPr sz="1200">
          <a:solidFill>
            <a:srgbClr val="989898"/>
          </a:solidFill>
          <a:latin typeface="+mn-lt"/>
          <a:cs typeface="+mn-cs"/>
        </a:defRPr>
      </a:lvl6pPr>
      <a:lvl7pPr marL="2228628" indent="-171434" algn="l" rtl="0" fontAlgn="base">
        <a:spcBef>
          <a:spcPct val="20000"/>
        </a:spcBef>
        <a:spcAft>
          <a:spcPct val="0"/>
        </a:spcAft>
        <a:buClr>
          <a:schemeClr val="accent2"/>
        </a:buClr>
        <a:buChar char="•"/>
        <a:defRPr sz="1200">
          <a:solidFill>
            <a:srgbClr val="989898"/>
          </a:solidFill>
          <a:latin typeface="+mn-lt"/>
          <a:cs typeface="+mn-cs"/>
        </a:defRPr>
      </a:lvl7pPr>
      <a:lvl8pPr marL="2571494" indent="-171434" algn="l" rtl="0" fontAlgn="base">
        <a:spcBef>
          <a:spcPct val="20000"/>
        </a:spcBef>
        <a:spcAft>
          <a:spcPct val="0"/>
        </a:spcAft>
        <a:buClr>
          <a:schemeClr val="accent2"/>
        </a:buClr>
        <a:buChar char="•"/>
        <a:defRPr sz="1200">
          <a:solidFill>
            <a:srgbClr val="989898"/>
          </a:solidFill>
          <a:latin typeface="+mn-lt"/>
          <a:cs typeface="+mn-cs"/>
        </a:defRPr>
      </a:lvl8pPr>
      <a:lvl9pPr marL="2914361" indent="-171434" algn="l" rtl="0" fontAlgn="base">
        <a:spcBef>
          <a:spcPct val="20000"/>
        </a:spcBef>
        <a:spcAft>
          <a:spcPct val="0"/>
        </a:spcAft>
        <a:buClr>
          <a:schemeClr val="accent2"/>
        </a:buClr>
        <a:buChar char="•"/>
        <a:defRPr sz="1200">
          <a:solidFill>
            <a:srgbClr val="989898"/>
          </a:solidFill>
          <a:latin typeface="+mn-lt"/>
          <a:cs typeface="+mn-cs"/>
        </a:defRPr>
      </a:lvl9pPr>
    </p:bodyStyle>
    <p:otherStyle>
      <a:defPPr>
        <a:defRPr lang="en-US"/>
      </a:defPPr>
      <a:lvl1pPr marL="0" algn="l" defTabSz="685732" rtl="0" eaLnBrk="1" latinLnBrk="0" hangingPunct="1">
        <a:defRPr sz="1425" kern="1200">
          <a:solidFill>
            <a:schemeClr val="tx1"/>
          </a:solidFill>
          <a:latin typeface="+mn-lt"/>
          <a:ea typeface="+mn-ea"/>
          <a:cs typeface="+mn-cs"/>
        </a:defRPr>
      </a:lvl1pPr>
      <a:lvl2pPr marL="342866" algn="l" defTabSz="685732" rtl="0" eaLnBrk="1" latinLnBrk="0" hangingPunct="1">
        <a:defRPr sz="1425" kern="1200">
          <a:solidFill>
            <a:schemeClr val="tx1"/>
          </a:solidFill>
          <a:latin typeface="+mn-lt"/>
          <a:ea typeface="+mn-ea"/>
          <a:cs typeface="+mn-cs"/>
        </a:defRPr>
      </a:lvl2pPr>
      <a:lvl3pPr marL="685732" algn="l" defTabSz="685732" rtl="0" eaLnBrk="1" latinLnBrk="0" hangingPunct="1">
        <a:defRPr sz="1425" kern="1200">
          <a:solidFill>
            <a:schemeClr val="tx1"/>
          </a:solidFill>
          <a:latin typeface="+mn-lt"/>
          <a:ea typeface="+mn-ea"/>
          <a:cs typeface="+mn-cs"/>
        </a:defRPr>
      </a:lvl3pPr>
      <a:lvl4pPr marL="1028598" algn="l" defTabSz="685732" rtl="0" eaLnBrk="1" latinLnBrk="0" hangingPunct="1">
        <a:defRPr sz="1425" kern="1200">
          <a:solidFill>
            <a:schemeClr val="tx1"/>
          </a:solidFill>
          <a:latin typeface="+mn-lt"/>
          <a:ea typeface="+mn-ea"/>
          <a:cs typeface="+mn-cs"/>
        </a:defRPr>
      </a:lvl4pPr>
      <a:lvl5pPr marL="1371464" algn="l" defTabSz="685732" rtl="0" eaLnBrk="1" latinLnBrk="0" hangingPunct="1">
        <a:defRPr sz="1425" kern="1200">
          <a:solidFill>
            <a:schemeClr val="tx1"/>
          </a:solidFill>
          <a:latin typeface="+mn-lt"/>
          <a:ea typeface="+mn-ea"/>
          <a:cs typeface="+mn-cs"/>
        </a:defRPr>
      </a:lvl5pPr>
      <a:lvl6pPr marL="1714331" algn="l" defTabSz="685732" rtl="0" eaLnBrk="1" latinLnBrk="0" hangingPunct="1">
        <a:defRPr sz="1425" kern="1200">
          <a:solidFill>
            <a:schemeClr val="tx1"/>
          </a:solidFill>
          <a:latin typeface="+mn-lt"/>
          <a:ea typeface="+mn-ea"/>
          <a:cs typeface="+mn-cs"/>
        </a:defRPr>
      </a:lvl6pPr>
      <a:lvl7pPr marL="2057195" algn="l" defTabSz="685732" rtl="0" eaLnBrk="1" latinLnBrk="0" hangingPunct="1">
        <a:defRPr sz="1425" kern="1200">
          <a:solidFill>
            <a:schemeClr val="tx1"/>
          </a:solidFill>
          <a:latin typeface="+mn-lt"/>
          <a:ea typeface="+mn-ea"/>
          <a:cs typeface="+mn-cs"/>
        </a:defRPr>
      </a:lvl7pPr>
      <a:lvl8pPr marL="2400060" algn="l" defTabSz="685732" rtl="0" eaLnBrk="1" latinLnBrk="0" hangingPunct="1">
        <a:defRPr sz="1425" kern="1200">
          <a:solidFill>
            <a:schemeClr val="tx1"/>
          </a:solidFill>
          <a:latin typeface="+mn-lt"/>
          <a:ea typeface="+mn-ea"/>
          <a:cs typeface="+mn-cs"/>
        </a:defRPr>
      </a:lvl8pPr>
      <a:lvl9pPr marL="2742926" algn="l" defTabSz="685732" rtl="0" eaLnBrk="1" latinLnBrk="0" hangingPunct="1">
        <a:defRPr sz="14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63601" y="229395"/>
            <a:ext cx="10513484"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dirty="0" err="1"/>
              <a:t>Cliquez</a:t>
            </a:r>
            <a:r>
              <a:rPr lang="en-US" altLang="en-US" dirty="0"/>
              <a:t> pour modifier le style du </a:t>
            </a:r>
            <a:r>
              <a:rPr lang="en-US" altLang="en-US" dirty="0" err="1"/>
              <a:t>titre</a:t>
            </a:r>
            <a:endParaRPr lang="en-US" altLang="en-US" dirty="0"/>
          </a:p>
        </p:txBody>
      </p:sp>
      <p:sp>
        <p:nvSpPr>
          <p:cNvPr id="1027" name="Rectangle 3"/>
          <p:cNvSpPr>
            <a:spLocks noGrp="1" noChangeArrowheads="1"/>
          </p:cNvSpPr>
          <p:nvPr>
            <p:ph type="body" idx="1"/>
          </p:nvPr>
        </p:nvSpPr>
        <p:spPr bwMode="auto">
          <a:xfrm>
            <a:off x="863601" y="1412875"/>
            <a:ext cx="10513484" cy="421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dirty="0" err="1"/>
              <a:t>Cliquez</a:t>
            </a:r>
            <a:r>
              <a:rPr lang="en-US" altLang="en-US" dirty="0"/>
              <a:t> pour modifier les styles du </a:t>
            </a:r>
            <a:r>
              <a:rPr lang="en-US" altLang="en-US" dirty="0" err="1"/>
              <a:t>texte</a:t>
            </a:r>
            <a:r>
              <a:rPr lang="en-US" altLang="en-US" dirty="0"/>
              <a:t> du masque</a:t>
            </a:r>
          </a:p>
          <a:p>
            <a:pPr lvl="1"/>
            <a:r>
              <a:rPr lang="en-US" altLang="en-US" dirty="0" err="1"/>
              <a:t>Deuxième</a:t>
            </a:r>
            <a:r>
              <a:rPr lang="en-US" altLang="en-US" dirty="0"/>
              <a:t> </a:t>
            </a:r>
            <a:r>
              <a:rPr lang="en-US" altLang="en-US" dirty="0" err="1"/>
              <a:t>niveau</a:t>
            </a:r>
            <a:endParaRPr lang="en-US" altLang="en-US" dirty="0"/>
          </a:p>
          <a:p>
            <a:pPr lvl="2"/>
            <a:r>
              <a:rPr lang="en-US" altLang="en-US" dirty="0" err="1"/>
              <a:t>Troisième</a:t>
            </a:r>
            <a:r>
              <a:rPr lang="en-US" altLang="en-US" dirty="0"/>
              <a:t> </a:t>
            </a:r>
            <a:r>
              <a:rPr lang="en-US" altLang="en-US" dirty="0" err="1"/>
              <a:t>niveau</a:t>
            </a:r>
            <a:endParaRPr lang="en-US" altLang="en-US" dirty="0"/>
          </a:p>
          <a:p>
            <a:pPr lvl="3"/>
            <a:r>
              <a:rPr lang="en-US" altLang="en-US" dirty="0" err="1"/>
              <a:t>Quatrième</a:t>
            </a:r>
            <a:r>
              <a:rPr lang="en-US" altLang="en-US" dirty="0"/>
              <a:t> </a:t>
            </a:r>
            <a:r>
              <a:rPr lang="en-US" altLang="en-US" dirty="0" err="1"/>
              <a:t>niveau</a:t>
            </a:r>
            <a:endParaRPr lang="en-US" altLang="en-US" dirty="0"/>
          </a:p>
          <a:p>
            <a:pPr lvl="4"/>
            <a:r>
              <a:rPr lang="en-US" altLang="en-US" dirty="0" err="1"/>
              <a:t>Cinquième</a:t>
            </a:r>
            <a:r>
              <a:rPr lang="en-US" altLang="en-US" dirty="0"/>
              <a:t> </a:t>
            </a:r>
            <a:r>
              <a:rPr lang="en-US" altLang="en-US" dirty="0" err="1"/>
              <a:t>niveau</a:t>
            </a:r>
            <a:endParaRPr lang="en-US" altLang="en-US" dirty="0"/>
          </a:p>
        </p:txBody>
      </p:sp>
      <p:sp>
        <p:nvSpPr>
          <p:cNvPr id="3112" name="Rectangle 40"/>
          <p:cNvSpPr>
            <a:spLocks noGrp="1" noChangeArrowheads="1"/>
          </p:cNvSpPr>
          <p:nvPr>
            <p:ph type="sldNum" sz="quarter" idx="4"/>
          </p:nvPr>
        </p:nvSpPr>
        <p:spPr bwMode="auto">
          <a:xfrm>
            <a:off x="10780184" y="6424613"/>
            <a:ext cx="643467"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800">
                <a:solidFill>
                  <a:srgbClr val="000000"/>
                </a:solidFill>
              </a:defRPr>
            </a:lvl1pPr>
          </a:lstStyle>
          <a:p>
            <a:r>
              <a:rPr lang="en-US" altLang="en-US" dirty="0">
                <a:latin typeface="Calibri" panose="020F0502020204030204" pitchFamily="34" charset="0"/>
                <a:cs typeface="Calibri" panose="020F0502020204030204" pitchFamily="34" charset="0"/>
              </a:rPr>
              <a:t>|</a:t>
            </a:r>
            <a:r>
              <a:rPr lang="en-US" altLang="en-US" sz="900" baseline="16000" dirty="0">
                <a:latin typeface="Calibri" panose="020F0502020204030204" pitchFamily="34" charset="0"/>
                <a:cs typeface="Calibri" panose="020F0502020204030204" pitchFamily="34" charset="0"/>
              </a:rPr>
              <a:t>         </a:t>
            </a:r>
            <a:fld id="{FE4BC667-4318-44CC-9860-524BE446EA73}" type="slidenum">
              <a:rPr lang="en-US" altLang="en-US" smtClean="0">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pic>
        <p:nvPicPr>
          <p:cNvPr id="1030" name="Picture 45" descr="SANOFI_Logo_H_2011_Quadri copie"/>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93752" y="6308726"/>
            <a:ext cx="211243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474567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Lst>
  <p:hf hdr="0" ftr="0" dt="0"/>
  <p:txStyles>
    <p:titleStyle>
      <a:lvl1pPr algn="l" rtl="0" eaLnBrk="0" fontAlgn="base" hangingPunct="0">
        <a:lnSpc>
          <a:spcPct val="90000"/>
        </a:lnSpc>
        <a:spcBef>
          <a:spcPct val="0"/>
        </a:spcBef>
        <a:spcAft>
          <a:spcPct val="0"/>
        </a:spcAft>
        <a:defRPr sz="3000">
          <a:solidFill>
            <a:srgbClr val="989898"/>
          </a:solidFill>
          <a:latin typeface="Calibri" panose="020F0502020204030204" pitchFamily="34" charset="0"/>
          <a:ea typeface="+mj-ea"/>
          <a:cs typeface="Calibri" panose="020F0502020204030204" pitchFamily="34" charset="0"/>
        </a:defRPr>
      </a:lvl1pPr>
      <a:lvl2pPr algn="l" rtl="0" eaLnBrk="0" fontAlgn="base" hangingPunct="0">
        <a:lnSpc>
          <a:spcPct val="90000"/>
        </a:lnSpc>
        <a:spcBef>
          <a:spcPct val="0"/>
        </a:spcBef>
        <a:spcAft>
          <a:spcPct val="0"/>
        </a:spcAft>
        <a:defRPr sz="3000">
          <a:solidFill>
            <a:srgbClr val="989898"/>
          </a:solidFill>
          <a:latin typeface="Arial" charset="0"/>
          <a:cs typeface="Arial" charset="0"/>
        </a:defRPr>
      </a:lvl2pPr>
      <a:lvl3pPr algn="l" rtl="0" eaLnBrk="0" fontAlgn="base" hangingPunct="0">
        <a:lnSpc>
          <a:spcPct val="90000"/>
        </a:lnSpc>
        <a:spcBef>
          <a:spcPct val="0"/>
        </a:spcBef>
        <a:spcAft>
          <a:spcPct val="0"/>
        </a:spcAft>
        <a:defRPr sz="3000">
          <a:solidFill>
            <a:srgbClr val="989898"/>
          </a:solidFill>
          <a:latin typeface="Arial" charset="0"/>
          <a:cs typeface="Arial" charset="0"/>
        </a:defRPr>
      </a:lvl3pPr>
      <a:lvl4pPr algn="l" rtl="0" eaLnBrk="0" fontAlgn="base" hangingPunct="0">
        <a:lnSpc>
          <a:spcPct val="90000"/>
        </a:lnSpc>
        <a:spcBef>
          <a:spcPct val="0"/>
        </a:spcBef>
        <a:spcAft>
          <a:spcPct val="0"/>
        </a:spcAft>
        <a:defRPr sz="3000">
          <a:solidFill>
            <a:srgbClr val="989898"/>
          </a:solidFill>
          <a:latin typeface="Arial" charset="0"/>
          <a:cs typeface="Arial" charset="0"/>
        </a:defRPr>
      </a:lvl4pPr>
      <a:lvl5pPr algn="l" rtl="0" eaLnBrk="0" fontAlgn="base" hangingPunct="0">
        <a:lnSpc>
          <a:spcPct val="90000"/>
        </a:lnSpc>
        <a:spcBef>
          <a:spcPct val="0"/>
        </a:spcBef>
        <a:spcAft>
          <a:spcPct val="0"/>
        </a:spcAft>
        <a:defRPr sz="3000">
          <a:solidFill>
            <a:srgbClr val="989898"/>
          </a:solidFill>
          <a:latin typeface="Arial" charset="0"/>
          <a:cs typeface="Arial" charset="0"/>
        </a:defRPr>
      </a:lvl5pPr>
      <a:lvl6pPr marL="457200" algn="l" rtl="0" fontAlgn="base">
        <a:lnSpc>
          <a:spcPct val="90000"/>
        </a:lnSpc>
        <a:spcBef>
          <a:spcPct val="0"/>
        </a:spcBef>
        <a:spcAft>
          <a:spcPct val="0"/>
        </a:spcAft>
        <a:defRPr sz="3000">
          <a:solidFill>
            <a:srgbClr val="989898"/>
          </a:solidFill>
          <a:latin typeface="Arial" charset="0"/>
          <a:cs typeface="Arial" charset="0"/>
        </a:defRPr>
      </a:lvl6pPr>
      <a:lvl7pPr marL="914400" algn="l" rtl="0" fontAlgn="base">
        <a:lnSpc>
          <a:spcPct val="90000"/>
        </a:lnSpc>
        <a:spcBef>
          <a:spcPct val="0"/>
        </a:spcBef>
        <a:spcAft>
          <a:spcPct val="0"/>
        </a:spcAft>
        <a:defRPr sz="3000">
          <a:solidFill>
            <a:srgbClr val="989898"/>
          </a:solidFill>
          <a:latin typeface="Arial" charset="0"/>
          <a:cs typeface="Arial" charset="0"/>
        </a:defRPr>
      </a:lvl7pPr>
      <a:lvl8pPr marL="1371600" algn="l" rtl="0" fontAlgn="base">
        <a:lnSpc>
          <a:spcPct val="90000"/>
        </a:lnSpc>
        <a:spcBef>
          <a:spcPct val="0"/>
        </a:spcBef>
        <a:spcAft>
          <a:spcPct val="0"/>
        </a:spcAft>
        <a:defRPr sz="3000">
          <a:solidFill>
            <a:srgbClr val="989898"/>
          </a:solidFill>
          <a:latin typeface="Arial" charset="0"/>
          <a:cs typeface="Arial" charset="0"/>
        </a:defRPr>
      </a:lvl8pPr>
      <a:lvl9pPr marL="1828800" algn="l" rtl="0" fontAlgn="base">
        <a:lnSpc>
          <a:spcPct val="90000"/>
        </a:lnSpc>
        <a:spcBef>
          <a:spcPct val="0"/>
        </a:spcBef>
        <a:spcAft>
          <a:spcPct val="0"/>
        </a:spcAft>
        <a:defRPr sz="3000">
          <a:solidFill>
            <a:srgbClr val="989898"/>
          </a:solidFill>
          <a:latin typeface="Arial" charset="0"/>
          <a:cs typeface="Arial" charset="0"/>
        </a:defRPr>
      </a:lvl9pPr>
    </p:titleStyle>
    <p:bodyStyle>
      <a:lvl1pPr marL="342900" indent="-342900" algn="l" rtl="0" eaLnBrk="0" fontAlgn="base" hangingPunct="0">
        <a:spcBef>
          <a:spcPct val="20000"/>
        </a:spcBef>
        <a:spcAft>
          <a:spcPct val="0"/>
        </a:spcAft>
        <a:buClr>
          <a:schemeClr val="bg2"/>
        </a:buClr>
        <a:buSzPct val="130000"/>
        <a:buFont typeface="Verdana" panose="020B0604030504040204" pitchFamily="34" charset="0"/>
        <a:buChar char="●"/>
        <a:defRPr>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chemeClr val="tx1"/>
        </a:buClr>
        <a:buFont typeface="Verdana" panose="020B0604030504040204" pitchFamily="34" charset="0"/>
        <a:buChar char="●"/>
        <a:defRPr sz="1600" b="1">
          <a:solidFill>
            <a:srgbClr val="989898"/>
          </a:solidFill>
          <a:latin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lr>
          <a:schemeClr val="hlink"/>
        </a:buClr>
        <a:buChar char="•"/>
        <a:defRPr sz="1600">
          <a:solidFill>
            <a:srgbClr val="989898"/>
          </a:solidFill>
          <a:latin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lr>
          <a:schemeClr val="accent2"/>
        </a:buClr>
        <a:buChar char="•"/>
        <a:defRPr sz="1600">
          <a:solidFill>
            <a:srgbClr val="989898"/>
          </a:solidFill>
          <a:latin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lr>
          <a:schemeClr val="accent2"/>
        </a:buClr>
        <a:buChar char="•"/>
        <a:defRPr sz="1600">
          <a:solidFill>
            <a:srgbClr val="989898"/>
          </a:solidFill>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lr>
          <a:schemeClr val="accent2"/>
        </a:buClr>
        <a:buChar char="•"/>
        <a:defRPr sz="1600">
          <a:solidFill>
            <a:srgbClr val="989898"/>
          </a:solidFill>
          <a:latin typeface="+mn-lt"/>
          <a:cs typeface="+mn-cs"/>
        </a:defRPr>
      </a:lvl6pPr>
      <a:lvl7pPr marL="2971800" indent="-228600" algn="l" rtl="0" fontAlgn="base">
        <a:spcBef>
          <a:spcPct val="20000"/>
        </a:spcBef>
        <a:spcAft>
          <a:spcPct val="0"/>
        </a:spcAft>
        <a:buClr>
          <a:schemeClr val="accent2"/>
        </a:buClr>
        <a:buChar char="•"/>
        <a:defRPr sz="1600">
          <a:solidFill>
            <a:srgbClr val="989898"/>
          </a:solidFill>
          <a:latin typeface="+mn-lt"/>
          <a:cs typeface="+mn-cs"/>
        </a:defRPr>
      </a:lvl7pPr>
      <a:lvl8pPr marL="3429000" indent="-228600" algn="l" rtl="0" fontAlgn="base">
        <a:spcBef>
          <a:spcPct val="20000"/>
        </a:spcBef>
        <a:spcAft>
          <a:spcPct val="0"/>
        </a:spcAft>
        <a:buClr>
          <a:schemeClr val="accent2"/>
        </a:buClr>
        <a:buChar char="•"/>
        <a:defRPr sz="1600">
          <a:solidFill>
            <a:srgbClr val="989898"/>
          </a:solidFill>
          <a:latin typeface="+mn-lt"/>
          <a:cs typeface="+mn-cs"/>
        </a:defRPr>
      </a:lvl8pPr>
      <a:lvl9pPr marL="3886200" indent="-228600" algn="l" rtl="0" fontAlgn="base">
        <a:spcBef>
          <a:spcPct val="20000"/>
        </a:spcBef>
        <a:spcAft>
          <a:spcPct val="0"/>
        </a:spcAft>
        <a:buClr>
          <a:schemeClr val="accent2"/>
        </a:buClr>
        <a:buChar char="•"/>
        <a:defRPr sz="1600">
          <a:solidFill>
            <a:srgbClr val="989898"/>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orient="horz" pos="2160">
          <p15:clr>
            <a:srgbClr val="F26B43"/>
          </p15:clr>
        </p15:guide>
        <p15:guide id="3" orient="horz" pos="663">
          <p15:clr>
            <a:srgbClr val="F26B43"/>
          </p15:clr>
        </p15:guide>
        <p15:guide id="4" pos="408">
          <p15:clr>
            <a:srgbClr val="F26B43"/>
          </p15:clr>
        </p15:guide>
        <p15:guide id="5" pos="5443">
          <p15:clr>
            <a:srgbClr val="F26B43"/>
          </p15:clr>
        </p15:guide>
        <p15:guide id="6" orient="horz" pos="142">
          <p15:clr>
            <a:srgbClr val="F26B43"/>
          </p15:clr>
        </p15:guide>
        <p15:guide id="7" orient="horz" pos="799">
          <p15:clr>
            <a:srgbClr val="F26B43"/>
          </p15:clr>
        </p15:guide>
        <p15:guide id="8" orient="horz" pos="890">
          <p15:clr>
            <a:srgbClr val="F26B43"/>
          </p15:clr>
        </p15:guide>
        <p15:guide id="9" orient="horz" pos="3543">
          <p15:clr>
            <a:srgbClr val="F26B43"/>
          </p15:clr>
        </p15:guide>
        <p15:guide id="10" pos="5375">
          <p15:clr>
            <a:srgbClr val="F26B43"/>
          </p15:clr>
        </p15:guide>
        <p15:guide id="11" pos="29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themeOverride" Target="../theme/themeOverride10.xml"/><Relationship Id="rId5" Type="http://schemas.openxmlformats.org/officeDocument/2006/relationships/image" Target="../media/image14.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hemeOverride" Target="../theme/themeOverride11.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hemeOverride" Target="../theme/themeOverride12.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hemeOverride" Target="../theme/themeOverride13.xml"/><Relationship Id="rId5" Type="http://schemas.openxmlformats.org/officeDocument/2006/relationships/image" Target="../media/image15.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hemeOverride" Target="../theme/themeOverride1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hemeOverride" Target="../theme/themeOverride16.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hemeOverride" Target="../theme/themeOverride17.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hemeOverride" Target="../theme/themeOverride18.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hemeOverride" Target="../theme/themeOverride19.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hemeOverride" Target="../theme/themeOverride20.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hemeOverride" Target="../theme/themeOverride22.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23.xml"/><Relationship Id="rId5" Type="http://schemas.openxmlformats.org/officeDocument/2006/relationships/comments" Target="../comments/comment1.xml"/><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3.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26.xml"/><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hemeOverride" Target="../theme/themeOverride27.xml"/><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hemeOverride" Target="../theme/themeOverride28.xml"/><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hemeOverride" Target="../theme/themeOverride29.xml"/><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4.xml"/><Relationship Id="rId1" Type="http://schemas.openxmlformats.org/officeDocument/2006/relationships/themeOverride" Target="../theme/themeOverride30.xml"/><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hemeOverride" Target="../theme/themeOverride31.xml"/><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hemeOverride" Target="../theme/themeOverride32.xml"/><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hemeOverride" Target="../theme/themeOverride33.xml"/><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4.xml"/><Relationship Id="rId1" Type="http://schemas.openxmlformats.org/officeDocument/2006/relationships/themeOverride" Target="../theme/themeOverride34.xml"/><Relationship Id="rId4" Type="http://schemas.openxmlformats.org/officeDocument/2006/relationships/image" Target="../media/image1.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hemeOverride" Target="../theme/themeOverride35.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image" Target="../media/image8.png"/><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hemeOverride" Target="../theme/themeOverride36.xml"/><Relationship Id="rId4" Type="http://schemas.openxmlformats.org/officeDocument/2006/relationships/image" Target="../media/image1.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hemeOverride" Target="../theme/themeOverride37.xml"/><Relationship Id="rId4" Type="http://schemas.openxmlformats.org/officeDocument/2006/relationships/image" Target="../media/image1.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hemeOverride" Target="../theme/themeOverride38.xml"/><Relationship Id="rId4" Type="http://schemas.openxmlformats.org/officeDocument/2006/relationships/image" Target="../media/image1.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hemeOverride" Target="../theme/themeOverride39.xml"/><Relationship Id="rId4" Type="http://schemas.openxmlformats.org/officeDocument/2006/relationships/image" Target="../media/image1.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hemeOverride" Target="../theme/themeOverride40.xml"/><Relationship Id="rId4" Type="http://schemas.openxmlformats.org/officeDocument/2006/relationships/image" Target="../media/image1.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hemeOverride" Target="../theme/themeOverride41.xml"/><Relationship Id="rId4" Type="http://schemas.openxmlformats.org/officeDocument/2006/relationships/image" Target="../media/image1.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themeOverride" Target="../theme/themeOverride42.xml"/><Relationship Id="rId4" Type="http://schemas.openxmlformats.org/officeDocument/2006/relationships/image" Target="../media/image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3.xml"/><Relationship Id="rId1" Type="http://schemas.openxmlformats.org/officeDocument/2006/relationships/themeOverride" Target="../theme/themeOverride43.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hemeOverride" Target="../theme/themeOverride5.xml"/><Relationship Id="rId5" Type="http://schemas.openxmlformats.org/officeDocument/2006/relationships/image" Target="../media/image9.png"/><Relationship Id="rId4" Type="http://schemas.openxmlformats.org/officeDocument/2006/relationships/image" Target="../media/image1.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3.xml"/><Relationship Id="rId1" Type="http://schemas.openxmlformats.org/officeDocument/2006/relationships/themeOverride" Target="../theme/themeOverride44.xml"/><Relationship Id="rId4" Type="http://schemas.openxmlformats.org/officeDocument/2006/relationships/image" Target="../media/image1.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hemeOverride" Target="../theme/themeOverride45.xml"/><Relationship Id="rId4" Type="http://schemas.openxmlformats.org/officeDocument/2006/relationships/image" Target="../media/image1.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hemeOverride" Target="../theme/themeOverride46.xml"/><Relationship Id="rId4" Type="http://schemas.openxmlformats.org/officeDocument/2006/relationships/image" Target="../media/image1.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hemeOverride" Target="../theme/themeOverride47.xml"/><Relationship Id="rId4" Type="http://schemas.openxmlformats.org/officeDocument/2006/relationships/image" Target="../media/image1.jpeg"/></Relationships>
</file>

<file path=ppt/slides/_rels/slide5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47.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hemeOverride" Target="../theme/themeOverride4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jpeg"/><Relationship Id="rId9" Type="http://schemas.microsoft.com/office/2007/relationships/diagramDrawing" Target="../diagrams/drawing1.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themeOverride" Target="../theme/themeOverride49.xml"/><Relationship Id="rId5" Type="http://schemas.openxmlformats.org/officeDocument/2006/relationships/comments" Target="../comments/comment2.xml"/><Relationship Id="rId4" Type="http://schemas.openxmlformats.org/officeDocument/2006/relationships/image" Target="../media/image1.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hemeOverride" Target="../theme/themeOverride50.xml"/><Relationship Id="rId4" Type="http://schemas.openxmlformats.org/officeDocument/2006/relationships/image" Target="../media/image1.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hemeOverride" Target="../theme/themeOverride51.xml"/><Relationship Id="rId4" Type="http://schemas.openxmlformats.org/officeDocument/2006/relationships/image" Target="../media/image1.jpe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themeOverride" Target="../theme/themeOverride52.xml"/><Relationship Id="rId4" Type="http://schemas.openxmlformats.org/officeDocument/2006/relationships/image" Target="../media/image1.jpe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2.xml"/><Relationship Id="rId1" Type="http://schemas.openxmlformats.org/officeDocument/2006/relationships/themeOverride" Target="../theme/themeOverride53.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hemeOverride" Target="../theme/themeOverride6.xml"/><Relationship Id="rId5" Type="http://schemas.openxmlformats.org/officeDocument/2006/relationships/image" Target="../media/image10.png"/><Relationship Id="rId4" Type="http://schemas.openxmlformats.org/officeDocument/2006/relationships/image" Target="../media/image1.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2.xml"/><Relationship Id="rId1" Type="http://schemas.openxmlformats.org/officeDocument/2006/relationships/themeOverride" Target="../theme/themeOverride54.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hemeOverride" Target="../theme/themeOverride7.xml"/><Relationship Id="rId5" Type="http://schemas.openxmlformats.org/officeDocument/2006/relationships/image" Target="../media/image11.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hemeOverride" Target="../theme/themeOverride8.xml"/><Relationship Id="rId5" Type="http://schemas.openxmlformats.org/officeDocument/2006/relationships/image" Target="../media/image12.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hemeOverride" Target="../theme/themeOverride9.xml"/><Relationship Id="rId5" Type="http://schemas.openxmlformats.org/officeDocument/2006/relationships/image" Target="../media/image13.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35D54D6-0229-41BA-BF51-8D4D41855210}"/>
              </a:ext>
            </a:extLst>
          </p:cNvPr>
          <p:cNvSpPr txBox="1">
            <a:spLocks/>
          </p:cNvSpPr>
          <p:nvPr/>
        </p:nvSpPr>
        <p:spPr bwMode="auto">
          <a:xfrm>
            <a:off x="3086290" y="2177060"/>
            <a:ext cx="6300700" cy="1505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0" fontAlgn="base" hangingPunct="0">
              <a:lnSpc>
                <a:spcPct val="90000"/>
              </a:lnSpc>
              <a:spcBef>
                <a:spcPct val="0"/>
              </a:spcBef>
              <a:spcAft>
                <a:spcPct val="0"/>
              </a:spcAft>
              <a:defRPr sz="3300">
                <a:solidFill>
                  <a:schemeClr val="bg1"/>
                </a:solidFill>
                <a:latin typeface="+mj-lt"/>
                <a:ea typeface="+mj-ea"/>
                <a:cs typeface="+mj-cs"/>
              </a:defRPr>
            </a:lvl1pPr>
            <a:lvl2pPr algn="l" rtl="0" eaLnBrk="0" fontAlgn="base" hangingPunct="0">
              <a:lnSpc>
                <a:spcPct val="90000"/>
              </a:lnSpc>
              <a:spcBef>
                <a:spcPct val="0"/>
              </a:spcBef>
              <a:spcAft>
                <a:spcPct val="0"/>
              </a:spcAft>
              <a:defRPr sz="2325">
                <a:solidFill>
                  <a:schemeClr val="tx1"/>
                </a:solidFill>
                <a:latin typeface="Arial" charset="0"/>
                <a:cs typeface="Arial" charset="0"/>
              </a:defRPr>
            </a:lvl2pPr>
            <a:lvl3pPr algn="l" rtl="0" eaLnBrk="0" fontAlgn="base" hangingPunct="0">
              <a:lnSpc>
                <a:spcPct val="90000"/>
              </a:lnSpc>
              <a:spcBef>
                <a:spcPct val="0"/>
              </a:spcBef>
              <a:spcAft>
                <a:spcPct val="0"/>
              </a:spcAft>
              <a:defRPr sz="2325">
                <a:solidFill>
                  <a:schemeClr val="tx1"/>
                </a:solidFill>
                <a:latin typeface="Arial" charset="0"/>
                <a:cs typeface="Arial" charset="0"/>
              </a:defRPr>
            </a:lvl3pPr>
            <a:lvl4pPr algn="l" rtl="0" eaLnBrk="0" fontAlgn="base" hangingPunct="0">
              <a:lnSpc>
                <a:spcPct val="90000"/>
              </a:lnSpc>
              <a:spcBef>
                <a:spcPct val="0"/>
              </a:spcBef>
              <a:spcAft>
                <a:spcPct val="0"/>
              </a:spcAft>
              <a:defRPr sz="2325">
                <a:solidFill>
                  <a:schemeClr val="tx1"/>
                </a:solidFill>
                <a:latin typeface="Arial" charset="0"/>
                <a:cs typeface="Arial" charset="0"/>
              </a:defRPr>
            </a:lvl4pPr>
            <a:lvl5pPr algn="l" rtl="0" eaLnBrk="0" fontAlgn="base" hangingPunct="0">
              <a:lnSpc>
                <a:spcPct val="90000"/>
              </a:lnSpc>
              <a:spcBef>
                <a:spcPct val="0"/>
              </a:spcBef>
              <a:spcAft>
                <a:spcPct val="0"/>
              </a:spcAft>
              <a:defRPr sz="2325">
                <a:solidFill>
                  <a:schemeClr val="tx1"/>
                </a:solidFill>
                <a:latin typeface="Arial" charset="0"/>
                <a:cs typeface="Arial" charset="0"/>
              </a:defRPr>
            </a:lvl5pPr>
            <a:lvl6pPr marL="342866" algn="l" rtl="0" fontAlgn="base">
              <a:lnSpc>
                <a:spcPct val="90000"/>
              </a:lnSpc>
              <a:spcBef>
                <a:spcPct val="0"/>
              </a:spcBef>
              <a:spcAft>
                <a:spcPct val="0"/>
              </a:spcAft>
              <a:defRPr sz="2325">
                <a:solidFill>
                  <a:srgbClr val="989898"/>
                </a:solidFill>
                <a:latin typeface="Arial" charset="0"/>
                <a:cs typeface="Arial" charset="0"/>
              </a:defRPr>
            </a:lvl6pPr>
            <a:lvl7pPr marL="685732" algn="l" rtl="0" fontAlgn="base">
              <a:lnSpc>
                <a:spcPct val="90000"/>
              </a:lnSpc>
              <a:spcBef>
                <a:spcPct val="0"/>
              </a:spcBef>
              <a:spcAft>
                <a:spcPct val="0"/>
              </a:spcAft>
              <a:defRPr sz="2325">
                <a:solidFill>
                  <a:srgbClr val="989898"/>
                </a:solidFill>
                <a:latin typeface="Arial" charset="0"/>
                <a:cs typeface="Arial" charset="0"/>
              </a:defRPr>
            </a:lvl7pPr>
            <a:lvl8pPr marL="1028598" algn="l" rtl="0" fontAlgn="base">
              <a:lnSpc>
                <a:spcPct val="90000"/>
              </a:lnSpc>
              <a:spcBef>
                <a:spcPct val="0"/>
              </a:spcBef>
              <a:spcAft>
                <a:spcPct val="0"/>
              </a:spcAft>
              <a:defRPr sz="2325">
                <a:solidFill>
                  <a:srgbClr val="989898"/>
                </a:solidFill>
                <a:latin typeface="Arial" charset="0"/>
                <a:cs typeface="Arial" charset="0"/>
              </a:defRPr>
            </a:lvl8pPr>
            <a:lvl9pPr marL="1371464" algn="l" rtl="0" fontAlgn="base">
              <a:lnSpc>
                <a:spcPct val="90000"/>
              </a:lnSpc>
              <a:spcBef>
                <a:spcPct val="0"/>
              </a:spcBef>
              <a:spcAft>
                <a:spcPct val="0"/>
              </a:spcAft>
              <a:defRPr sz="2325">
                <a:solidFill>
                  <a:srgbClr val="989898"/>
                </a:solidFill>
                <a:latin typeface="Arial" charset="0"/>
                <a:cs typeface="Arial" charset="0"/>
              </a:defRPr>
            </a:lvl9p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GB" sz="3200" b="1" i="0" u="none" strike="noStrike" kern="0" cap="none" spc="0" normalizeH="0" baseline="0" noProof="0" dirty="0" smtClean="0">
                <a:ln>
                  <a:noFill/>
                </a:ln>
                <a:solidFill>
                  <a:srgbClr val="FFFFFF"/>
                </a:solidFill>
                <a:effectLst/>
                <a:uLnTx/>
                <a:uFillTx/>
                <a:latin typeface="Calibri" panose="020F0502020204030204" pitchFamily="34" charset="0"/>
                <a:ea typeface="+mj-ea"/>
                <a:cs typeface="Calibri" panose="020F0502020204030204" pitchFamily="34" charset="0"/>
              </a:rPr>
              <a:t/>
            </a:r>
            <a:br>
              <a:rPr kumimoji="0" lang="en-GB" sz="3200" b="1" i="0" u="none" strike="noStrike" kern="0" cap="none" spc="0" normalizeH="0" baseline="0" noProof="0" dirty="0" smtClean="0">
                <a:ln>
                  <a:noFill/>
                </a:ln>
                <a:solidFill>
                  <a:srgbClr val="FFFFFF"/>
                </a:solidFill>
                <a:effectLst/>
                <a:uLnTx/>
                <a:uFillTx/>
                <a:latin typeface="Calibri" panose="020F0502020204030204" pitchFamily="34" charset="0"/>
                <a:ea typeface="+mj-ea"/>
                <a:cs typeface="Calibri" panose="020F0502020204030204" pitchFamily="34" charset="0"/>
              </a:rPr>
            </a:br>
            <a:r>
              <a:rPr kumimoji="0" lang="en-GB" sz="3200" b="1" i="0" u="none" strike="noStrike" kern="0" cap="none" spc="0" normalizeH="0" baseline="0" noProof="0" dirty="0" smtClean="0">
                <a:ln>
                  <a:noFill/>
                </a:ln>
                <a:solidFill>
                  <a:srgbClr val="FFFFFF"/>
                </a:solidFill>
                <a:effectLst/>
                <a:uLnTx/>
                <a:uFillTx/>
                <a:latin typeface="Calibri" panose="020F0502020204030204" pitchFamily="34" charset="0"/>
                <a:ea typeface="+mj-ea"/>
                <a:cs typeface="Calibri" panose="020F0502020204030204" pitchFamily="34" charset="0"/>
              </a:rPr>
              <a:t/>
            </a:r>
            <a:br>
              <a:rPr kumimoji="0" lang="en-GB" sz="3200" b="1" i="0" u="none" strike="noStrike" kern="0" cap="none" spc="0" normalizeH="0" baseline="0" noProof="0" dirty="0" smtClean="0">
                <a:ln>
                  <a:noFill/>
                </a:ln>
                <a:solidFill>
                  <a:srgbClr val="FFFFFF"/>
                </a:solidFill>
                <a:effectLst/>
                <a:uLnTx/>
                <a:uFillTx/>
                <a:latin typeface="Calibri" panose="020F0502020204030204" pitchFamily="34" charset="0"/>
                <a:ea typeface="+mj-ea"/>
                <a:cs typeface="Calibri" panose="020F0502020204030204" pitchFamily="34" charset="0"/>
              </a:rPr>
            </a:br>
            <a:r>
              <a:rPr kumimoji="0" lang="en-GB" sz="3200" b="1" i="0" u="none" strike="noStrike" kern="0" cap="none" spc="0" normalizeH="0" baseline="0" noProof="0" dirty="0" smtClean="0">
                <a:ln>
                  <a:noFill/>
                </a:ln>
                <a:solidFill>
                  <a:srgbClr val="FFFFFF"/>
                </a:solidFill>
                <a:effectLst/>
                <a:uLnTx/>
                <a:uFillTx/>
                <a:latin typeface="Calibri" panose="020F0502020204030204" pitchFamily="34" charset="0"/>
                <a:ea typeface="+mj-ea"/>
                <a:cs typeface="Calibri" panose="020F0502020204030204" pitchFamily="34" charset="0"/>
              </a:rPr>
              <a:t/>
            </a:r>
            <a:br>
              <a:rPr kumimoji="0" lang="en-GB" sz="3200" b="1" i="0" u="none" strike="noStrike" kern="0" cap="none" spc="0" normalizeH="0" baseline="0" noProof="0" dirty="0" smtClean="0">
                <a:ln>
                  <a:noFill/>
                </a:ln>
                <a:solidFill>
                  <a:srgbClr val="FFFFFF"/>
                </a:solidFill>
                <a:effectLst/>
                <a:uLnTx/>
                <a:uFillTx/>
                <a:latin typeface="Calibri" panose="020F0502020204030204" pitchFamily="34" charset="0"/>
                <a:ea typeface="+mj-ea"/>
                <a:cs typeface="Calibri" panose="020F0502020204030204" pitchFamily="34" charset="0"/>
              </a:rPr>
            </a:br>
            <a:r>
              <a:rPr kumimoji="0" lang="en-GB" sz="3200" b="1" i="0" u="none" strike="noStrike" kern="0" cap="none" spc="0" normalizeH="0" baseline="0" noProof="0" dirty="0" smtClean="0">
                <a:ln>
                  <a:noFill/>
                </a:ln>
                <a:solidFill>
                  <a:srgbClr val="FFFFFF"/>
                </a:solidFill>
                <a:effectLst/>
                <a:uLnTx/>
                <a:uFillTx/>
                <a:latin typeface="Calibri" panose="020F0502020204030204" pitchFamily="34" charset="0"/>
                <a:ea typeface="+mj-ea"/>
                <a:cs typeface="Calibri" panose="020F0502020204030204" pitchFamily="34" charset="0"/>
              </a:rPr>
              <a:t/>
            </a:r>
            <a:br>
              <a:rPr kumimoji="0" lang="en-GB" sz="3200" b="1" i="0" u="none" strike="noStrike" kern="0" cap="none" spc="0" normalizeH="0" baseline="0" noProof="0" dirty="0" smtClean="0">
                <a:ln>
                  <a:noFill/>
                </a:ln>
                <a:solidFill>
                  <a:srgbClr val="FFFFFF"/>
                </a:solidFill>
                <a:effectLst/>
                <a:uLnTx/>
                <a:uFillTx/>
                <a:latin typeface="Calibri" panose="020F0502020204030204" pitchFamily="34" charset="0"/>
                <a:ea typeface="+mj-ea"/>
                <a:cs typeface="Calibri" panose="020F0502020204030204" pitchFamily="34" charset="0"/>
              </a:rPr>
            </a:br>
            <a:r>
              <a:rPr kumimoji="0" lang="en-GB" sz="3200" b="1" i="0" u="none" strike="noStrike" kern="0" cap="none" spc="0" normalizeH="0" baseline="0" noProof="0" dirty="0" smtClean="0">
                <a:ln>
                  <a:noFill/>
                </a:ln>
                <a:solidFill>
                  <a:srgbClr val="FFFFFF"/>
                </a:solidFill>
                <a:effectLst/>
                <a:uLnTx/>
                <a:uFillTx/>
                <a:latin typeface="Calibri" panose="020F0502020204030204" pitchFamily="34" charset="0"/>
                <a:ea typeface="+mj-ea"/>
                <a:cs typeface="Calibri" panose="020F0502020204030204" pitchFamily="34" charset="0"/>
              </a:rPr>
              <a:t/>
            </a:r>
            <a:br>
              <a:rPr kumimoji="0" lang="en-GB" sz="3200" b="1" i="0" u="none" strike="noStrike" kern="0" cap="none" spc="0" normalizeH="0" baseline="0" noProof="0" dirty="0" smtClean="0">
                <a:ln>
                  <a:noFill/>
                </a:ln>
                <a:solidFill>
                  <a:srgbClr val="FFFFFF"/>
                </a:solidFill>
                <a:effectLst/>
                <a:uLnTx/>
                <a:uFillTx/>
                <a:latin typeface="Calibri" panose="020F0502020204030204" pitchFamily="34" charset="0"/>
                <a:ea typeface="+mj-ea"/>
                <a:cs typeface="Calibri" panose="020F0502020204030204" pitchFamily="34" charset="0"/>
              </a:rPr>
            </a:br>
            <a:r>
              <a:rPr kumimoji="0" lang="en-GB" sz="3200" b="1" i="0" u="none" strike="noStrike" kern="0" cap="none" spc="0" normalizeH="0" baseline="0" noProof="0" dirty="0" smtClean="0">
                <a:ln>
                  <a:noFill/>
                </a:ln>
                <a:solidFill>
                  <a:srgbClr val="FFFFFF"/>
                </a:solidFill>
                <a:effectLst/>
                <a:uLnTx/>
                <a:uFillTx/>
                <a:latin typeface="Calibri" panose="020F0502020204030204" pitchFamily="34" charset="0"/>
                <a:ea typeface="+mj-ea"/>
                <a:cs typeface="Calibri" panose="020F0502020204030204" pitchFamily="34" charset="0"/>
              </a:rPr>
              <a:t>Antiplatelet De-escalation </a:t>
            </a:r>
            <a:r>
              <a:rPr lang="en-GB" sz="3200" b="1" kern="0" dirty="0" smtClean="0">
                <a:solidFill>
                  <a:srgbClr val="FFFFFF"/>
                </a:solidFill>
                <a:latin typeface="Calibri" panose="020F0502020204030204" pitchFamily="34" charset="0"/>
                <a:cs typeface="Calibri" panose="020F0502020204030204" pitchFamily="34" charset="0"/>
              </a:rPr>
              <a:t>in the </a:t>
            </a:r>
            <a:r>
              <a:rPr kumimoji="0" lang="en-GB" sz="3200" b="1" i="0" u="none" strike="noStrike" kern="0" cap="none" spc="0" normalizeH="0" baseline="0" noProof="0" dirty="0" smtClean="0">
                <a:ln>
                  <a:noFill/>
                </a:ln>
                <a:solidFill>
                  <a:srgbClr val="FFFFFF"/>
                </a:solidFill>
                <a:effectLst/>
                <a:uLnTx/>
                <a:uFillTx/>
                <a:latin typeface="Calibri" panose="020F0502020204030204" pitchFamily="34" charset="0"/>
                <a:ea typeface="+mj-ea"/>
                <a:cs typeface="Calibri" panose="020F0502020204030204" pitchFamily="34" charset="0"/>
              </a:rPr>
              <a:t>Management of ACS and PCI</a:t>
            </a:r>
            <a:r>
              <a:rPr kumimoji="0" lang="en-GB" sz="3200" b="0" i="0" u="none" strike="noStrike" kern="0" cap="none" spc="0" normalizeH="0" baseline="0" noProof="0" dirty="0" smtClean="0">
                <a:ln>
                  <a:noFill/>
                </a:ln>
                <a:solidFill>
                  <a:srgbClr val="FFFFFF"/>
                </a:solidFill>
                <a:effectLst/>
                <a:uLnTx/>
                <a:uFillTx/>
                <a:latin typeface="Calibri" panose="020F0502020204030204" pitchFamily="34" charset="0"/>
                <a:ea typeface="+mj-ea"/>
                <a:cs typeface="Calibri" panose="020F0502020204030204" pitchFamily="34" charset="0"/>
              </a:rPr>
              <a:t/>
            </a:r>
            <a:br>
              <a:rPr kumimoji="0" lang="en-GB" sz="3200" b="0" i="0" u="none" strike="noStrike" kern="0" cap="none" spc="0" normalizeH="0" baseline="0" noProof="0" dirty="0" smtClean="0">
                <a:ln>
                  <a:noFill/>
                </a:ln>
                <a:solidFill>
                  <a:srgbClr val="FFFFFF"/>
                </a:solidFill>
                <a:effectLst/>
                <a:uLnTx/>
                <a:uFillTx/>
                <a:latin typeface="Calibri" panose="020F0502020204030204" pitchFamily="34" charset="0"/>
                <a:ea typeface="+mj-ea"/>
                <a:cs typeface="Calibri" panose="020F0502020204030204" pitchFamily="34" charset="0"/>
              </a:rPr>
            </a:br>
            <a:endParaRPr kumimoji="0" lang="en-GB" sz="3200" b="0"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p:txBody>
      </p:sp>
      <p:sp>
        <p:nvSpPr>
          <p:cNvPr id="2" name="TextBox 1">
            <a:extLst>
              <a:ext uri="{FF2B5EF4-FFF2-40B4-BE49-F238E27FC236}">
                <a16:creationId xmlns:a16="http://schemas.microsoft.com/office/drawing/2014/main" id="{88353BF1-0133-4E76-904D-C3570FBEB108}"/>
              </a:ext>
            </a:extLst>
          </p:cNvPr>
          <p:cNvSpPr txBox="1"/>
          <p:nvPr/>
        </p:nvSpPr>
        <p:spPr>
          <a:xfrm>
            <a:off x="6955669" y="5896038"/>
            <a:ext cx="4411579" cy="246221"/>
          </a:xfrm>
          <a:prstGeom prst="rect">
            <a:avLst/>
          </a:prstGeom>
          <a:noFill/>
        </p:spPr>
        <p:txBody>
          <a:bodyPr wrap="square" rtlCol="0">
            <a:spAutoFit/>
          </a:bodyPr>
          <a:lstStyle/>
          <a:p>
            <a:r>
              <a:rPr lang="en-US" sz="1000" dirty="0">
                <a:solidFill>
                  <a:schemeClr val="bg1"/>
                </a:solidFill>
              </a:rPr>
              <a:t>ACS: Acute coronary syndrome; PCI: Percutaneous coronary intervention.</a:t>
            </a:r>
          </a:p>
        </p:txBody>
      </p:sp>
      <p:sp>
        <p:nvSpPr>
          <p:cNvPr id="4" name="Espace réservé du pied de page 5"/>
          <p:cNvSpPr txBox="1">
            <a:spLocks/>
          </p:cNvSpPr>
          <p:nvPr/>
        </p:nvSpPr>
        <p:spPr>
          <a:xfrm>
            <a:off x="2072216" y="6276614"/>
            <a:ext cx="9975004" cy="484798"/>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sz="1050" dirty="0" smtClean="0"/>
          </a:p>
        </p:txBody>
      </p:sp>
      <p:sp>
        <p:nvSpPr>
          <p:cNvPr id="11" name="Espace réservé du numéro de diapositive 10"/>
          <p:cNvSpPr>
            <a:spLocks noGrp="1"/>
          </p:cNvSpPr>
          <p:nvPr>
            <p:ph type="sldNum" sz="quarter" idx="10"/>
          </p:nvPr>
        </p:nvSpPr>
        <p:spPr/>
        <p:txBody>
          <a:bodyPr/>
          <a:lstStyle/>
          <a:p>
            <a:r>
              <a:rPr lang="en-US" altLang="en-US" smtClean="0">
                <a:latin typeface="Calibri" panose="020F0502020204030204" pitchFamily="34" charset="0"/>
                <a:cs typeface="Calibri" panose="020F0502020204030204" pitchFamily="34" charset="0"/>
              </a:rPr>
              <a:t>|</a:t>
            </a:r>
            <a:r>
              <a:rPr lang="en-US" altLang="en-US" sz="900" baseline="16000" smtClean="0">
                <a:latin typeface="Calibri" panose="020F0502020204030204" pitchFamily="34" charset="0"/>
                <a:cs typeface="Calibri" panose="020F0502020204030204" pitchFamily="34" charset="0"/>
              </a:rPr>
              <a:t>         </a:t>
            </a:r>
            <a:fld id="{5D48B673-00A5-4F2E-B1C2-6E100376F000}" type="slidenum">
              <a:rPr lang="en-US" altLang="en-US" smtClean="0">
                <a:latin typeface="Calibri" panose="020F0502020204030204" pitchFamily="34" charset="0"/>
                <a:cs typeface="Calibri" panose="020F0502020204030204" pitchFamily="34" charset="0"/>
              </a:rPr>
              <a:pPr/>
              <a:t>1</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76558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a:xfrm>
            <a:off x="796011" y="474093"/>
            <a:ext cx="8674769" cy="631031"/>
          </a:xfrm>
          <a:prstGeom prst="rect">
            <a:avLst/>
          </a:prstGeom>
        </p:spPr>
        <p:txBody>
          <a:bodyPr lIns="68574" tIns="34289" rIns="68574" bIns="34289"/>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685732" eaLnBrk="1" hangingPunct="1"/>
            <a:r>
              <a:rPr lang="en-US" sz="2400" b="1" dirty="0">
                <a:solidFill>
                  <a:schemeClr val="tx1">
                    <a:lumMod val="75000"/>
                  </a:schemeClr>
                </a:solidFill>
                <a:latin typeface="Calibri" panose="020F0502020204030204" pitchFamily="34" charset="0"/>
                <a:cs typeface="Calibri" panose="020F0502020204030204" pitchFamily="34" charset="0"/>
              </a:rPr>
              <a:t>Recommendation on Switching in a Chronic Setting</a:t>
            </a:r>
          </a:p>
        </p:txBody>
      </p:sp>
      <p:pic>
        <p:nvPicPr>
          <p:cNvPr id="4" name="Picture 3">
            <a:extLst>
              <a:ext uri="{FF2B5EF4-FFF2-40B4-BE49-F238E27FC236}">
                <a16:creationId xmlns:a16="http://schemas.microsoft.com/office/drawing/2014/main" id="{D25AAE56-BE13-4D9D-8981-4396EC5D7C2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06230" y="1153670"/>
            <a:ext cx="8159262" cy="4886178"/>
          </a:xfrm>
          <a:prstGeom prst="rect">
            <a:avLst/>
          </a:prstGeom>
        </p:spPr>
      </p:pic>
      <p:sp>
        <p:nvSpPr>
          <p:cNvPr id="2" name="TextBox 1">
            <a:extLst>
              <a:ext uri="{FF2B5EF4-FFF2-40B4-BE49-F238E27FC236}">
                <a16:creationId xmlns:a16="http://schemas.microsoft.com/office/drawing/2014/main" id="{E1356AC0-1105-4C35-890C-4EEACFEFC5A0}"/>
              </a:ext>
            </a:extLst>
          </p:cNvPr>
          <p:cNvSpPr txBox="1"/>
          <p:nvPr/>
        </p:nvSpPr>
        <p:spPr>
          <a:xfrm>
            <a:off x="796011" y="5860980"/>
            <a:ext cx="4171335" cy="246221"/>
          </a:xfrm>
          <a:prstGeom prst="rect">
            <a:avLst/>
          </a:prstGeom>
          <a:noFill/>
        </p:spPr>
        <p:txBody>
          <a:bodyPr wrap="none" rtlCol="0">
            <a:spAutoFit/>
          </a:bodyPr>
          <a:lstStyle/>
          <a:p>
            <a:r>
              <a:rPr lang="en-US" sz="1000" dirty="0">
                <a:solidFill>
                  <a:srgbClr val="444492"/>
                </a:solidFill>
                <a:latin typeface="Calibri" panose="020F0502020204030204" pitchFamily="34" charset="0"/>
                <a:cs typeface="Calibri" panose="020F0502020204030204" pitchFamily="34" charset="0"/>
              </a:rPr>
              <a:t>Valgimigli M, </a:t>
            </a:r>
            <a:r>
              <a:rPr lang="en-US" sz="1000" i="1" dirty="0">
                <a:solidFill>
                  <a:srgbClr val="444492"/>
                </a:solidFill>
                <a:latin typeface="Calibri" panose="020F0502020204030204" pitchFamily="34" charset="0"/>
                <a:cs typeface="Calibri" panose="020F0502020204030204" pitchFamily="34" charset="0"/>
              </a:rPr>
              <a:t>et al.</a:t>
            </a:r>
            <a:r>
              <a:rPr lang="en-US" sz="1000" dirty="0">
                <a:solidFill>
                  <a:srgbClr val="444492"/>
                </a:solidFill>
                <a:latin typeface="Calibri" panose="020F0502020204030204" pitchFamily="34" charset="0"/>
                <a:cs typeface="Calibri" panose="020F0502020204030204" pitchFamily="34" charset="0"/>
              </a:rPr>
              <a:t> </a:t>
            </a:r>
            <a:r>
              <a:rPr lang="en-US" sz="1000" i="1" dirty="0">
                <a:solidFill>
                  <a:srgbClr val="444492"/>
                </a:solidFill>
                <a:latin typeface="Calibri" panose="020F0502020204030204" pitchFamily="34" charset="0"/>
                <a:cs typeface="Calibri" panose="020F0502020204030204" pitchFamily="34" charset="0"/>
              </a:rPr>
              <a:t>Eur Heart Journal</a:t>
            </a:r>
            <a:r>
              <a:rPr lang="en-US" sz="1000" dirty="0">
                <a:solidFill>
                  <a:srgbClr val="444492"/>
                </a:solidFill>
                <a:latin typeface="Calibri" panose="020F0502020204030204" pitchFamily="34" charset="0"/>
                <a:cs typeface="Calibri" panose="020F0502020204030204" pitchFamily="34" charset="0"/>
              </a:rPr>
              <a:t>. 2017. doi: 10.1093/eurheartj/ehx419.  </a:t>
            </a:r>
            <a:endParaRPr lang="en-GB" sz="1000" dirty="0">
              <a:solidFill>
                <a:srgbClr val="444492"/>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3D86BDBC-4EBA-44FF-A986-0B855D4DC97F}"/>
              </a:ext>
            </a:extLst>
          </p:cNvPr>
          <p:cNvSpPr txBox="1"/>
          <p:nvPr/>
        </p:nvSpPr>
        <p:spPr>
          <a:xfrm>
            <a:off x="8020050" y="5860981"/>
            <a:ext cx="2680063" cy="246221"/>
          </a:xfrm>
          <a:prstGeom prst="rect">
            <a:avLst/>
          </a:prstGeom>
          <a:noFill/>
        </p:spPr>
        <p:txBody>
          <a:bodyPr wrap="square" rtlCol="0">
            <a:spAutoFit/>
          </a:bodyPr>
          <a:lstStyle/>
          <a:p>
            <a:r>
              <a:rPr lang="en-US" sz="1000" dirty="0">
                <a:solidFill>
                  <a:srgbClr val="444492"/>
                </a:solidFill>
                <a:latin typeface="Calibri" panose="020F0502020204030204" pitchFamily="34" charset="0"/>
                <a:cs typeface="Calibri" panose="020F0502020204030204" pitchFamily="34" charset="0"/>
              </a:rPr>
              <a:t>LD: Loading dose; MD: Maintenance dose. </a:t>
            </a:r>
            <a:endParaRPr lang="en-GB" sz="1000" dirty="0">
              <a:solidFill>
                <a:srgbClr val="444492"/>
              </a:solidFill>
              <a:latin typeface="Calibri" panose="020F0502020204030204" pitchFamily="34" charset="0"/>
              <a:cs typeface="Calibri" panose="020F0502020204030204" pitchFamily="34" charset="0"/>
            </a:endParaRPr>
          </a:p>
        </p:txBody>
      </p:sp>
      <p:sp>
        <p:nvSpPr>
          <p:cNvPr id="17" name="Espace réservé du numéro de diapositive 16"/>
          <p:cNvSpPr>
            <a:spLocks noGrp="1"/>
          </p:cNvSpPr>
          <p:nvPr>
            <p:ph type="sldNum" sz="quarter" idx="11"/>
          </p:nvPr>
        </p:nvSpPr>
        <p:spPr/>
        <p:txBody>
          <a:bodyPr/>
          <a:lstStyle/>
          <a:p>
            <a:pPr>
              <a:defRPr/>
            </a:pPr>
            <a:r>
              <a:rPr lang="en-US" smtClean="0">
                <a:latin typeface="Calibri" panose="020F0502020204030204" pitchFamily="34" charset="0"/>
                <a:cs typeface="Calibri" panose="020F0502020204030204" pitchFamily="34" charset="0"/>
              </a:rPr>
              <a:t>|</a:t>
            </a:r>
            <a:r>
              <a:rPr lang="en-US" sz="675" baseline="16000" smtClean="0">
                <a:latin typeface="Calibri" panose="020F0502020204030204" pitchFamily="34" charset="0"/>
                <a:cs typeface="Calibri" panose="020F0502020204030204" pitchFamily="34" charset="0"/>
              </a:rPr>
              <a:t>        </a:t>
            </a:r>
            <a:fld id="{9AF4433D-764C-4105-9FE9-C720230AD6CB}" type="slidenum">
              <a:rPr lang="en-US" smtClean="0">
                <a:latin typeface="Calibri" panose="020F0502020204030204" pitchFamily="34" charset="0"/>
                <a:cs typeface="Calibri" panose="020F0502020204030204" pitchFamily="34" charset="0"/>
              </a:rPr>
              <a:pPr>
                <a:defRPr/>
              </a:pPr>
              <a:t>10</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05270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35D54D6-0229-41BA-BF51-8D4D41855210}"/>
              </a:ext>
            </a:extLst>
          </p:cNvPr>
          <p:cNvSpPr txBox="1">
            <a:spLocks/>
          </p:cNvSpPr>
          <p:nvPr/>
        </p:nvSpPr>
        <p:spPr bwMode="auto">
          <a:xfrm>
            <a:off x="2774728" y="2262144"/>
            <a:ext cx="6300700" cy="1505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0" fontAlgn="base" hangingPunct="0">
              <a:lnSpc>
                <a:spcPct val="90000"/>
              </a:lnSpc>
              <a:spcBef>
                <a:spcPct val="0"/>
              </a:spcBef>
              <a:spcAft>
                <a:spcPct val="0"/>
              </a:spcAft>
              <a:defRPr sz="3300">
                <a:solidFill>
                  <a:schemeClr val="bg1"/>
                </a:solidFill>
                <a:latin typeface="+mj-lt"/>
                <a:ea typeface="+mj-ea"/>
                <a:cs typeface="+mj-cs"/>
              </a:defRPr>
            </a:lvl1pPr>
            <a:lvl2pPr algn="l" rtl="0" eaLnBrk="0" fontAlgn="base" hangingPunct="0">
              <a:lnSpc>
                <a:spcPct val="90000"/>
              </a:lnSpc>
              <a:spcBef>
                <a:spcPct val="0"/>
              </a:spcBef>
              <a:spcAft>
                <a:spcPct val="0"/>
              </a:spcAft>
              <a:defRPr sz="2325">
                <a:solidFill>
                  <a:schemeClr val="tx1"/>
                </a:solidFill>
                <a:latin typeface="Arial" charset="0"/>
                <a:cs typeface="Arial" charset="0"/>
              </a:defRPr>
            </a:lvl2pPr>
            <a:lvl3pPr algn="l" rtl="0" eaLnBrk="0" fontAlgn="base" hangingPunct="0">
              <a:lnSpc>
                <a:spcPct val="90000"/>
              </a:lnSpc>
              <a:spcBef>
                <a:spcPct val="0"/>
              </a:spcBef>
              <a:spcAft>
                <a:spcPct val="0"/>
              </a:spcAft>
              <a:defRPr sz="2325">
                <a:solidFill>
                  <a:schemeClr val="tx1"/>
                </a:solidFill>
                <a:latin typeface="Arial" charset="0"/>
                <a:cs typeface="Arial" charset="0"/>
              </a:defRPr>
            </a:lvl3pPr>
            <a:lvl4pPr algn="l" rtl="0" eaLnBrk="0" fontAlgn="base" hangingPunct="0">
              <a:lnSpc>
                <a:spcPct val="90000"/>
              </a:lnSpc>
              <a:spcBef>
                <a:spcPct val="0"/>
              </a:spcBef>
              <a:spcAft>
                <a:spcPct val="0"/>
              </a:spcAft>
              <a:defRPr sz="2325">
                <a:solidFill>
                  <a:schemeClr val="tx1"/>
                </a:solidFill>
                <a:latin typeface="Arial" charset="0"/>
                <a:cs typeface="Arial" charset="0"/>
              </a:defRPr>
            </a:lvl4pPr>
            <a:lvl5pPr algn="l" rtl="0" eaLnBrk="0" fontAlgn="base" hangingPunct="0">
              <a:lnSpc>
                <a:spcPct val="90000"/>
              </a:lnSpc>
              <a:spcBef>
                <a:spcPct val="0"/>
              </a:spcBef>
              <a:spcAft>
                <a:spcPct val="0"/>
              </a:spcAft>
              <a:defRPr sz="2325">
                <a:solidFill>
                  <a:schemeClr val="tx1"/>
                </a:solidFill>
                <a:latin typeface="Arial" charset="0"/>
                <a:cs typeface="Arial" charset="0"/>
              </a:defRPr>
            </a:lvl5pPr>
            <a:lvl6pPr marL="342866" algn="l" rtl="0" fontAlgn="base">
              <a:lnSpc>
                <a:spcPct val="90000"/>
              </a:lnSpc>
              <a:spcBef>
                <a:spcPct val="0"/>
              </a:spcBef>
              <a:spcAft>
                <a:spcPct val="0"/>
              </a:spcAft>
              <a:defRPr sz="2325">
                <a:solidFill>
                  <a:srgbClr val="989898"/>
                </a:solidFill>
                <a:latin typeface="Arial" charset="0"/>
                <a:cs typeface="Arial" charset="0"/>
              </a:defRPr>
            </a:lvl6pPr>
            <a:lvl7pPr marL="685732" algn="l" rtl="0" fontAlgn="base">
              <a:lnSpc>
                <a:spcPct val="90000"/>
              </a:lnSpc>
              <a:spcBef>
                <a:spcPct val="0"/>
              </a:spcBef>
              <a:spcAft>
                <a:spcPct val="0"/>
              </a:spcAft>
              <a:defRPr sz="2325">
                <a:solidFill>
                  <a:srgbClr val="989898"/>
                </a:solidFill>
                <a:latin typeface="Arial" charset="0"/>
                <a:cs typeface="Arial" charset="0"/>
              </a:defRPr>
            </a:lvl7pPr>
            <a:lvl8pPr marL="1028598" algn="l" rtl="0" fontAlgn="base">
              <a:lnSpc>
                <a:spcPct val="90000"/>
              </a:lnSpc>
              <a:spcBef>
                <a:spcPct val="0"/>
              </a:spcBef>
              <a:spcAft>
                <a:spcPct val="0"/>
              </a:spcAft>
              <a:defRPr sz="2325">
                <a:solidFill>
                  <a:srgbClr val="989898"/>
                </a:solidFill>
                <a:latin typeface="Arial" charset="0"/>
                <a:cs typeface="Arial" charset="0"/>
              </a:defRPr>
            </a:lvl8pPr>
            <a:lvl9pPr marL="1371464" algn="l" rtl="0" fontAlgn="base">
              <a:lnSpc>
                <a:spcPct val="90000"/>
              </a:lnSpc>
              <a:spcBef>
                <a:spcPct val="0"/>
              </a:spcBef>
              <a:spcAft>
                <a:spcPct val="0"/>
              </a:spcAft>
              <a:defRPr sz="2325">
                <a:solidFill>
                  <a:srgbClr val="989898"/>
                </a:solidFill>
                <a:latin typeface="Arial" charset="0"/>
                <a:cs typeface="Arial" charset="0"/>
              </a:defRPr>
            </a:lvl9p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GB" sz="30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
            </a:r>
            <a:br>
              <a:rPr kumimoji="0" lang="en-GB" sz="30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br>
            <a:r>
              <a:rPr kumimoji="0" lang="en-GB" sz="30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
            </a:r>
            <a:br>
              <a:rPr kumimoji="0" lang="en-GB" sz="30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br>
            <a:r>
              <a:rPr kumimoji="0" lang="en-GB" sz="30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
            </a:r>
            <a:br>
              <a:rPr kumimoji="0" lang="en-GB" sz="30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br>
            <a:r>
              <a:rPr kumimoji="0" lang="en-GB" sz="30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
            </a:r>
            <a:br>
              <a:rPr kumimoji="0" lang="en-GB" sz="30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br>
            <a:r>
              <a:rPr kumimoji="0" lang="en-GB" sz="30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
            </a:r>
            <a:br>
              <a:rPr kumimoji="0" lang="en-GB" sz="30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br>
            <a:r>
              <a:rPr kumimoji="0" lang="en-GB" sz="3000" b="1" i="0" u="none" strike="noStrike" kern="1200" cap="none" spc="0" normalizeH="0" baseline="0" noProof="0" dirty="0" smtClean="0">
                <a:ln>
                  <a:noFill/>
                </a:ln>
                <a:solidFill>
                  <a:prstClr val="white"/>
                </a:solidFill>
                <a:effectLst/>
                <a:uLnTx/>
                <a:uFillTx/>
                <a:latin typeface="Calibri" panose="020F0502020204030204" pitchFamily="34" charset="0"/>
                <a:ea typeface="+mj-ea"/>
                <a:cs typeface="Calibri" panose="020F0502020204030204" pitchFamily="34" charset="0"/>
              </a:rPr>
              <a:t>CONTEXT AND BACKGROUND</a:t>
            </a:r>
            <a:r>
              <a:rPr kumimoji="0" lang="en-GB" sz="3000" b="0"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
            </a:r>
            <a:br>
              <a:rPr kumimoji="0" lang="en-GB" sz="3000" b="0"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br>
            <a:endParaRPr kumimoji="0" lang="en-GB" sz="3000" b="0"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p:txBody>
      </p:sp>
      <p:sp>
        <p:nvSpPr>
          <p:cNvPr id="6" name="Espace réservé du numéro de diapositive 5"/>
          <p:cNvSpPr>
            <a:spLocks noGrp="1"/>
          </p:cNvSpPr>
          <p:nvPr>
            <p:ph type="sldNum" sz="quarter" idx="10"/>
          </p:nvPr>
        </p:nvSpPr>
        <p:spPr/>
        <p:txBody>
          <a:bodyPr/>
          <a:lstStyle/>
          <a:p>
            <a:r>
              <a:rPr lang="en-US" altLang="en-US" smtClean="0">
                <a:latin typeface="Calibri" panose="020F0502020204030204" pitchFamily="34" charset="0"/>
                <a:cs typeface="Calibri" panose="020F0502020204030204" pitchFamily="34" charset="0"/>
              </a:rPr>
              <a:t>|</a:t>
            </a:r>
            <a:r>
              <a:rPr lang="en-US" altLang="en-US" sz="900" baseline="16000" smtClean="0">
                <a:latin typeface="Calibri" panose="020F0502020204030204" pitchFamily="34" charset="0"/>
                <a:cs typeface="Calibri" panose="020F0502020204030204" pitchFamily="34" charset="0"/>
              </a:rPr>
              <a:t>         </a:t>
            </a:r>
            <a:fld id="{5D48B673-00A5-4F2E-B1C2-6E100376F000}" type="slidenum">
              <a:rPr lang="en-US" altLang="en-US" smtClean="0">
                <a:latin typeface="Calibri" panose="020F0502020204030204" pitchFamily="34" charset="0"/>
                <a:cs typeface="Calibri" panose="020F0502020204030204" pitchFamily="34" charset="0"/>
              </a:rPr>
              <a:pPr/>
              <a:t>11</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61611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03326" y="1342665"/>
            <a:ext cx="10550737" cy="3061599"/>
          </a:xfrm>
        </p:spPr>
        <p:txBody>
          <a:bodyPr/>
          <a:lstStyle/>
          <a:p>
            <a:pPr>
              <a:lnSpc>
                <a:spcPct val="150000"/>
              </a:lnSpc>
              <a:spcBef>
                <a:spcPts val="450"/>
              </a:spcBef>
              <a:spcAft>
                <a:spcPts val="450"/>
              </a:spcAft>
            </a:pPr>
            <a:r>
              <a:rPr lang="en-GB" sz="1500" dirty="0"/>
              <a:t>New P2Y</a:t>
            </a:r>
            <a:r>
              <a:rPr lang="en-GB" sz="1500" baseline="-25000" dirty="0"/>
              <a:t>12</a:t>
            </a:r>
            <a:r>
              <a:rPr lang="en-GB" sz="1500" dirty="0"/>
              <a:t> inhibitors have been endorsed as antiplatelet</a:t>
            </a:r>
            <a:r>
              <a:rPr lang="en-GB" sz="1500" b="1" dirty="0"/>
              <a:t>s</a:t>
            </a:r>
            <a:r>
              <a:rPr lang="en-GB" sz="1500" dirty="0"/>
              <a:t> of choice in patients with ACS</a:t>
            </a:r>
          </a:p>
          <a:p>
            <a:pPr>
              <a:lnSpc>
                <a:spcPct val="150000"/>
              </a:lnSpc>
              <a:spcBef>
                <a:spcPts val="450"/>
              </a:spcBef>
              <a:spcAft>
                <a:spcPts val="450"/>
              </a:spcAft>
            </a:pPr>
            <a:r>
              <a:rPr lang="en-GB" sz="1500" dirty="0"/>
              <a:t>Many physicians limit treatment duration of new P2Y</a:t>
            </a:r>
            <a:r>
              <a:rPr lang="en-GB" sz="1500" baseline="-25000" dirty="0"/>
              <a:t>12</a:t>
            </a:r>
            <a:r>
              <a:rPr lang="en-GB" sz="1500" dirty="0"/>
              <a:t> inhibitors to the early phases following an ACS, due </a:t>
            </a:r>
            <a:r>
              <a:rPr lang="en-GB" sz="1500" dirty="0" smtClean="0"/>
              <a:t>to</a:t>
            </a:r>
            <a:endParaRPr lang="en-GB" sz="1500" dirty="0"/>
          </a:p>
          <a:p>
            <a:pPr lvl="1">
              <a:lnSpc>
                <a:spcPct val="150000"/>
              </a:lnSpc>
              <a:spcBef>
                <a:spcPts val="300"/>
              </a:spcBef>
              <a:spcAft>
                <a:spcPts val="150"/>
              </a:spcAft>
            </a:pPr>
            <a:r>
              <a:rPr lang="en-GB" sz="1500" b="0" dirty="0"/>
              <a:t>Reduced cost of clopidogrel</a:t>
            </a:r>
          </a:p>
          <a:p>
            <a:pPr lvl="1">
              <a:lnSpc>
                <a:spcPct val="150000"/>
              </a:lnSpc>
              <a:spcBef>
                <a:spcPts val="300"/>
              </a:spcBef>
              <a:spcAft>
                <a:spcPts val="150"/>
              </a:spcAft>
            </a:pPr>
            <a:r>
              <a:rPr lang="en-GB" sz="1500" b="0" dirty="0"/>
              <a:t>Concerns about increased bleeding or following a bleeding event</a:t>
            </a:r>
          </a:p>
          <a:p>
            <a:pPr lvl="1">
              <a:lnSpc>
                <a:spcPct val="150000"/>
              </a:lnSpc>
              <a:spcBef>
                <a:spcPts val="300"/>
              </a:spcBef>
              <a:spcAft>
                <a:spcPts val="150"/>
              </a:spcAft>
            </a:pPr>
            <a:r>
              <a:rPr lang="en-GB" sz="1500" b="0" dirty="0"/>
              <a:t>Safety concerns (e.g., dyspnoea)</a:t>
            </a:r>
          </a:p>
          <a:p>
            <a:pPr lvl="1">
              <a:lnSpc>
                <a:spcPct val="150000"/>
              </a:lnSpc>
              <a:spcBef>
                <a:spcPts val="300"/>
              </a:spcBef>
              <a:spcAft>
                <a:spcPts val="150"/>
              </a:spcAft>
            </a:pPr>
            <a:r>
              <a:rPr lang="en-GB" sz="1500" b="0" dirty="0"/>
              <a:t>The need for concomitant oral anticoagulation</a:t>
            </a:r>
          </a:p>
          <a:p>
            <a:pPr>
              <a:lnSpc>
                <a:spcPct val="150000"/>
              </a:lnSpc>
              <a:spcBef>
                <a:spcPts val="450"/>
              </a:spcBef>
              <a:spcAft>
                <a:spcPts val="450"/>
              </a:spcAft>
            </a:pPr>
            <a:r>
              <a:rPr lang="en-GB" sz="1500" dirty="0"/>
              <a:t>Switching may be associated with a reduction in platelet-inhibitory effects and an increase in platelet reactivity, but it may also be associated with lower potential for bleeding complications</a:t>
            </a:r>
          </a:p>
          <a:p>
            <a:pPr lvl="1">
              <a:lnSpc>
                <a:spcPct val="150000"/>
              </a:lnSpc>
              <a:spcBef>
                <a:spcPts val="300"/>
              </a:spcBef>
              <a:spcAft>
                <a:spcPts val="150"/>
              </a:spcAft>
            </a:pPr>
            <a:endParaRPr lang="en-GB" sz="1500" b="0" dirty="0"/>
          </a:p>
          <a:p>
            <a:pPr>
              <a:lnSpc>
                <a:spcPct val="150000"/>
              </a:lnSpc>
              <a:spcBef>
                <a:spcPts val="450"/>
              </a:spcBef>
              <a:spcAft>
                <a:spcPts val="450"/>
              </a:spcAft>
            </a:pPr>
            <a:endParaRPr lang="en-GB" sz="1500" dirty="0"/>
          </a:p>
          <a:p>
            <a:pPr>
              <a:lnSpc>
                <a:spcPct val="150000"/>
              </a:lnSpc>
              <a:spcBef>
                <a:spcPts val="450"/>
              </a:spcBef>
              <a:spcAft>
                <a:spcPts val="450"/>
              </a:spcAft>
            </a:pPr>
            <a:endParaRPr lang="en-GB" sz="1500" dirty="0"/>
          </a:p>
        </p:txBody>
      </p:sp>
      <p:sp>
        <p:nvSpPr>
          <p:cNvPr id="8" name="TextBox 7"/>
          <p:cNvSpPr txBox="1"/>
          <p:nvPr/>
        </p:nvSpPr>
        <p:spPr>
          <a:xfrm>
            <a:off x="810505" y="475873"/>
            <a:ext cx="8402624" cy="438580"/>
          </a:xfrm>
          <a:prstGeom prst="rect">
            <a:avLst/>
          </a:prstGeom>
          <a:noFill/>
        </p:spPr>
        <p:txBody>
          <a:bodyPr wrap="square" lIns="68574" tIns="34289" rIns="68574" bIns="34289" rtlCol="0">
            <a:spAutoFit/>
          </a:bodyPr>
          <a:lstStyle/>
          <a:p>
            <a:pPr defTabSz="685732"/>
            <a:r>
              <a:rPr lang="en-GB" sz="2400" b="1" dirty="0">
                <a:solidFill>
                  <a:srgbClr val="444492"/>
                </a:solidFill>
                <a:latin typeface="Calibri" panose="020F0502020204030204" pitchFamily="34" charset="0"/>
                <a:cs typeface="Calibri" panose="020F0502020204030204" pitchFamily="34" charset="0"/>
              </a:rPr>
              <a:t>Switching From a New P2Y</a:t>
            </a:r>
            <a:r>
              <a:rPr lang="en-GB" sz="2400" b="1" baseline="-25000" dirty="0">
                <a:solidFill>
                  <a:srgbClr val="444492"/>
                </a:solidFill>
                <a:latin typeface="Calibri" panose="020F0502020204030204" pitchFamily="34" charset="0"/>
                <a:cs typeface="Calibri" panose="020F0502020204030204" pitchFamily="34" charset="0"/>
              </a:rPr>
              <a:t>12</a:t>
            </a:r>
            <a:r>
              <a:rPr lang="en-GB" sz="2400" b="1" dirty="0">
                <a:solidFill>
                  <a:srgbClr val="444492"/>
                </a:solidFill>
                <a:latin typeface="Calibri" panose="020F0502020204030204" pitchFamily="34" charset="0"/>
                <a:cs typeface="Calibri" panose="020F0502020204030204" pitchFamily="34" charset="0"/>
              </a:rPr>
              <a:t> Inhibitor to Clopidogrel</a:t>
            </a:r>
          </a:p>
        </p:txBody>
      </p:sp>
      <p:sp>
        <p:nvSpPr>
          <p:cNvPr id="5" name="TextBox 4"/>
          <p:cNvSpPr txBox="1"/>
          <p:nvPr/>
        </p:nvSpPr>
        <p:spPr>
          <a:xfrm>
            <a:off x="9240982" y="5816856"/>
            <a:ext cx="1962478" cy="246221"/>
          </a:xfrm>
          <a:prstGeom prst="rect">
            <a:avLst/>
          </a:prstGeom>
          <a:noFill/>
        </p:spPr>
        <p:txBody>
          <a:bodyPr wrap="square" rtlCol="0">
            <a:spAutoFit/>
          </a:bodyPr>
          <a:lstStyle/>
          <a:p>
            <a:r>
              <a:rPr lang="en-GB" sz="1000" dirty="0">
                <a:latin typeface="Calibri" panose="020F0502020204030204" pitchFamily="34" charset="0"/>
                <a:cs typeface="Calibri" panose="020F0502020204030204" pitchFamily="34" charset="0"/>
              </a:rPr>
              <a:t>ACS: acute coronary syndrome</a:t>
            </a:r>
          </a:p>
        </p:txBody>
      </p:sp>
      <p:sp>
        <p:nvSpPr>
          <p:cNvPr id="13" name="Espace réservé du numéro de diapositive 12"/>
          <p:cNvSpPr>
            <a:spLocks noGrp="1"/>
          </p:cNvSpPr>
          <p:nvPr>
            <p:ph type="sldNum" sz="quarter" idx="11"/>
          </p:nvPr>
        </p:nvSpPr>
        <p:spPr/>
        <p:txBody>
          <a:bodyPr/>
          <a:lstStyle/>
          <a:p>
            <a:pPr>
              <a:defRPr/>
            </a:pPr>
            <a:r>
              <a:rPr lang="en-US" smtClean="0">
                <a:latin typeface="Calibri" panose="020F0502020204030204" pitchFamily="34" charset="0"/>
                <a:cs typeface="Calibri" panose="020F0502020204030204" pitchFamily="34" charset="0"/>
              </a:rPr>
              <a:t>|</a:t>
            </a:r>
            <a:r>
              <a:rPr lang="en-US" sz="675" baseline="16000" smtClean="0">
                <a:latin typeface="Calibri" panose="020F0502020204030204" pitchFamily="34" charset="0"/>
                <a:cs typeface="Calibri" panose="020F0502020204030204" pitchFamily="34" charset="0"/>
              </a:rPr>
              <a:t>        </a:t>
            </a:r>
            <a:fld id="{56F5436D-4467-46D4-B528-6B3DB15B0010}" type="slidenum">
              <a:rPr lang="en-US" smtClean="0">
                <a:latin typeface="Calibri" panose="020F0502020204030204" pitchFamily="34" charset="0"/>
                <a:cs typeface="Calibri" panose="020F0502020204030204" pitchFamily="34" charset="0"/>
              </a:rPr>
              <a:pPr>
                <a:defRPr/>
              </a:pPr>
              <a:t>12</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64463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89279" y="1880917"/>
            <a:ext cx="5507418" cy="2736170"/>
          </a:xfrm>
          <a:prstGeom prst="rect">
            <a:avLst/>
          </a:prstGeom>
        </p:spPr>
      </p:pic>
      <p:sp>
        <p:nvSpPr>
          <p:cNvPr id="7" name="Rectangle 6"/>
          <p:cNvSpPr/>
          <p:nvPr/>
        </p:nvSpPr>
        <p:spPr>
          <a:xfrm>
            <a:off x="706977" y="513336"/>
            <a:ext cx="11074205" cy="461665"/>
          </a:xfrm>
          <a:prstGeom prst="rect">
            <a:avLst/>
          </a:prstGeom>
        </p:spPr>
        <p:txBody>
          <a:bodyPr wrap="square">
            <a:spAutoFit/>
          </a:bodyPr>
          <a:lstStyle/>
          <a:p>
            <a:pPr defTabSz="685732"/>
            <a:r>
              <a:rPr lang="en-GB" sz="2400" b="1" dirty="0">
                <a:solidFill>
                  <a:schemeClr val="tx1">
                    <a:lumMod val="75000"/>
                  </a:schemeClr>
                </a:solidFill>
                <a:latin typeface="Calibri" panose="020F0502020204030204" pitchFamily="34" charset="0"/>
                <a:cs typeface="Calibri" panose="020F0502020204030204" pitchFamily="34" charset="0"/>
              </a:rPr>
              <a:t>Management of ACS With an Optimal DAPT: Need of Well-Balanced Treatment</a:t>
            </a:r>
            <a:endParaRPr lang="fr-FR" sz="2400" b="1" dirty="0">
              <a:solidFill>
                <a:schemeClr val="tx1">
                  <a:lumMod val="75000"/>
                </a:schemeClr>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F84B468B-E69D-432C-9ED4-FC23D4E7BC7A}"/>
              </a:ext>
            </a:extLst>
          </p:cNvPr>
          <p:cNvSpPr txBox="1"/>
          <p:nvPr/>
        </p:nvSpPr>
        <p:spPr>
          <a:xfrm>
            <a:off x="2077660" y="1511585"/>
            <a:ext cx="8685711" cy="369332"/>
          </a:xfrm>
          <a:prstGeom prst="rect">
            <a:avLst/>
          </a:prstGeom>
          <a:noFill/>
        </p:spPr>
        <p:txBody>
          <a:bodyPr wrap="none" rtlCol="0">
            <a:spAutoFit/>
          </a:bodyPr>
          <a:lstStyle/>
          <a:p>
            <a:r>
              <a:rPr lang="en-GB" b="1" dirty="0">
                <a:solidFill>
                  <a:srgbClr val="444492"/>
                </a:solidFill>
                <a:latin typeface="Calibri" panose="020F0502020204030204" pitchFamily="34" charset="0"/>
                <a:cs typeface="Calibri" panose="020F0502020204030204" pitchFamily="34" charset="0"/>
              </a:rPr>
              <a:t>Prevent Ischaemic Outcomes Without Increasing the Risk of Minor and Severe Bleedings</a:t>
            </a:r>
            <a:endParaRPr lang="en-IN" dirty="0">
              <a:latin typeface="Calibri" panose="020F0502020204030204" pitchFamily="34" charset="0"/>
              <a:cs typeface="Calibri" panose="020F0502020204030204" pitchFamily="34" charset="0"/>
            </a:endParaRPr>
          </a:p>
        </p:txBody>
      </p:sp>
      <p:sp>
        <p:nvSpPr>
          <p:cNvPr id="5" name="Rectangle 4"/>
          <p:cNvSpPr/>
          <p:nvPr/>
        </p:nvSpPr>
        <p:spPr>
          <a:xfrm>
            <a:off x="814399" y="5851675"/>
            <a:ext cx="6799503" cy="246221"/>
          </a:xfrm>
          <a:prstGeom prst="rect">
            <a:avLst/>
          </a:prstGeom>
        </p:spPr>
        <p:txBody>
          <a:bodyPr wrap="square">
            <a:spAutoFit/>
          </a:bodyPr>
          <a:lstStyle/>
          <a:p>
            <a:r>
              <a:rPr lang="en-US" sz="1000" dirty="0">
                <a:latin typeface="Calibri" panose="020F0502020204030204" pitchFamily="34" charset="0"/>
                <a:cs typeface="Calibri" panose="020F0502020204030204" pitchFamily="34" charset="0"/>
              </a:rPr>
              <a:t>Lettino M, </a:t>
            </a:r>
            <a:r>
              <a:rPr lang="en-US" sz="1000" i="1" dirty="0">
                <a:latin typeface="Calibri" panose="020F0502020204030204" pitchFamily="34" charset="0"/>
                <a:cs typeface="Calibri" panose="020F0502020204030204" pitchFamily="34" charset="0"/>
              </a:rPr>
              <a:t>et al</a:t>
            </a:r>
            <a:r>
              <a:rPr lang="en-US" sz="1000" dirty="0">
                <a:latin typeface="Calibri" panose="020F0502020204030204" pitchFamily="34" charset="0"/>
                <a:cs typeface="Calibri" panose="020F0502020204030204" pitchFamily="34" charset="0"/>
              </a:rPr>
              <a:t>. </a:t>
            </a:r>
            <a:r>
              <a:rPr lang="en-US" sz="1000" i="1" dirty="0">
                <a:latin typeface="Calibri" panose="020F0502020204030204" pitchFamily="34" charset="0"/>
                <a:cs typeface="Calibri" panose="020F0502020204030204" pitchFamily="34" charset="0"/>
              </a:rPr>
              <a:t>Eur J Prev Cardiol</a:t>
            </a:r>
            <a:r>
              <a:rPr lang="en-US" sz="1000" dirty="0">
                <a:latin typeface="Calibri" panose="020F0502020204030204" pitchFamily="34" charset="0"/>
                <a:cs typeface="Calibri" panose="020F0502020204030204" pitchFamily="34" charset="0"/>
              </a:rPr>
              <a:t>. 2017;24(3_suppl):61-70. </a:t>
            </a:r>
            <a:endParaRPr lang="en-GB" sz="1000" dirty="0">
              <a:latin typeface="Calibri" panose="020F0502020204030204" pitchFamily="34" charset="0"/>
              <a:cs typeface="Calibri" panose="020F0502020204030204" pitchFamily="34" charset="0"/>
            </a:endParaRPr>
          </a:p>
        </p:txBody>
      </p:sp>
      <p:sp>
        <p:nvSpPr>
          <p:cNvPr id="8" name="Rectangle 7"/>
          <p:cNvSpPr/>
          <p:nvPr/>
        </p:nvSpPr>
        <p:spPr>
          <a:xfrm>
            <a:off x="8006265" y="5851676"/>
            <a:ext cx="3514104" cy="246221"/>
          </a:xfrm>
          <a:prstGeom prst="rect">
            <a:avLst/>
          </a:prstGeom>
        </p:spPr>
        <p:txBody>
          <a:bodyPr wrap="none">
            <a:spAutoFit/>
          </a:bodyPr>
          <a:lstStyle/>
          <a:p>
            <a:r>
              <a:rPr lang="en-GB" sz="1000" dirty="0">
                <a:latin typeface="Calibri" pitchFamily="34" charset="0"/>
                <a:cs typeface="Calibri" pitchFamily="34" charset="0"/>
              </a:rPr>
              <a:t>DAPT: dual anti-platelet therapy, ACS: acute coronary syndrome</a:t>
            </a:r>
          </a:p>
        </p:txBody>
      </p:sp>
      <p:sp>
        <p:nvSpPr>
          <p:cNvPr id="18" name="Espace réservé du numéro de diapositive 17"/>
          <p:cNvSpPr>
            <a:spLocks noGrp="1"/>
          </p:cNvSpPr>
          <p:nvPr>
            <p:ph type="sldNum" sz="quarter" idx="11"/>
          </p:nvPr>
        </p:nvSpPr>
        <p:spPr/>
        <p:txBody>
          <a:bodyPr/>
          <a:lstStyle/>
          <a:p>
            <a:pPr>
              <a:defRPr/>
            </a:pPr>
            <a:r>
              <a:rPr lang="en-US" smtClean="0">
                <a:latin typeface="Calibri" panose="020F0502020204030204" pitchFamily="34" charset="0"/>
                <a:cs typeface="Calibri" panose="020F0502020204030204" pitchFamily="34" charset="0"/>
              </a:rPr>
              <a:t>|</a:t>
            </a:r>
            <a:r>
              <a:rPr lang="en-US" sz="675" baseline="16000" smtClean="0">
                <a:latin typeface="Calibri" panose="020F0502020204030204" pitchFamily="34" charset="0"/>
                <a:cs typeface="Calibri" panose="020F0502020204030204" pitchFamily="34" charset="0"/>
              </a:rPr>
              <a:t>        </a:t>
            </a:r>
            <a:fld id="{56F5436D-4467-46D4-B528-6B3DB15B0010}" type="slidenum">
              <a:rPr lang="en-US" smtClean="0">
                <a:latin typeface="Calibri" panose="020F0502020204030204" pitchFamily="34" charset="0"/>
                <a:cs typeface="Calibri" panose="020F0502020204030204" pitchFamily="34" charset="0"/>
              </a:rPr>
              <a:pPr>
                <a:defRPr/>
              </a:pPr>
              <a:t>13</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01254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normAutofit/>
          </a:bodyPr>
          <a:lstStyle/>
          <a:p>
            <a:r>
              <a:rPr lang="fr-FR" sz="2400" b="1" dirty="0">
                <a:solidFill>
                  <a:schemeClr val="tx1">
                    <a:lumMod val="75000"/>
                  </a:schemeClr>
                </a:solidFill>
              </a:rPr>
              <a:t>Concept of De-escalation: Why Is It Important?</a:t>
            </a:r>
          </a:p>
        </p:txBody>
      </p:sp>
      <p:sp>
        <p:nvSpPr>
          <p:cNvPr id="4" name="Titre 1"/>
          <p:cNvSpPr txBox="1">
            <a:spLocks/>
          </p:cNvSpPr>
          <p:nvPr/>
        </p:nvSpPr>
        <p:spPr>
          <a:xfrm>
            <a:off x="3077056" y="1386769"/>
            <a:ext cx="5988196" cy="751286"/>
          </a:xfrm>
          <a:prstGeom prst="rect">
            <a:avLst/>
          </a:prstGeom>
          <a:noFill/>
        </p:spPr>
        <p:txBody>
          <a:bodyPr lIns="68574" tIns="34289" rIns="68574" bIns="34289"/>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r>
              <a:rPr lang="fr-FR" sz="2400" dirty="0">
                <a:solidFill>
                  <a:schemeClr val="tx1">
                    <a:lumMod val="75000"/>
                  </a:schemeClr>
                </a:solidFill>
                <a:latin typeface="Calibri" panose="020F0502020204030204" pitchFamily="34" charset="0"/>
                <a:cs typeface="Calibri" panose="020F0502020204030204" pitchFamily="34" charset="0"/>
              </a:rPr>
              <a:t>Ischaemic/bleeding risks </a:t>
            </a:r>
          </a:p>
          <a:p>
            <a:pPr algn="ctr" defTabSz="685800"/>
            <a:r>
              <a:rPr lang="fr-FR" sz="2400" dirty="0">
                <a:solidFill>
                  <a:schemeClr val="tx1">
                    <a:lumMod val="75000"/>
                  </a:schemeClr>
                </a:solidFill>
                <a:latin typeface="Calibri" panose="020F0502020204030204" pitchFamily="34" charset="0"/>
                <a:cs typeface="Calibri" panose="020F0502020204030204" pitchFamily="34" charset="0"/>
              </a:rPr>
              <a:t>Evolution </a:t>
            </a:r>
            <a:r>
              <a:rPr lang="fr-FR" sz="2400" dirty="0" err="1">
                <a:solidFill>
                  <a:schemeClr val="tx1">
                    <a:lumMod val="75000"/>
                  </a:schemeClr>
                </a:solidFill>
                <a:latin typeface="Calibri" panose="020F0502020204030204" pitchFamily="34" charset="0"/>
                <a:cs typeface="Calibri" panose="020F0502020204030204" pitchFamily="34" charset="0"/>
              </a:rPr>
              <a:t>after</a:t>
            </a:r>
            <a:r>
              <a:rPr lang="fr-FR" sz="2400" dirty="0">
                <a:solidFill>
                  <a:schemeClr val="tx1">
                    <a:lumMod val="75000"/>
                  </a:schemeClr>
                </a:solidFill>
                <a:latin typeface="Calibri" panose="020F0502020204030204" pitchFamily="34" charset="0"/>
                <a:cs typeface="Calibri" panose="020F0502020204030204" pitchFamily="34" charset="0"/>
              </a:rPr>
              <a:t> ACS</a:t>
            </a:r>
          </a:p>
        </p:txBody>
      </p:sp>
      <p:pic>
        <p:nvPicPr>
          <p:cNvPr id="5" name="Picture 5" descr="https://encrypted-tbn1.gstatic.com/images?q=tbn:ANd9GcSsG1w0xUT6G_U0necyloXabO-mMXX1QV2OKC8zqAK1S4h-Hna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02305" y="4545656"/>
            <a:ext cx="404664" cy="349967"/>
          </a:xfrm>
          <a:prstGeom prst="rect">
            <a:avLst/>
          </a:prstGeom>
          <a:noFill/>
        </p:spPr>
      </p:pic>
      <p:cxnSp>
        <p:nvCxnSpPr>
          <p:cNvPr id="6" name="Connecteur droit avec flèche 5"/>
          <p:cNvCxnSpPr/>
          <p:nvPr/>
        </p:nvCxnSpPr>
        <p:spPr>
          <a:xfrm flipV="1">
            <a:off x="3163056" y="4207044"/>
            <a:ext cx="1" cy="2835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2565149" y="4937106"/>
            <a:ext cx="2632086" cy="242372"/>
          </a:xfrm>
          <a:prstGeom prst="rect">
            <a:avLst/>
          </a:prstGeom>
          <a:noFill/>
        </p:spPr>
        <p:txBody>
          <a:bodyPr wrap="square" lIns="68574" tIns="34289" rIns="68574" bIns="34289" rtlCol="0">
            <a:spAutoFit/>
          </a:bodyPr>
          <a:lstStyle/>
          <a:p>
            <a:pPr algn="ctr" defTabSz="342866"/>
            <a:r>
              <a:rPr lang="fr-FR" sz="1125" b="1" dirty="0">
                <a:solidFill>
                  <a:prstClr val="black"/>
                </a:solidFill>
                <a:latin typeface="Calibri" panose="020F0502020204030204" pitchFamily="34" charset="0"/>
                <a:cs typeface="Calibri" panose="020F0502020204030204" pitchFamily="34" charset="0"/>
              </a:rPr>
              <a:t>Thrombotic risk &gt; Bleeding risk</a:t>
            </a:r>
          </a:p>
        </p:txBody>
      </p:sp>
      <p:grpSp>
        <p:nvGrpSpPr>
          <p:cNvPr id="8" name="Groupe 40"/>
          <p:cNvGrpSpPr/>
          <p:nvPr/>
        </p:nvGrpSpPr>
        <p:grpSpPr>
          <a:xfrm>
            <a:off x="4873520" y="4207034"/>
            <a:ext cx="972108" cy="647419"/>
            <a:chOff x="3137116" y="4293096"/>
            <a:chExt cx="1296144" cy="1150964"/>
          </a:xfrm>
        </p:grpSpPr>
        <p:sp>
          <p:nvSpPr>
            <p:cNvPr id="9" name="ZoneTexte 8"/>
            <p:cNvSpPr txBox="1"/>
            <p:nvPr/>
          </p:nvSpPr>
          <p:spPr>
            <a:xfrm>
              <a:off x="3137116" y="5013174"/>
              <a:ext cx="1296144" cy="430886"/>
            </a:xfrm>
            <a:prstGeom prst="rect">
              <a:avLst/>
            </a:prstGeom>
            <a:noFill/>
          </p:spPr>
          <p:txBody>
            <a:bodyPr wrap="square" rtlCol="0">
              <a:spAutoFit/>
            </a:bodyPr>
            <a:lstStyle/>
            <a:p>
              <a:pPr defTabSz="342866"/>
              <a:r>
                <a:rPr lang="fr-FR" sz="975" dirty="0">
                  <a:solidFill>
                    <a:prstClr val="black"/>
                  </a:solidFill>
                  <a:latin typeface="Calibri" panose="020F0502020204030204" pitchFamily="34" charset="0"/>
                  <a:cs typeface="Calibri" panose="020F0502020204030204" pitchFamily="34" charset="0"/>
                </a:rPr>
                <a:t>M1</a:t>
              </a:r>
            </a:p>
          </p:txBody>
        </p:sp>
        <p:cxnSp>
          <p:nvCxnSpPr>
            <p:cNvPr id="10" name="Connecteur droit avec flèche 9"/>
            <p:cNvCxnSpPr/>
            <p:nvPr/>
          </p:nvCxnSpPr>
          <p:spPr>
            <a:xfrm flipV="1">
              <a:off x="3275856" y="4293096"/>
              <a:ext cx="1" cy="5040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1" name="Connecteur droit avec flèche 10"/>
          <p:cNvCxnSpPr/>
          <p:nvPr/>
        </p:nvCxnSpPr>
        <p:spPr>
          <a:xfrm flipV="1">
            <a:off x="9082043" y="4207044"/>
            <a:ext cx="1" cy="2835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2763329" y="4490569"/>
            <a:ext cx="642671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e 38"/>
          <p:cNvGrpSpPr/>
          <p:nvPr/>
        </p:nvGrpSpPr>
        <p:grpSpPr>
          <a:xfrm>
            <a:off x="3087369" y="2849460"/>
            <a:ext cx="6356350" cy="1464469"/>
            <a:chOff x="755576" y="1879600"/>
            <a:chExt cx="8475133" cy="2603500"/>
          </a:xfrm>
        </p:grpSpPr>
        <p:pic>
          <p:nvPicPr>
            <p:cNvPr id="14" name="Picture 4" descr="C:\Documents and Settings\Guillaume\Mes documents\Mes images\Clot7_2.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56184" y="2799064"/>
              <a:ext cx="827584" cy="701944"/>
            </a:xfrm>
            <a:prstGeom prst="rect">
              <a:avLst/>
            </a:prstGeom>
            <a:ln>
              <a:noFill/>
            </a:ln>
            <a:effectLst>
              <a:softEdge rad="112500"/>
            </a:effectLst>
          </p:spPr>
        </p:pic>
        <p:sp>
          <p:nvSpPr>
            <p:cNvPr id="15" name="ZoneTexte 14"/>
            <p:cNvSpPr txBox="1"/>
            <p:nvPr/>
          </p:nvSpPr>
          <p:spPr>
            <a:xfrm>
              <a:off x="2123728" y="3419708"/>
              <a:ext cx="2520280" cy="430887"/>
            </a:xfrm>
            <a:prstGeom prst="rect">
              <a:avLst/>
            </a:prstGeom>
            <a:noFill/>
          </p:spPr>
          <p:txBody>
            <a:bodyPr wrap="square" rtlCol="0">
              <a:spAutoFit/>
            </a:bodyPr>
            <a:lstStyle/>
            <a:p>
              <a:pPr defTabSz="342866"/>
              <a:r>
                <a:rPr lang="fr-FR" sz="975" b="1" dirty="0">
                  <a:solidFill>
                    <a:srgbClr val="002060"/>
                  </a:solidFill>
                  <a:latin typeface="Calibri" panose="020F0502020204030204" pitchFamily="34" charset="0"/>
                  <a:cs typeface="Calibri" panose="020F0502020204030204" pitchFamily="34" charset="0"/>
                </a:rPr>
                <a:t>Thrombosis</a:t>
              </a:r>
            </a:p>
          </p:txBody>
        </p:sp>
        <p:sp>
          <p:nvSpPr>
            <p:cNvPr id="16" name="Forme libre 15"/>
            <p:cNvSpPr/>
            <p:nvPr/>
          </p:nvSpPr>
          <p:spPr>
            <a:xfrm>
              <a:off x="755576" y="1879600"/>
              <a:ext cx="8475133" cy="2603500"/>
            </a:xfrm>
            <a:custGeom>
              <a:avLst/>
              <a:gdLst>
                <a:gd name="connsiteX0" fmla="*/ 0 w 8475133"/>
                <a:gd name="connsiteY0" fmla="*/ 0 h 2603500"/>
                <a:gd name="connsiteX1" fmla="*/ 774700 w 8475133"/>
                <a:gd name="connsiteY1" fmla="*/ 1384300 h 2603500"/>
                <a:gd name="connsiteX2" fmla="*/ 1930400 w 8475133"/>
                <a:gd name="connsiteY2" fmla="*/ 2133600 h 2603500"/>
                <a:gd name="connsiteX3" fmla="*/ 3022600 w 8475133"/>
                <a:gd name="connsiteY3" fmla="*/ 2514600 h 2603500"/>
                <a:gd name="connsiteX4" fmla="*/ 4737100 w 8475133"/>
                <a:gd name="connsiteY4" fmla="*/ 2603500 h 2603500"/>
                <a:gd name="connsiteX5" fmla="*/ 7950200 w 8475133"/>
                <a:gd name="connsiteY5" fmla="*/ 2552700 h 2603500"/>
                <a:gd name="connsiteX6" fmla="*/ 7886700 w 8475133"/>
                <a:gd name="connsiteY6" fmla="*/ 2552700 h 260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5133" h="2603500">
                  <a:moveTo>
                    <a:pt x="0" y="0"/>
                  </a:moveTo>
                  <a:cubicBezTo>
                    <a:pt x="226483" y="514350"/>
                    <a:pt x="452967" y="1028700"/>
                    <a:pt x="774700" y="1384300"/>
                  </a:cubicBezTo>
                  <a:cubicBezTo>
                    <a:pt x="1096433" y="1739900"/>
                    <a:pt x="1555750" y="1945217"/>
                    <a:pt x="1930400" y="2133600"/>
                  </a:cubicBezTo>
                  <a:cubicBezTo>
                    <a:pt x="2305050" y="2321983"/>
                    <a:pt x="2554817" y="2436283"/>
                    <a:pt x="3022600" y="2514600"/>
                  </a:cubicBezTo>
                  <a:cubicBezTo>
                    <a:pt x="3490383" y="2592917"/>
                    <a:pt x="4737100" y="2603500"/>
                    <a:pt x="4737100" y="2603500"/>
                  </a:cubicBezTo>
                  <a:lnTo>
                    <a:pt x="7950200" y="2552700"/>
                  </a:lnTo>
                  <a:cubicBezTo>
                    <a:pt x="8475133" y="2544233"/>
                    <a:pt x="8180916" y="2548466"/>
                    <a:pt x="7886700" y="2552700"/>
                  </a:cubicBezTo>
                </a:path>
              </a:pathLst>
            </a:cu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42866"/>
              <a:endParaRPr lang="fr-FR" sz="975" dirty="0">
                <a:solidFill>
                  <a:prstClr val="black"/>
                </a:solidFill>
                <a:latin typeface="Calibri" panose="020F0502020204030204" pitchFamily="34" charset="0"/>
                <a:cs typeface="Calibri" panose="020F0502020204030204" pitchFamily="34" charset="0"/>
              </a:endParaRPr>
            </a:p>
          </p:txBody>
        </p:sp>
      </p:grpSp>
      <p:grpSp>
        <p:nvGrpSpPr>
          <p:cNvPr id="17" name="Groupe 39"/>
          <p:cNvGrpSpPr/>
          <p:nvPr/>
        </p:nvGrpSpPr>
        <p:grpSpPr>
          <a:xfrm>
            <a:off x="3168384" y="3053515"/>
            <a:ext cx="6067425" cy="1135880"/>
            <a:chOff x="863600" y="2946400"/>
            <a:chExt cx="8089900" cy="1291167"/>
          </a:xfrm>
        </p:grpSpPr>
        <p:pic>
          <p:nvPicPr>
            <p:cNvPr id="18"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20272" y="3350548"/>
              <a:ext cx="1224136" cy="798531"/>
            </a:xfrm>
            <a:prstGeom prst="rect">
              <a:avLst/>
            </a:prstGeom>
            <a:noFill/>
            <a:ln w="9525">
              <a:noFill/>
              <a:miter lim="800000"/>
              <a:headEnd/>
              <a:tailEnd/>
            </a:ln>
            <a:effectLst/>
          </p:spPr>
        </p:pic>
        <p:sp>
          <p:nvSpPr>
            <p:cNvPr id="19" name="ZoneTexte 18"/>
            <p:cNvSpPr txBox="1"/>
            <p:nvPr/>
          </p:nvSpPr>
          <p:spPr>
            <a:xfrm>
              <a:off x="5292080" y="3532944"/>
              <a:ext cx="2160240" cy="301748"/>
            </a:xfrm>
            <a:prstGeom prst="rect">
              <a:avLst/>
            </a:prstGeom>
            <a:noFill/>
          </p:spPr>
          <p:txBody>
            <a:bodyPr wrap="square" rtlCol="0">
              <a:spAutoFit/>
            </a:bodyPr>
            <a:lstStyle/>
            <a:p>
              <a:pPr algn="ctr" defTabSz="342866"/>
              <a:r>
                <a:rPr lang="fr-FR" sz="1125" b="1" dirty="0">
                  <a:solidFill>
                    <a:srgbClr val="C00000"/>
                  </a:solidFill>
                  <a:latin typeface="Calibri" panose="020F0502020204030204" pitchFamily="34" charset="0"/>
                  <a:cs typeface="Calibri" panose="020F0502020204030204" pitchFamily="34" charset="0"/>
                </a:rPr>
                <a:t>Bleeding</a:t>
              </a:r>
            </a:p>
          </p:txBody>
        </p:sp>
        <p:sp>
          <p:nvSpPr>
            <p:cNvPr id="20" name="Forme libre 19"/>
            <p:cNvSpPr/>
            <p:nvPr/>
          </p:nvSpPr>
          <p:spPr>
            <a:xfrm>
              <a:off x="863600" y="2946400"/>
              <a:ext cx="8089900" cy="1291167"/>
            </a:xfrm>
            <a:custGeom>
              <a:avLst/>
              <a:gdLst>
                <a:gd name="connsiteX0" fmla="*/ 0 w 8089900"/>
                <a:gd name="connsiteY0" fmla="*/ 0 h 1291167"/>
                <a:gd name="connsiteX1" fmla="*/ 419100 w 8089900"/>
                <a:gd name="connsiteY1" fmla="*/ 673100 h 1291167"/>
                <a:gd name="connsiteX2" fmla="*/ 1371600 w 8089900"/>
                <a:gd name="connsiteY2" fmla="*/ 1193800 h 1291167"/>
                <a:gd name="connsiteX3" fmla="*/ 3238500 w 8089900"/>
                <a:gd name="connsiteY3" fmla="*/ 1257300 h 1291167"/>
                <a:gd name="connsiteX4" fmla="*/ 8089900 w 8089900"/>
                <a:gd name="connsiteY4" fmla="*/ 1219200 h 1291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9900" h="1291167">
                  <a:moveTo>
                    <a:pt x="0" y="0"/>
                  </a:moveTo>
                  <a:cubicBezTo>
                    <a:pt x="95250" y="237066"/>
                    <a:pt x="190500" y="474133"/>
                    <a:pt x="419100" y="673100"/>
                  </a:cubicBezTo>
                  <a:cubicBezTo>
                    <a:pt x="647700" y="872067"/>
                    <a:pt x="901700" y="1096433"/>
                    <a:pt x="1371600" y="1193800"/>
                  </a:cubicBezTo>
                  <a:cubicBezTo>
                    <a:pt x="1841500" y="1291167"/>
                    <a:pt x="3238500" y="1257300"/>
                    <a:pt x="3238500" y="1257300"/>
                  </a:cubicBezTo>
                  <a:lnTo>
                    <a:pt x="8089900" y="1219200"/>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42866"/>
              <a:endParaRPr lang="fr-FR" sz="975" dirty="0">
                <a:solidFill>
                  <a:prstClr val="black"/>
                </a:solidFill>
                <a:latin typeface="Calibri" panose="020F0502020204030204" pitchFamily="34" charset="0"/>
                <a:cs typeface="Calibri" panose="020F0502020204030204" pitchFamily="34" charset="0"/>
              </a:endParaRPr>
            </a:p>
          </p:txBody>
        </p:sp>
      </p:grpSp>
      <p:sp>
        <p:nvSpPr>
          <p:cNvPr id="21" name="Forme libre 20"/>
          <p:cNvSpPr/>
          <p:nvPr/>
        </p:nvSpPr>
        <p:spPr>
          <a:xfrm>
            <a:off x="3077056" y="2881957"/>
            <a:ext cx="1663100" cy="1278731"/>
          </a:xfrm>
          <a:custGeom>
            <a:avLst/>
            <a:gdLst>
              <a:gd name="connsiteX0" fmla="*/ 0 w 2209800"/>
              <a:gd name="connsiteY0" fmla="*/ 63500 h 2286000"/>
              <a:gd name="connsiteX1" fmla="*/ 152400 w 2209800"/>
              <a:gd name="connsiteY1" fmla="*/ 1016000 h 2286000"/>
              <a:gd name="connsiteX2" fmla="*/ 469900 w 2209800"/>
              <a:gd name="connsiteY2" fmla="*/ 1587500 h 2286000"/>
              <a:gd name="connsiteX3" fmla="*/ 952500 w 2209800"/>
              <a:gd name="connsiteY3" fmla="*/ 1993900 h 2286000"/>
              <a:gd name="connsiteX4" fmla="*/ 1498600 w 2209800"/>
              <a:gd name="connsiteY4" fmla="*/ 2222500 h 2286000"/>
              <a:gd name="connsiteX5" fmla="*/ 2019300 w 2209800"/>
              <a:gd name="connsiteY5" fmla="*/ 2273300 h 2286000"/>
              <a:gd name="connsiteX6" fmla="*/ 2209800 w 2209800"/>
              <a:gd name="connsiteY6" fmla="*/ 2286000 h 2286000"/>
              <a:gd name="connsiteX7" fmla="*/ 1473200 w 2209800"/>
              <a:gd name="connsiteY7" fmla="*/ 1917700 h 2286000"/>
              <a:gd name="connsiteX8" fmla="*/ 1003300 w 2209800"/>
              <a:gd name="connsiteY8" fmla="*/ 1638300 h 2286000"/>
              <a:gd name="connsiteX9" fmla="*/ 825500 w 2209800"/>
              <a:gd name="connsiteY9" fmla="*/ 1435100 h 2286000"/>
              <a:gd name="connsiteX10" fmla="*/ 571500 w 2209800"/>
              <a:gd name="connsiteY10" fmla="*/ 1155700 h 2286000"/>
              <a:gd name="connsiteX11" fmla="*/ 406400 w 2209800"/>
              <a:gd name="connsiteY11" fmla="*/ 825500 h 2286000"/>
              <a:gd name="connsiteX12" fmla="*/ 25400 w 2209800"/>
              <a:gd name="connsiteY12" fmla="*/ 0 h 2286000"/>
              <a:gd name="connsiteX0" fmla="*/ 0 w 2209800"/>
              <a:gd name="connsiteY0" fmla="*/ 63500 h 2286000"/>
              <a:gd name="connsiteX1" fmla="*/ 152400 w 2209800"/>
              <a:gd name="connsiteY1" fmla="*/ 1016000 h 2286000"/>
              <a:gd name="connsiteX2" fmla="*/ 469900 w 2209800"/>
              <a:gd name="connsiteY2" fmla="*/ 1587500 h 2286000"/>
              <a:gd name="connsiteX3" fmla="*/ 952500 w 2209800"/>
              <a:gd name="connsiteY3" fmla="*/ 1993900 h 2286000"/>
              <a:gd name="connsiteX4" fmla="*/ 1498600 w 2209800"/>
              <a:gd name="connsiteY4" fmla="*/ 2222500 h 2286000"/>
              <a:gd name="connsiteX5" fmla="*/ 2019300 w 2209800"/>
              <a:gd name="connsiteY5" fmla="*/ 2273300 h 2286000"/>
              <a:gd name="connsiteX6" fmla="*/ 2209800 w 2209800"/>
              <a:gd name="connsiteY6" fmla="*/ 2286000 h 2286000"/>
              <a:gd name="connsiteX7" fmla="*/ 1473200 w 2209800"/>
              <a:gd name="connsiteY7" fmla="*/ 1917700 h 2286000"/>
              <a:gd name="connsiteX8" fmla="*/ 1113163 w 2209800"/>
              <a:gd name="connsiteY8" fmla="*/ 1615246 h 2286000"/>
              <a:gd name="connsiteX9" fmla="*/ 825500 w 2209800"/>
              <a:gd name="connsiteY9" fmla="*/ 1435100 h 2286000"/>
              <a:gd name="connsiteX10" fmla="*/ 571500 w 2209800"/>
              <a:gd name="connsiteY10" fmla="*/ 1155700 h 2286000"/>
              <a:gd name="connsiteX11" fmla="*/ 406400 w 2209800"/>
              <a:gd name="connsiteY11" fmla="*/ 825500 h 2286000"/>
              <a:gd name="connsiteX12" fmla="*/ 25400 w 2209800"/>
              <a:gd name="connsiteY12" fmla="*/ 0 h 2286000"/>
              <a:gd name="connsiteX0" fmla="*/ 0 w 2209800"/>
              <a:gd name="connsiteY0" fmla="*/ 63500 h 2286000"/>
              <a:gd name="connsiteX1" fmla="*/ 152400 w 2209800"/>
              <a:gd name="connsiteY1" fmla="*/ 1016000 h 2286000"/>
              <a:gd name="connsiteX2" fmla="*/ 469900 w 2209800"/>
              <a:gd name="connsiteY2" fmla="*/ 1587500 h 2286000"/>
              <a:gd name="connsiteX3" fmla="*/ 952500 w 2209800"/>
              <a:gd name="connsiteY3" fmla="*/ 1993900 h 2286000"/>
              <a:gd name="connsiteX4" fmla="*/ 1498600 w 2209800"/>
              <a:gd name="connsiteY4" fmla="*/ 2222500 h 2286000"/>
              <a:gd name="connsiteX5" fmla="*/ 2019300 w 2209800"/>
              <a:gd name="connsiteY5" fmla="*/ 2273300 h 2286000"/>
              <a:gd name="connsiteX6" fmla="*/ 2209800 w 2209800"/>
              <a:gd name="connsiteY6" fmla="*/ 2286000 h 2286000"/>
              <a:gd name="connsiteX7" fmla="*/ 1635472 w 2209800"/>
              <a:gd name="connsiteY7" fmla="*/ 2015356 h 2286000"/>
              <a:gd name="connsiteX8" fmla="*/ 1113163 w 2209800"/>
              <a:gd name="connsiteY8" fmla="*/ 1615246 h 2286000"/>
              <a:gd name="connsiteX9" fmla="*/ 825500 w 2209800"/>
              <a:gd name="connsiteY9" fmla="*/ 1435100 h 2286000"/>
              <a:gd name="connsiteX10" fmla="*/ 571500 w 2209800"/>
              <a:gd name="connsiteY10" fmla="*/ 1155700 h 2286000"/>
              <a:gd name="connsiteX11" fmla="*/ 406400 w 2209800"/>
              <a:gd name="connsiteY11" fmla="*/ 825500 h 2286000"/>
              <a:gd name="connsiteX12" fmla="*/ 25400 w 2209800"/>
              <a:gd name="connsiteY12" fmla="*/ 0 h 2286000"/>
              <a:gd name="connsiteX0" fmla="*/ 0 w 2209800"/>
              <a:gd name="connsiteY0" fmla="*/ 63500 h 2286000"/>
              <a:gd name="connsiteX1" fmla="*/ 152400 w 2209800"/>
              <a:gd name="connsiteY1" fmla="*/ 1016000 h 2286000"/>
              <a:gd name="connsiteX2" fmla="*/ 469900 w 2209800"/>
              <a:gd name="connsiteY2" fmla="*/ 1587500 h 2286000"/>
              <a:gd name="connsiteX3" fmla="*/ 952500 w 2209800"/>
              <a:gd name="connsiteY3" fmla="*/ 1993900 h 2286000"/>
              <a:gd name="connsiteX4" fmla="*/ 1498600 w 2209800"/>
              <a:gd name="connsiteY4" fmla="*/ 2222500 h 2286000"/>
              <a:gd name="connsiteX5" fmla="*/ 2019300 w 2209800"/>
              <a:gd name="connsiteY5" fmla="*/ 2273300 h 2286000"/>
              <a:gd name="connsiteX6" fmla="*/ 2209800 w 2209800"/>
              <a:gd name="connsiteY6" fmla="*/ 2286000 h 2286000"/>
              <a:gd name="connsiteX7" fmla="*/ 1635472 w 2209800"/>
              <a:gd name="connsiteY7" fmla="*/ 2015356 h 2286000"/>
              <a:gd name="connsiteX8" fmla="*/ 1113163 w 2209800"/>
              <a:gd name="connsiteY8" fmla="*/ 1615246 h 2286000"/>
              <a:gd name="connsiteX9" fmla="*/ 825500 w 2209800"/>
              <a:gd name="connsiteY9" fmla="*/ 1435100 h 2286000"/>
              <a:gd name="connsiteX10" fmla="*/ 571500 w 2209800"/>
              <a:gd name="connsiteY10" fmla="*/ 1155700 h 2286000"/>
              <a:gd name="connsiteX11" fmla="*/ 406400 w 2209800"/>
              <a:gd name="connsiteY11" fmla="*/ 825500 h 2286000"/>
              <a:gd name="connsiteX12" fmla="*/ 25400 w 2209800"/>
              <a:gd name="connsiteY12" fmla="*/ 0 h 2286000"/>
              <a:gd name="connsiteX0" fmla="*/ 0 w 2209800"/>
              <a:gd name="connsiteY0" fmla="*/ 63500 h 2286000"/>
              <a:gd name="connsiteX1" fmla="*/ 152400 w 2209800"/>
              <a:gd name="connsiteY1" fmla="*/ 1016000 h 2286000"/>
              <a:gd name="connsiteX2" fmla="*/ 469900 w 2209800"/>
              <a:gd name="connsiteY2" fmla="*/ 1587500 h 2286000"/>
              <a:gd name="connsiteX3" fmla="*/ 952500 w 2209800"/>
              <a:gd name="connsiteY3" fmla="*/ 1993900 h 2286000"/>
              <a:gd name="connsiteX4" fmla="*/ 1498600 w 2209800"/>
              <a:gd name="connsiteY4" fmla="*/ 2222500 h 2286000"/>
              <a:gd name="connsiteX5" fmla="*/ 2019300 w 2209800"/>
              <a:gd name="connsiteY5" fmla="*/ 2273300 h 2286000"/>
              <a:gd name="connsiteX6" fmla="*/ 2209800 w 2209800"/>
              <a:gd name="connsiteY6" fmla="*/ 2286000 h 2286000"/>
              <a:gd name="connsiteX7" fmla="*/ 1759868 w 2209800"/>
              <a:gd name="connsiteY7" fmla="*/ 2015356 h 2286000"/>
              <a:gd name="connsiteX8" fmla="*/ 1113163 w 2209800"/>
              <a:gd name="connsiteY8" fmla="*/ 1615246 h 2286000"/>
              <a:gd name="connsiteX9" fmla="*/ 825500 w 2209800"/>
              <a:gd name="connsiteY9" fmla="*/ 1435100 h 2286000"/>
              <a:gd name="connsiteX10" fmla="*/ 571500 w 2209800"/>
              <a:gd name="connsiteY10" fmla="*/ 1155700 h 2286000"/>
              <a:gd name="connsiteX11" fmla="*/ 406400 w 2209800"/>
              <a:gd name="connsiteY11" fmla="*/ 825500 h 2286000"/>
              <a:gd name="connsiteX12" fmla="*/ 25400 w 2209800"/>
              <a:gd name="connsiteY12" fmla="*/ 0 h 2286000"/>
              <a:gd name="connsiteX0" fmla="*/ 0 w 2217466"/>
              <a:gd name="connsiteY0" fmla="*/ 63500 h 2286000"/>
              <a:gd name="connsiteX1" fmla="*/ 152400 w 2217466"/>
              <a:gd name="connsiteY1" fmla="*/ 1016000 h 2286000"/>
              <a:gd name="connsiteX2" fmla="*/ 469900 w 2217466"/>
              <a:gd name="connsiteY2" fmla="*/ 1587500 h 2286000"/>
              <a:gd name="connsiteX3" fmla="*/ 952500 w 2217466"/>
              <a:gd name="connsiteY3" fmla="*/ 1993900 h 2286000"/>
              <a:gd name="connsiteX4" fmla="*/ 1498600 w 2217466"/>
              <a:gd name="connsiteY4" fmla="*/ 2222500 h 2286000"/>
              <a:gd name="connsiteX5" fmla="*/ 2019300 w 2217466"/>
              <a:gd name="connsiteY5" fmla="*/ 2273300 h 2286000"/>
              <a:gd name="connsiteX6" fmla="*/ 2209800 w 2217466"/>
              <a:gd name="connsiteY6" fmla="*/ 2286000 h 2286000"/>
              <a:gd name="connsiteX7" fmla="*/ 1759868 w 2217466"/>
              <a:gd name="connsiteY7" fmla="*/ 2015356 h 2286000"/>
              <a:gd name="connsiteX8" fmla="*/ 1113163 w 2217466"/>
              <a:gd name="connsiteY8" fmla="*/ 1615246 h 2286000"/>
              <a:gd name="connsiteX9" fmla="*/ 825500 w 2217466"/>
              <a:gd name="connsiteY9" fmla="*/ 1435100 h 2286000"/>
              <a:gd name="connsiteX10" fmla="*/ 571500 w 2217466"/>
              <a:gd name="connsiteY10" fmla="*/ 1155700 h 2286000"/>
              <a:gd name="connsiteX11" fmla="*/ 406400 w 2217466"/>
              <a:gd name="connsiteY11" fmla="*/ 825500 h 2286000"/>
              <a:gd name="connsiteX12" fmla="*/ 25400 w 2217466"/>
              <a:gd name="connsiteY12" fmla="*/ 0 h 2286000"/>
              <a:gd name="connsiteX0" fmla="*/ 0 w 2217466"/>
              <a:gd name="connsiteY0" fmla="*/ 63500 h 2273300"/>
              <a:gd name="connsiteX1" fmla="*/ 152400 w 2217466"/>
              <a:gd name="connsiteY1" fmla="*/ 1016000 h 2273300"/>
              <a:gd name="connsiteX2" fmla="*/ 469900 w 2217466"/>
              <a:gd name="connsiteY2" fmla="*/ 1587500 h 2273300"/>
              <a:gd name="connsiteX3" fmla="*/ 952500 w 2217466"/>
              <a:gd name="connsiteY3" fmla="*/ 1993900 h 2273300"/>
              <a:gd name="connsiteX4" fmla="*/ 1498600 w 2217466"/>
              <a:gd name="connsiteY4" fmla="*/ 2222500 h 2273300"/>
              <a:gd name="connsiteX5" fmla="*/ 2019300 w 2217466"/>
              <a:gd name="connsiteY5" fmla="*/ 2273300 h 2273300"/>
              <a:gd name="connsiteX6" fmla="*/ 2217466 w 2217466"/>
              <a:gd name="connsiteY6" fmla="*/ 2231379 h 2273300"/>
              <a:gd name="connsiteX7" fmla="*/ 1759868 w 2217466"/>
              <a:gd name="connsiteY7" fmla="*/ 2015356 h 2273300"/>
              <a:gd name="connsiteX8" fmla="*/ 1113163 w 2217466"/>
              <a:gd name="connsiteY8" fmla="*/ 1615246 h 2273300"/>
              <a:gd name="connsiteX9" fmla="*/ 825500 w 2217466"/>
              <a:gd name="connsiteY9" fmla="*/ 1435100 h 2273300"/>
              <a:gd name="connsiteX10" fmla="*/ 571500 w 2217466"/>
              <a:gd name="connsiteY10" fmla="*/ 1155700 h 2273300"/>
              <a:gd name="connsiteX11" fmla="*/ 406400 w 2217466"/>
              <a:gd name="connsiteY11" fmla="*/ 825500 h 2273300"/>
              <a:gd name="connsiteX12" fmla="*/ 25400 w 2217466"/>
              <a:gd name="connsiteY12" fmla="*/ 0 h 2273300"/>
              <a:gd name="connsiteX0" fmla="*/ 0 w 2217466"/>
              <a:gd name="connsiteY0" fmla="*/ 63500 h 2273300"/>
              <a:gd name="connsiteX1" fmla="*/ 152400 w 2217466"/>
              <a:gd name="connsiteY1" fmla="*/ 1016000 h 2273300"/>
              <a:gd name="connsiteX2" fmla="*/ 469900 w 2217466"/>
              <a:gd name="connsiteY2" fmla="*/ 1587500 h 2273300"/>
              <a:gd name="connsiteX3" fmla="*/ 952500 w 2217466"/>
              <a:gd name="connsiteY3" fmla="*/ 1993900 h 2273300"/>
              <a:gd name="connsiteX4" fmla="*/ 1498600 w 2217466"/>
              <a:gd name="connsiteY4" fmla="*/ 2222500 h 2273300"/>
              <a:gd name="connsiteX5" fmla="*/ 2019300 w 2217466"/>
              <a:gd name="connsiteY5" fmla="*/ 2273300 h 2273300"/>
              <a:gd name="connsiteX6" fmla="*/ 2217466 w 2217466"/>
              <a:gd name="connsiteY6" fmla="*/ 2231379 h 2273300"/>
              <a:gd name="connsiteX7" fmla="*/ 1759868 w 2217466"/>
              <a:gd name="connsiteY7" fmla="*/ 2015356 h 2273300"/>
              <a:gd name="connsiteX8" fmla="*/ 1113163 w 2217466"/>
              <a:gd name="connsiteY8" fmla="*/ 1615246 h 2273300"/>
              <a:gd name="connsiteX9" fmla="*/ 825500 w 2217466"/>
              <a:gd name="connsiteY9" fmla="*/ 1435100 h 2273300"/>
              <a:gd name="connsiteX10" fmla="*/ 598394 w 2217466"/>
              <a:gd name="connsiteY10" fmla="*/ 1028700 h 2273300"/>
              <a:gd name="connsiteX11" fmla="*/ 406400 w 2217466"/>
              <a:gd name="connsiteY11" fmla="*/ 825500 h 2273300"/>
              <a:gd name="connsiteX12" fmla="*/ 25400 w 2217466"/>
              <a:gd name="connsiteY12" fmla="*/ 0 h 2273300"/>
              <a:gd name="connsiteX0" fmla="*/ 0 w 2217466"/>
              <a:gd name="connsiteY0" fmla="*/ 63500 h 2273300"/>
              <a:gd name="connsiteX1" fmla="*/ 152400 w 2217466"/>
              <a:gd name="connsiteY1" fmla="*/ 1016000 h 2273300"/>
              <a:gd name="connsiteX2" fmla="*/ 469900 w 2217466"/>
              <a:gd name="connsiteY2" fmla="*/ 1587500 h 2273300"/>
              <a:gd name="connsiteX3" fmla="*/ 952500 w 2217466"/>
              <a:gd name="connsiteY3" fmla="*/ 1993900 h 2273300"/>
              <a:gd name="connsiteX4" fmla="*/ 1498600 w 2217466"/>
              <a:gd name="connsiteY4" fmla="*/ 2222500 h 2273300"/>
              <a:gd name="connsiteX5" fmla="*/ 2019300 w 2217466"/>
              <a:gd name="connsiteY5" fmla="*/ 2273300 h 2273300"/>
              <a:gd name="connsiteX6" fmla="*/ 2217466 w 2217466"/>
              <a:gd name="connsiteY6" fmla="*/ 2231379 h 2273300"/>
              <a:gd name="connsiteX7" fmla="*/ 1759868 w 2217466"/>
              <a:gd name="connsiteY7" fmla="*/ 2015356 h 2273300"/>
              <a:gd name="connsiteX8" fmla="*/ 1113163 w 2217466"/>
              <a:gd name="connsiteY8" fmla="*/ 1615246 h 2273300"/>
              <a:gd name="connsiteX9" fmla="*/ 765034 w 2217466"/>
              <a:gd name="connsiteY9" fmla="*/ 1432848 h 2273300"/>
              <a:gd name="connsiteX10" fmla="*/ 598394 w 2217466"/>
              <a:gd name="connsiteY10" fmla="*/ 1028700 h 2273300"/>
              <a:gd name="connsiteX11" fmla="*/ 406400 w 2217466"/>
              <a:gd name="connsiteY11" fmla="*/ 825500 h 2273300"/>
              <a:gd name="connsiteX12" fmla="*/ 25400 w 2217466"/>
              <a:gd name="connsiteY12" fmla="*/ 0 h 2273300"/>
              <a:gd name="connsiteX0" fmla="*/ 0 w 2217466"/>
              <a:gd name="connsiteY0" fmla="*/ 63500 h 2273300"/>
              <a:gd name="connsiteX1" fmla="*/ 152400 w 2217466"/>
              <a:gd name="connsiteY1" fmla="*/ 1016000 h 2273300"/>
              <a:gd name="connsiteX2" fmla="*/ 469900 w 2217466"/>
              <a:gd name="connsiteY2" fmla="*/ 1587500 h 2273300"/>
              <a:gd name="connsiteX3" fmla="*/ 952500 w 2217466"/>
              <a:gd name="connsiteY3" fmla="*/ 1993900 h 2273300"/>
              <a:gd name="connsiteX4" fmla="*/ 1498600 w 2217466"/>
              <a:gd name="connsiteY4" fmla="*/ 2222500 h 2273300"/>
              <a:gd name="connsiteX5" fmla="*/ 2019300 w 2217466"/>
              <a:gd name="connsiteY5" fmla="*/ 2273300 h 2273300"/>
              <a:gd name="connsiteX6" fmla="*/ 2217466 w 2217466"/>
              <a:gd name="connsiteY6" fmla="*/ 2231379 h 2273300"/>
              <a:gd name="connsiteX7" fmla="*/ 1759868 w 2217466"/>
              <a:gd name="connsiteY7" fmla="*/ 2015356 h 2273300"/>
              <a:gd name="connsiteX8" fmla="*/ 1113163 w 2217466"/>
              <a:gd name="connsiteY8" fmla="*/ 1615246 h 2273300"/>
              <a:gd name="connsiteX9" fmla="*/ 809857 w 2217466"/>
              <a:gd name="connsiteY9" fmla="*/ 1432848 h 2273300"/>
              <a:gd name="connsiteX10" fmla="*/ 598394 w 2217466"/>
              <a:gd name="connsiteY10" fmla="*/ 1028700 h 2273300"/>
              <a:gd name="connsiteX11" fmla="*/ 406400 w 2217466"/>
              <a:gd name="connsiteY11" fmla="*/ 825500 h 2273300"/>
              <a:gd name="connsiteX12" fmla="*/ 25400 w 2217466"/>
              <a:gd name="connsiteY12" fmla="*/ 0 h 2273300"/>
              <a:gd name="connsiteX0" fmla="*/ 0 w 2217466"/>
              <a:gd name="connsiteY0" fmla="*/ 63500 h 2273300"/>
              <a:gd name="connsiteX1" fmla="*/ 152400 w 2217466"/>
              <a:gd name="connsiteY1" fmla="*/ 1016000 h 2273300"/>
              <a:gd name="connsiteX2" fmla="*/ 469900 w 2217466"/>
              <a:gd name="connsiteY2" fmla="*/ 1587500 h 2273300"/>
              <a:gd name="connsiteX3" fmla="*/ 952500 w 2217466"/>
              <a:gd name="connsiteY3" fmla="*/ 1993900 h 2273300"/>
              <a:gd name="connsiteX4" fmla="*/ 1498600 w 2217466"/>
              <a:gd name="connsiteY4" fmla="*/ 2222500 h 2273300"/>
              <a:gd name="connsiteX5" fmla="*/ 2019300 w 2217466"/>
              <a:gd name="connsiteY5" fmla="*/ 2273300 h 2273300"/>
              <a:gd name="connsiteX6" fmla="*/ 2217466 w 2217466"/>
              <a:gd name="connsiteY6" fmla="*/ 2231379 h 2273300"/>
              <a:gd name="connsiteX7" fmla="*/ 1759868 w 2217466"/>
              <a:gd name="connsiteY7" fmla="*/ 2015356 h 2273300"/>
              <a:gd name="connsiteX8" fmla="*/ 1113163 w 2217466"/>
              <a:gd name="connsiteY8" fmla="*/ 1615246 h 2273300"/>
              <a:gd name="connsiteX9" fmla="*/ 932284 w 2217466"/>
              <a:gd name="connsiteY9" fmla="*/ 1432848 h 2273300"/>
              <a:gd name="connsiteX10" fmla="*/ 598394 w 2217466"/>
              <a:gd name="connsiteY10" fmla="*/ 1028700 h 2273300"/>
              <a:gd name="connsiteX11" fmla="*/ 406400 w 2217466"/>
              <a:gd name="connsiteY11" fmla="*/ 825500 h 2273300"/>
              <a:gd name="connsiteX12" fmla="*/ 25400 w 2217466"/>
              <a:gd name="connsiteY12" fmla="*/ 0 h 2273300"/>
              <a:gd name="connsiteX0" fmla="*/ 0 w 2217466"/>
              <a:gd name="connsiteY0" fmla="*/ 63500 h 2273300"/>
              <a:gd name="connsiteX1" fmla="*/ 152400 w 2217466"/>
              <a:gd name="connsiteY1" fmla="*/ 1016000 h 2273300"/>
              <a:gd name="connsiteX2" fmla="*/ 265187 w 2217466"/>
              <a:gd name="connsiteY2" fmla="*/ 1300629 h 2273300"/>
              <a:gd name="connsiteX3" fmla="*/ 469900 w 2217466"/>
              <a:gd name="connsiteY3" fmla="*/ 1587500 h 2273300"/>
              <a:gd name="connsiteX4" fmla="*/ 952500 w 2217466"/>
              <a:gd name="connsiteY4" fmla="*/ 1993900 h 2273300"/>
              <a:gd name="connsiteX5" fmla="*/ 1498600 w 2217466"/>
              <a:gd name="connsiteY5" fmla="*/ 2222500 h 2273300"/>
              <a:gd name="connsiteX6" fmla="*/ 2019300 w 2217466"/>
              <a:gd name="connsiteY6" fmla="*/ 2273300 h 2273300"/>
              <a:gd name="connsiteX7" fmla="*/ 2217466 w 2217466"/>
              <a:gd name="connsiteY7" fmla="*/ 2231379 h 2273300"/>
              <a:gd name="connsiteX8" fmla="*/ 1759868 w 2217466"/>
              <a:gd name="connsiteY8" fmla="*/ 2015356 h 2273300"/>
              <a:gd name="connsiteX9" fmla="*/ 1113163 w 2217466"/>
              <a:gd name="connsiteY9" fmla="*/ 1615246 h 2273300"/>
              <a:gd name="connsiteX10" fmla="*/ 932284 w 2217466"/>
              <a:gd name="connsiteY10" fmla="*/ 1432848 h 2273300"/>
              <a:gd name="connsiteX11" fmla="*/ 598394 w 2217466"/>
              <a:gd name="connsiteY11" fmla="*/ 1028700 h 2273300"/>
              <a:gd name="connsiteX12" fmla="*/ 406400 w 2217466"/>
              <a:gd name="connsiteY12" fmla="*/ 825500 h 2273300"/>
              <a:gd name="connsiteX13" fmla="*/ 25400 w 2217466"/>
              <a:gd name="connsiteY13" fmla="*/ 0 h 2273300"/>
              <a:gd name="connsiteX0" fmla="*/ 0 w 2217466"/>
              <a:gd name="connsiteY0" fmla="*/ 63500 h 2273300"/>
              <a:gd name="connsiteX1" fmla="*/ 152400 w 2217466"/>
              <a:gd name="connsiteY1" fmla="*/ 1016000 h 2273300"/>
              <a:gd name="connsiteX2" fmla="*/ 265187 w 2217466"/>
              <a:gd name="connsiteY2" fmla="*/ 1300629 h 2273300"/>
              <a:gd name="connsiteX3" fmla="*/ 714916 w 2217466"/>
              <a:gd name="connsiteY3" fmla="*/ 1871340 h 2273300"/>
              <a:gd name="connsiteX4" fmla="*/ 952500 w 2217466"/>
              <a:gd name="connsiteY4" fmla="*/ 1993900 h 2273300"/>
              <a:gd name="connsiteX5" fmla="*/ 1498600 w 2217466"/>
              <a:gd name="connsiteY5" fmla="*/ 2222500 h 2273300"/>
              <a:gd name="connsiteX6" fmla="*/ 2019300 w 2217466"/>
              <a:gd name="connsiteY6" fmla="*/ 2273300 h 2273300"/>
              <a:gd name="connsiteX7" fmla="*/ 2217466 w 2217466"/>
              <a:gd name="connsiteY7" fmla="*/ 2231379 h 2273300"/>
              <a:gd name="connsiteX8" fmla="*/ 1759868 w 2217466"/>
              <a:gd name="connsiteY8" fmla="*/ 2015356 h 2273300"/>
              <a:gd name="connsiteX9" fmla="*/ 1113163 w 2217466"/>
              <a:gd name="connsiteY9" fmla="*/ 1615246 h 2273300"/>
              <a:gd name="connsiteX10" fmla="*/ 932284 w 2217466"/>
              <a:gd name="connsiteY10" fmla="*/ 1432848 h 2273300"/>
              <a:gd name="connsiteX11" fmla="*/ 598394 w 2217466"/>
              <a:gd name="connsiteY11" fmla="*/ 1028700 h 2273300"/>
              <a:gd name="connsiteX12" fmla="*/ 406400 w 2217466"/>
              <a:gd name="connsiteY12" fmla="*/ 825500 h 2273300"/>
              <a:gd name="connsiteX13" fmla="*/ 25400 w 2217466"/>
              <a:gd name="connsiteY13" fmla="*/ 0 h 2273300"/>
              <a:gd name="connsiteX0" fmla="*/ 0 w 2217466"/>
              <a:gd name="connsiteY0" fmla="*/ 63500 h 2273300"/>
              <a:gd name="connsiteX1" fmla="*/ 152400 w 2217466"/>
              <a:gd name="connsiteY1" fmla="*/ 1016000 h 2273300"/>
              <a:gd name="connsiteX2" fmla="*/ 265187 w 2217466"/>
              <a:gd name="connsiteY2" fmla="*/ 1300629 h 2273300"/>
              <a:gd name="connsiteX3" fmla="*/ 402683 w 2217466"/>
              <a:gd name="connsiteY3" fmla="*/ 1482336 h 2273300"/>
              <a:gd name="connsiteX4" fmla="*/ 714916 w 2217466"/>
              <a:gd name="connsiteY4" fmla="*/ 1871340 h 2273300"/>
              <a:gd name="connsiteX5" fmla="*/ 952500 w 2217466"/>
              <a:gd name="connsiteY5" fmla="*/ 1993900 h 2273300"/>
              <a:gd name="connsiteX6" fmla="*/ 1498600 w 2217466"/>
              <a:gd name="connsiteY6" fmla="*/ 2222500 h 2273300"/>
              <a:gd name="connsiteX7" fmla="*/ 2019300 w 2217466"/>
              <a:gd name="connsiteY7" fmla="*/ 2273300 h 2273300"/>
              <a:gd name="connsiteX8" fmla="*/ 2217466 w 2217466"/>
              <a:gd name="connsiteY8" fmla="*/ 2231379 h 2273300"/>
              <a:gd name="connsiteX9" fmla="*/ 1759868 w 2217466"/>
              <a:gd name="connsiteY9" fmla="*/ 2015356 h 2273300"/>
              <a:gd name="connsiteX10" fmla="*/ 1113163 w 2217466"/>
              <a:gd name="connsiteY10" fmla="*/ 1615246 h 2273300"/>
              <a:gd name="connsiteX11" fmla="*/ 932284 w 2217466"/>
              <a:gd name="connsiteY11" fmla="*/ 1432848 h 2273300"/>
              <a:gd name="connsiteX12" fmla="*/ 598394 w 2217466"/>
              <a:gd name="connsiteY12" fmla="*/ 1028700 h 2273300"/>
              <a:gd name="connsiteX13" fmla="*/ 406400 w 2217466"/>
              <a:gd name="connsiteY13" fmla="*/ 825500 h 2273300"/>
              <a:gd name="connsiteX14" fmla="*/ 25400 w 2217466"/>
              <a:gd name="connsiteY14" fmla="*/ 0 h 2273300"/>
              <a:gd name="connsiteX0" fmla="*/ 0 w 2217466"/>
              <a:gd name="connsiteY0" fmla="*/ 63500 h 2273300"/>
              <a:gd name="connsiteX1" fmla="*/ 152400 w 2217466"/>
              <a:gd name="connsiteY1" fmla="*/ 1016000 h 2273300"/>
              <a:gd name="connsiteX2" fmla="*/ 265187 w 2217466"/>
              <a:gd name="connsiteY2" fmla="*/ 1300629 h 2273300"/>
              <a:gd name="connsiteX3" fmla="*/ 402683 w 2217466"/>
              <a:gd name="connsiteY3" fmla="*/ 1482336 h 2273300"/>
              <a:gd name="connsiteX4" fmla="*/ 768704 w 2217466"/>
              <a:gd name="connsiteY4" fmla="*/ 1851668 h 2273300"/>
              <a:gd name="connsiteX5" fmla="*/ 952500 w 2217466"/>
              <a:gd name="connsiteY5" fmla="*/ 1993900 h 2273300"/>
              <a:gd name="connsiteX6" fmla="*/ 1498600 w 2217466"/>
              <a:gd name="connsiteY6" fmla="*/ 2222500 h 2273300"/>
              <a:gd name="connsiteX7" fmla="*/ 2019300 w 2217466"/>
              <a:gd name="connsiteY7" fmla="*/ 2273300 h 2273300"/>
              <a:gd name="connsiteX8" fmla="*/ 2217466 w 2217466"/>
              <a:gd name="connsiteY8" fmla="*/ 2231379 h 2273300"/>
              <a:gd name="connsiteX9" fmla="*/ 1759868 w 2217466"/>
              <a:gd name="connsiteY9" fmla="*/ 2015356 h 2273300"/>
              <a:gd name="connsiteX10" fmla="*/ 1113163 w 2217466"/>
              <a:gd name="connsiteY10" fmla="*/ 1615246 h 2273300"/>
              <a:gd name="connsiteX11" fmla="*/ 932284 w 2217466"/>
              <a:gd name="connsiteY11" fmla="*/ 1432848 h 2273300"/>
              <a:gd name="connsiteX12" fmla="*/ 598394 w 2217466"/>
              <a:gd name="connsiteY12" fmla="*/ 1028700 h 2273300"/>
              <a:gd name="connsiteX13" fmla="*/ 406400 w 2217466"/>
              <a:gd name="connsiteY13" fmla="*/ 825500 h 2273300"/>
              <a:gd name="connsiteX14" fmla="*/ 25400 w 2217466"/>
              <a:gd name="connsiteY14" fmla="*/ 0 h 22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7466" h="2273300">
                <a:moveTo>
                  <a:pt x="0" y="63500"/>
                </a:moveTo>
                <a:lnTo>
                  <a:pt x="152400" y="1016000"/>
                </a:lnTo>
                <a:lnTo>
                  <a:pt x="265187" y="1300629"/>
                </a:lnTo>
                <a:lnTo>
                  <a:pt x="402683" y="1482336"/>
                </a:lnTo>
                <a:lnTo>
                  <a:pt x="768704" y="1851668"/>
                </a:lnTo>
                <a:lnTo>
                  <a:pt x="952500" y="1993900"/>
                </a:lnTo>
                <a:lnTo>
                  <a:pt x="1498600" y="2222500"/>
                </a:lnTo>
                <a:lnTo>
                  <a:pt x="2019300" y="2273300"/>
                </a:lnTo>
                <a:lnTo>
                  <a:pt x="2217466" y="2231379"/>
                </a:lnTo>
                <a:cubicBezTo>
                  <a:pt x="2026023" y="2141164"/>
                  <a:pt x="2217466" y="2235106"/>
                  <a:pt x="1759868" y="2015356"/>
                </a:cubicBezTo>
                <a:lnTo>
                  <a:pt x="1113163" y="1615246"/>
                </a:lnTo>
                <a:lnTo>
                  <a:pt x="932284" y="1432848"/>
                </a:lnTo>
                <a:lnTo>
                  <a:pt x="598394" y="1028700"/>
                </a:lnTo>
                <a:lnTo>
                  <a:pt x="406400" y="825500"/>
                </a:lnTo>
                <a:lnTo>
                  <a:pt x="25400" y="0"/>
                </a:lnTo>
              </a:path>
            </a:pathLst>
          </a:custGeom>
          <a:solidFill>
            <a:srgbClr val="002060"/>
          </a:solidFill>
          <a:ln w="57150">
            <a:solidFill>
              <a:srgbClr val="002060"/>
            </a:solidFill>
          </a:ln>
        </p:spPr>
        <p:style>
          <a:lnRef idx="1">
            <a:schemeClr val="accent1"/>
          </a:lnRef>
          <a:fillRef idx="0">
            <a:schemeClr val="accent1"/>
          </a:fillRef>
          <a:effectRef idx="0">
            <a:schemeClr val="accent1"/>
          </a:effectRef>
          <a:fontRef idx="minor">
            <a:schemeClr val="tx1"/>
          </a:fontRef>
        </p:style>
        <p:txBody>
          <a:bodyPr lIns="68574" tIns="34289" rIns="68574" bIns="34289" rtlCol="0" anchor="ctr"/>
          <a:lstStyle/>
          <a:p>
            <a:pPr algn="ctr" defTabSz="342866"/>
            <a:endParaRPr lang="fr-FR" sz="975" dirty="0">
              <a:solidFill>
                <a:prstClr val="black"/>
              </a:solidFill>
              <a:latin typeface="Calibri" panose="020F0502020204030204" pitchFamily="34" charset="0"/>
              <a:cs typeface="Calibri" panose="020F0502020204030204" pitchFamily="34" charset="0"/>
            </a:endParaRPr>
          </a:p>
        </p:txBody>
      </p:sp>
      <p:sp>
        <p:nvSpPr>
          <p:cNvPr id="22" name="Forme libre 21"/>
          <p:cNvSpPr/>
          <p:nvPr/>
        </p:nvSpPr>
        <p:spPr>
          <a:xfrm>
            <a:off x="5044203" y="4160688"/>
            <a:ext cx="4145842" cy="125167"/>
          </a:xfrm>
          <a:custGeom>
            <a:avLst/>
            <a:gdLst>
              <a:gd name="connsiteX0" fmla="*/ 0 w 5676900"/>
              <a:gd name="connsiteY0" fmla="*/ 38100 h 254000"/>
              <a:gd name="connsiteX1" fmla="*/ 431800 w 5676900"/>
              <a:gd name="connsiteY1" fmla="*/ 177800 h 254000"/>
              <a:gd name="connsiteX2" fmla="*/ 1803400 w 5676900"/>
              <a:gd name="connsiteY2" fmla="*/ 241300 h 254000"/>
              <a:gd name="connsiteX3" fmla="*/ 4000500 w 5676900"/>
              <a:gd name="connsiteY3" fmla="*/ 254000 h 254000"/>
              <a:gd name="connsiteX4" fmla="*/ 5664200 w 5676900"/>
              <a:gd name="connsiteY4" fmla="*/ 215900 h 254000"/>
              <a:gd name="connsiteX5" fmla="*/ 5676900 w 5676900"/>
              <a:gd name="connsiteY5" fmla="*/ 0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6900" h="254000">
                <a:moveTo>
                  <a:pt x="0" y="38100"/>
                </a:moveTo>
                <a:lnTo>
                  <a:pt x="431800" y="177800"/>
                </a:lnTo>
                <a:lnTo>
                  <a:pt x="1803400" y="241300"/>
                </a:lnTo>
                <a:lnTo>
                  <a:pt x="4000500" y="254000"/>
                </a:lnTo>
                <a:lnTo>
                  <a:pt x="5664200" y="215900"/>
                </a:lnTo>
                <a:lnTo>
                  <a:pt x="5676900" y="0"/>
                </a:lnTo>
              </a:path>
            </a:pathLst>
          </a:custGeom>
          <a:solidFill>
            <a:srgbClr val="FF0000"/>
          </a:solidFill>
          <a:ln w="76200">
            <a:solidFill>
              <a:srgbClr val="FF0000"/>
            </a:solidFill>
          </a:ln>
        </p:spPr>
        <p:style>
          <a:lnRef idx="1">
            <a:schemeClr val="accent1"/>
          </a:lnRef>
          <a:fillRef idx="0">
            <a:schemeClr val="accent1"/>
          </a:fillRef>
          <a:effectRef idx="0">
            <a:schemeClr val="accent1"/>
          </a:effectRef>
          <a:fontRef idx="minor">
            <a:schemeClr val="tx1"/>
          </a:fontRef>
        </p:style>
        <p:txBody>
          <a:bodyPr lIns="68574" tIns="34289" rIns="68574" bIns="34289" rtlCol="0" anchor="ctr"/>
          <a:lstStyle/>
          <a:p>
            <a:pPr algn="ctr" defTabSz="342866"/>
            <a:endParaRPr lang="fr-FR" sz="975" dirty="0">
              <a:solidFill>
                <a:prstClr val="black"/>
              </a:solidFill>
              <a:latin typeface="Calibri" panose="020F0502020204030204" pitchFamily="34" charset="0"/>
              <a:cs typeface="Calibri" panose="020F0502020204030204" pitchFamily="34" charset="0"/>
            </a:endParaRPr>
          </a:p>
        </p:txBody>
      </p:sp>
      <p:sp>
        <p:nvSpPr>
          <p:cNvPr id="23" name="ZoneTexte 22"/>
          <p:cNvSpPr txBox="1"/>
          <p:nvPr/>
        </p:nvSpPr>
        <p:spPr>
          <a:xfrm>
            <a:off x="5670643" y="4944555"/>
            <a:ext cx="3229913" cy="242372"/>
          </a:xfrm>
          <a:prstGeom prst="rect">
            <a:avLst/>
          </a:prstGeom>
          <a:noFill/>
        </p:spPr>
        <p:txBody>
          <a:bodyPr wrap="square" lIns="68574" tIns="34289" rIns="68574" bIns="34289" rtlCol="0">
            <a:spAutoFit/>
          </a:bodyPr>
          <a:lstStyle/>
          <a:p>
            <a:pPr algn="ctr" defTabSz="342866"/>
            <a:r>
              <a:rPr lang="fr-FR" sz="1125" b="1" dirty="0">
                <a:solidFill>
                  <a:srgbClr val="002060"/>
                </a:solidFill>
                <a:latin typeface="Calibri" panose="020F0502020204030204" pitchFamily="34" charset="0"/>
                <a:cs typeface="Calibri" panose="020F0502020204030204" pitchFamily="34" charset="0"/>
              </a:rPr>
              <a:t>Bleeding risk &gt; Thrombotic risk</a:t>
            </a:r>
          </a:p>
        </p:txBody>
      </p:sp>
      <p:sp>
        <p:nvSpPr>
          <p:cNvPr id="26" name="TextBox 25">
            <a:extLst>
              <a:ext uri="{FF2B5EF4-FFF2-40B4-BE49-F238E27FC236}">
                <a16:creationId xmlns:a16="http://schemas.microsoft.com/office/drawing/2014/main" id="{9B24EB15-30A2-43AA-83E1-80FA392F2BFF}"/>
              </a:ext>
            </a:extLst>
          </p:cNvPr>
          <p:cNvSpPr txBox="1"/>
          <p:nvPr/>
        </p:nvSpPr>
        <p:spPr>
          <a:xfrm>
            <a:off x="814917" y="5859779"/>
            <a:ext cx="3313728"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Cuisset T, </a:t>
            </a:r>
            <a:r>
              <a:rPr lang="en-US" sz="1000" i="1" dirty="0">
                <a:latin typeface="Calibri" panose="020F0502020204030204" pitchFamily="34" charset="0"/>
                <a:cs typeface="Calibri" panose="020F0502020204030204" pitchFamily="34" charset="0"/>
              </a:rPr>
              <a:t>et al</a:t>
            </a:r>
            <a:r>
              <a:rPr lang="en-US" sz="1000" dirty="0">
                <a:latin typeface="Calibri" panose="020F0502020204030204" pitchFamily="34" charset="0"/>
                <a:cs typeface="Calibri" panose="020F0502020204030204" pitchFamily="34" charset="0"/>
              </a:rPr>
              <a:t>. </a:t>
            </a:r>
            <a:r>
              <a:rPr lang="en-US" sz="1000" i="1" dirty="0">
                <a:latin typeface="Calibri" panose="020F0502020204030204" pitchFamily="34" charset="0"/>
                <a:cs typeface="Calibri" panose="020F0502020204030204" pitchFamily="34" charset="0"/>
              </a:rPr>
              <a:t>Eur Heart Journal</a:t>
            </a:r>
            <a:r>
              <a:rPr lang="en-US" sz="1000" dirty="0">
                <a:latin typeface="Calibri" panose="020F0502020204030204" pitchFamily="34" charset="0"/>
                <a:cs typeface="Calibri" panose="020F0502020204030204" pitchFamily="34" charset="0"/>
              </a:rPr>
              <a:t>. 2017;38(41):3070-3078. </a:t>
            </a:r>
          </a:p>
        </p:txBody>
      </p:sp>
      <p:sp>
        <p:nvSpPr>
          <p:cNvPr id="28" name="Rectangle 27">
            <a:extLst>
              <a:ext uri="{FF2B5EF4-FFF2-40B4-BE49-F238E27FC236}">
                <a16:creationId xmlns:a16="http://schemas.microsoft.com/office/drawing/2014/main" id="{55413D38-B446-409A-AE74-64857A6FAA13}"/>
              </a:ext>
            </a:extLst>
          </p:cNvPr>
          <p:cNvSpPr/>
          <p:nvPr/>
        </p:nvSpPr>
        <p:spPr>
          <a:xfrm>
            <a:off x="8109924" y="5857872"/>
            <a:ext cx="2552302" cy="246221"/>
          </a:xfrm>
          <a:prstGeom prst="rect">
            <a:avLst/>
          </a:prstGeom>
        </p:spPr>
        <p:txBody>
          <a:bodyPr wrap="none">
            <a:spAutoFit/>
          </a:bodyPr>
          <a:lstStyle/>
          <a:p>
            <a:r>
              <a:rPr lang="en-GB" sz="1000" dirty="0">
                <a:latin typeface="Calibri" pitchFamily="34" charset="0"/>
                <a:cs typeface="Calibri" pitchFamily="34" charset="0"/>
              </a:rPr>
              <a:t>ACS: acute coronary syndrome M1: 1 month. </a:t>
            </a:r>
          </a:p>
        </p:txBody>
      </p:sp>
      <p:sp>
        <p:nvSpPr>
          <p:cNvPr id="31" name="Espace réservé du numéro de diapositive 30"/>
          <p:cNvSpPr>
            <a:spLocks noGrp="1"/>
          </p:cNvSpPr>
          <p:nvPr>
            <p:ph type="sldNum" sz="quarter" idx="11"/>
          </p:nvPr>
        </p:nvSpPr>
        <p:spPr/>
        <p:txBody>
          <a:bodyPr/>
          <a:lstStyle/>
          <a:p>
            <a:r>
              <a:rPr lang="en-US" altLang="en-US" smtClean="0">
                <a:latin typeface="Calibri" panose="020F0502020204030204" pitchFamily="34" charset="0"/>
                <a:cs typeface="Calibri" panose="020F0502020204030204" pitchFamily="34" charset="0"/>
              </a:rPr>
              <a:t>|</a:t>
            </a:r>
            <a:r>
              <a:rPr lang="en-US" altLang="en-US" sz="900" baseline="16000" smtClean="0">
                <a:latin typeface="Calibri" panose="020F0502020204030204" pitchFamily="34" charset="0"/>
                <a:cs typeface="Calibri" panose="020F0502020204030204" pitchFamily="34" charset="0"/>
              </a:rPr>
              <a:t>         </a:t>
            </a:r>
            <a:fld id="{A2AB0FFF-949E-4AFB-BF98-7C23E89F2E92}" type="slidenum">
              <a:rPr lang="en-US" altLang="en-US" smtClean="0">
                <a:latin typeface="Calibri" panose="020F0502020204030204" pitchFamily="34" charset="0"/>
                <a:cs typeface="Calibri" panose="020F0502020204030204" pitchFamily="34" charset="0"/>
              </a:rPr>
              <a:pPr/>
              <a:t>14</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88545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6087" y="378444"/>
            <a:ext cx="10608735" cy="841375"/>
          </a:xfrm>
        </p:spPr>
        <p:txBody>
          <a:bodyPr anchor="ctr">
            <a:normAutofit/>
          </a:bodyPr>
          <a:lstStyle/>
          <a:p>
            <a:r>
              <a:rPr lang="fr-FR" sz="2400" b="1" dirty="0">
                <a:solidFill>
                  <a:schemeClr val="tx1">
                    <a:lumMod val="75000"/>
                  </a:schemeClr>
                </a:solidFill>
              </a:rPr>
              <a:t>Why Is This Important?</a:t>
            </a:r>
          </a:p>
        </p:txBody>
      </p:sp>
      <p:cxnSp>
        <p:nvCxnSpPr>
          <p:cNvPr id="11" name="Connecteur droit avec flèche 10"/>
          <p:cNvCxnSpPr/>
          <p:nvPr/>
        </p:nvCxnSpPr>
        <p:spPr>
          <a:xfrm flipV="1">
            <a:off x="3400644" y="2503869"/>
            <a:ext cx="0" cy="243027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V="1">
            <a:off x="3406932" y="4929423"/>
            <a:ext cx="5934372" cy="471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3400644" y="3070932"/>
            <a:ext cx="189021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flipV="1">
            <a:off x="5284566" y="3075653"/>
            <a:ext cx="6288" cy="84587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5290854" y="3921527"/>
            <a:ext cx="205222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V="1">
            <a:off x="7336794" y="3921527"/>
            <a:ext cx="6288" cy="64807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7343082" y="4569599"/>
            <a:ext cx="205222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3454650" y="3111442"/>
            <a:ext cx="1829916" cy="196206"/>
          </a:xfrm>
          <a:prstGeom prst="rect">
            <a:avLst/>
          </a:prstGeom>
          <a:noFill/>
        </p:spPr>
        <p:txBody>
          <a:bodyPr wrap="square" lIns="68574" tIns="34289" rIns="68574" bIns="34289" rtlCol="0">
            <a:spAutoFit/>
          </a:bodyPr>
          <a:lstStyle/>
          <a:p>
            <a:pPr defTabSz="342866"/>
            <a:r>
              <a:rPr lang="fr-FR" sz="825" b="1" dirty="0">
                <a:solidFill>
                  <a:prstClr val="black"/>
                </a:solidFill>
                <a:latin typeface="Calibri" panose="020F0502020204030204" pitchFamily="34" charset="0"/>
                <a:cs typeface="Calibri" panose="020F0502020204030204" pitchFamily="34" charset="0"/>
              </a:rPr>
              <a:t>Aspirin + new P2Y</a:t>
            </a:r>
            <a:r>
              <a:rPr lang="fr-FR" sz="825" b="1" baseline="-25000" dirty="0">
                <a:solidFill>
                  <a:prstClr val="black"/>
                </a:solidFill>
                <a:latin typeface="Calibri" panose="020F0502020204030204" pitchFamily="34" charset="0"/>
                <a:cs typeface="Calibri" panose="020F0502020204030204" pitchFamily="34" charset="0"/>
              </a:rPr>
              <a:t>12</a:t>
            </a:r>
            <a:r>
              <a:rPr lang="fr-FR" sz="825" b="1" dirty="0">
                <a:solidFill>
                  <a:prstClr val="black"/>
                </a:solidFill>
                <a:latin typeface="Calibri" panose="020F0502020204030204" pitchFamily="34" charset="0"/>
                <a:cs typeface="Calibri" panose="020F0502020204030204" pitchFamily="34" charset="0"/>
              </a:rPr>
              <a:t> blockers</a:t>
            </a:r>
          </a:p>
        </p:txBody>
      </p:sp>
      <p:sp>
        <p:nvSpPr>
          <p:cNvPr id="19" name="ZoneTexte 18"/>
          <p:cNvSpPr txBox="1"/>
          <p:nvPr/>
        </p:nvSpPr>
        <p:spPr>
          <a:xfrm>
            <a:off x="5398866" y="3950928"/>
            <a:ext cx="1782198" cy="196206"/>
          </a:xfrm>
          <a:prstGeom prst="rect">
            <a:avLst/>
          </a:prstGeom>
          <a:noFill/>
        </p:spPr>
        <p:txBody>
          <a:bodyPr wrap="square" lIns="68574" tIns="34289" rIns="68574" bIns="34289" rtlCol="0">
            <a:spAutoFit/>
          </a:bodyPr>
          <a:lstStyle/>
          <a:p>
            <a:pPr algn="ctr" defTabSz="342866"/>
            <a:r>
              <a:rPr lang="fr-FR" sz="825" b="1" dirty="0">
                <a:solidFill>
                  <a:prstClr val="black"/>
                </a:solidFill>
                <a:latin typeface="Calibri" panose="020F0502020204030204" pitchFamily="34" charset="0"/>
                <a:cs typeface="Calibri" panose="020F0502020204030204" pitchFamily="34" charset="0"/>
              </a:rPr>
              <a:t>Aspirin + clopidogrel</a:t>
            </a:r>
          </a:p>
        </p:txBody>
      </p:sp>
      <p:sp>
        <p:nvSpPr>
          <p:cNvPr id="20" name="ZoneTexte 19"/>
          <p:cNvSpPr txBox="1"/>
          <p:nvPr/>
        </p:nvSpPr>
        <p:spPr>
          <a:xfrm>
            <a:off x="7505100" y="4599000"/>
            <a:ext cx="1782198" cy="196206"/>
          </a:xfrm>
          <a:prstGeom prst="rect">
            <a:avLst/>
          </a:prstGeom>
          <a:noFill/>
        </p:spPr>
        <p:txBody>
          <a:bodyPr wrap="square" lIns="68574" tIns="34289" rIns="68574" bIns="34289" rtlCol="0">
            <a:spAutoFit/>
          </a:bodyPr>
          <a:lstStyle/>
          <a:p>
            <a:pPr algn="ctr" defTabSz="342866"/>
            <a:r>
              <a:rPr lang="fr-FR" sz="825" b="1" dirty="0">
                <a:solidFill>
                  <a:prstClr val="black"/>
                </a:solidFill>
                <a:latin typeface="Calibri" panose="020F0502020204030204" pitchFamily="34" charset="0"/>
                <a:cs typeface="Calibri" panose="020F0502020204030204" pitchFamily="34" charset="0"/>
              </a:rPr>
              <a:t>Aspirin  ± clopidogrel</a:t>
            </a:r>
          </a:p>
        </p:txBody>
      </p:sp>
      <p:sp>
        <p:nvSpPr>
          <p:cNvPr id="21" name="ZoneTexte 20"/>
          <p:cNvSpPr txBox="1"/>
          <p:nvPr/>
        </p:nvSpPr>
        <p:spPr>
          <a:xfrm>
            <a:off x="2108803" y="1763643"/>
            <a:ext cx="8057765" cy="438580"/>
          </a:xfrm>
          <a:prstGeom prst="rect">
            <a:avLst/>
          </a:prstGeom>
          <a:noFill/>
        </p:spPr>
        <p:txBody>
          <a:bodyPr wrap="square" lIns="68574" tIns="34289" rIns="68574" bIns="34289" rtlCol="0">
            <a:spAutoFit/>
          </a:bodyPr>
          <a:lstStyle/>
          <a:p>
            <a:pPr algn="ctr" defTabSz="342866"/>
            <a:r>
              <a:rPr lang="fr-FR" sz="2400" dirty="0">
                <a:solidFill>
                  <a:schemeClr val="tx1">
                    <a:lumMod val="75000"/>
                  </a:schemeClr>
                </a:solidFill>
                <a:latin typeface="Calibri" panose="020F0502020204030204" pitchFamily="34" charset="0"/>
                <a:cs typeface="Calibri" panose="020F0502020204030204" pitchFamily="34" charset="0"/>
              </a:rPr>
              <a:t>Switched DAPT post ACS following risk evolution</a:t>
            </a:r>
          </a:p>
        </p:txBody>
      </p:sp>
      <p:cxnSp>
        <p:nvCxnSpPr>
          <p:cNvPr id="22" name="Connecteur droit avec flèche 21"/>
          <p:cNvCxnSpPr/>
          <p:nvPr/>
        </p:nvCxnSpPr>
        <p:spPr>
          <a:xfrm>
            <a:off x="4013704" y="2391821"/>
            <a:ext cx="5142368" cy="206419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rot="1728608">
            <a:off x="4867547" y="3266992"/>
            <a:ext cx="3942438" cy="219289"/>
          </a:xfrm>
          <a:prstGeom prst="rect">
            <a:avLst/>
          </a:prstGeom>
          <a:noFill/>
        </p:spPr>
        <p:txBody>
          <a:bodyPr wrap="square" lIns="68574" tIns="34289" rIns="68574" bIns="34289" rtlCol="0">
            <a:spAutoFit/>
          </a:bodyPr>
          <a:lstStyle/>
          <a:p>
            <a:pPr defTabSz="342866"/>
            <a:r>
              <a:rPr lang="fr-FR" sz="975" b="1" dirty="0">
                <a:solidFill>
                  <a:srgbClr val="C00000"/>
                </a:solidFill>
                <a:latin typeface="Calibri" panose="020F0502020204030204" pitchFamily="34" charset="0"/>
                <a:cs typeface="Calibri" panose="020F0502020204030204" pitchFamily="34" charset="0"/>
              </a:rPr>
              <a:t>Risk of stent thrombosis/recurrent events</a:t>
            </a:r>
          </a:p>
        </p:txBody>
      </p:sp>
      <p:sp>
        <p:nvSpPr>
          <p:cNvPr id="32" name="ZoneTexte 31"/>
          <p:cNvSpPr txBox="1"/>
          <p:nvPr/>
        </p:nvSpPr>
        <p:spPr>
          <a:xfrm rot="16200000">
            <a:off x="1616774" y="3415478"/>
            <a:ext cx="2956829" cy="219289"/>
          </a:xfrm>
          <a:prstGeom prst="rect">
            <a:avLst/>
          </a:prstGeom>
          <a:noFill/>
        </p:spPr>
        <p:txBody>
          <a:bodyPr wrap="square" lIns="68574" tIns="34289" rIns="68574" bIns="34289" rtlCol="0">
            <a:spAutoFit/>
          </a:bodyPr>
          <a:lstStyle/>
          <a:p>
            <a:pPr algn="ctr" defTabSz="342866"/>
            <a:r>
              <a:rPr lang="fr-FR" sz="975" b="1" dirty="0">
                <a:solidFill>
                  <a:srgbClr val="C00000"/>
                </a:solidFill>
                <a:latin typeface="Calibri" panose="020F0502020204030204" pitchFamily="34" charset="0"/>
                <a:cs typeface="Calibri" panose="020F0502020204030204" pitchFamily="34" charset="0"/>
              </a:rPr>
              <a:t>Platelet Inhibition</a:t>
            </a:r>
          </a:p>
        </p:txBody>
      </p:sp>
      <p:sp>
        <p:nvSpPr>
          <p:cNvPr id="33" name="ZoneTexte 32"/>
          <p:cNvSpPr txBox="1"/>
          <p:nvPr/>
        </p:nvSpPr>
        <p:spPr>
          <a:xfrm>
            <a:off x="5042754" y="4964181"/>
            <a:ext cx="391762" cy="288539"/>
          </a:xfrm>
          <a:prstGeom prst="rect">
            <a:avLst/>
          </a:prstGeom>
          <a:noFill/>
        </p:spPr>
        <p:txBody>
          <a:bodyPr wrap="none" lIns="68574" tIns="34289" rIns="68574" bIns="34289" rtlCol="0">
            <a:spAutoFit/>
          </a:bodyPr>
          <a:lstStyle/>
          <a:p>
            <a:pPr defTabSz="342866"/>
            <a:r>
              <a:rPr lang="en-GB" sz="1425" dirty="0">
                <a:solidFill>
                  <a:prstClr val="black"/>
                </a:solidFill>
                <a:latin typeface="Calibri" panose="020F0502020204030204" pitchFamily="34" charset="0"/>
                <a:cs typeface="Calibri" panose="020F0502020204030204" pitchFamily="34" charset="0"/>
              </a:rPr>
              <a:t>M1</a:t>
            </a:r>
          </a:p>
        </p:txBody>
      </p:sp>
      <p:sp>
        <p:nvSpPr>
          <p:cNvPr id="34" name="ZoneTexte 33"/>
          <p:cNvSpPr txBox="1"/>
          <p:nvPr/>
        </p:nvSpPr>
        <p:spPr>
          <a:xfrm>
            <a:off x="7148657" y="4974757"/>
            <a:ext cx="492751" cy="288539"/>
          </a:xfrm>
          <a:prstGeom prst="rect">
            <a:avLst/>
          </a:prstGeom>
          <a:noFill/>
        </p:spPr>
        <p:txBody>
          <a:bodyPr wrap="none" lIns="68574" tIns="34289" rIns="68574" bIns="34289" rtlCol="0">
            <a:spAutoFit/>
          </a:bodyPr>
          <a:lstStyle/>
          <a:p>
            <a:pPr defTabSz="342866"/>
            <a:r>
              <a:rPr lang="en-GB" sz="1425" dirty="0">
                <a:solidFill>
                  <a:prstClr val="black"/>
                </a:solidFill>
                <a:latin typeface="Calibri" panose="020F0502020204030204" pitchFamily="34" charset="0"/>
                <a:cs typeface="Calibri" panose="020F0502020204030204" pitchFamily="34" charset="0"/>
              </a:rPr>
              <a:t>M12</a:t>
            </a:r>
          </a:p>
        </p:txBody>
      </p:sp>
      <p:sp>
        <p:nvSpPr>
          <p:cNvPr id="26" name="Rectangle 25"/>
          <p:cNvSpPr/>
          <p:nvPr/>
        </p:nvSpPr>
        <p:spPr>
          <a:xfrm>
            <a:off x="6675174" y="5825018"/>
            <a:ext cx="5364426" cy="246221"/>
          </a:xfrm>
          <a:prstGeom prst="rect">
            <a:avLst/>
          </a:prstGeom>
        </p:spPr>
        <p:txBody>
          <a:bodyPr wrap="square">
            <a:spAutoFit/>
          </a:bodyPr>
          <a:lstStyle/>
          <a:p>
            <a:r>
              <a:rPr lang="en-GB" sz="1000" dirty="0">
                <a:latin typeface="Calibri" pitchFamily="34" charset="0"/>
                <a:cs typeface="Calibri" pitchFamily="34" charset="0"/>
              </a:rPr>
              <a:t>DAPT: dual anti-platelet therapy, ACS: acute coronary syndrome; M1: Month 1; M12: Month 12.</a:t>
            </a:r>
          </a:p>
        </p:txBody>
      </p:sp>
      <p:sp>
        <p:nvSpPr>
          <p:cNvPr id="3" name="TextBox 2">
            <a:extLst>
              <a:ext uri="{FF2B5EF4-FFF2-40B4-BE49-F238E27FC236}">
                <a16:creationId xmlns:a16="http://schemas.microsoft.com/office/drawing/2014/main" id="{B2B5C139-CD2F-423D-B45D-5D56C1F16F63}"/>
              </a:ext>
            </a:extLst>
          </p:cNvPr>
          <p:cNvSpPr txBox="1"/>
          <p:nvPr/>
        </p:nvSpPr>
        <p:spPr>
          <a:xfrm>
            <a:off x="836087" y="5825018"/>
            <a:ext cx="3313728"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Cuisset T, </a:t>
            </a:r>
            <a:r>
              <a:rPr lang="en-US" sz="1000" i="1" dirty="0">
                <a:latin typeface="Calibri" panose="020F0502020204030204" pitchFamily="34" charset="0"/>
                <a:cs typeface="Calibri" panose="020F0502020204030204" pitchFamily="34" charset="0"/>
              </a:rPr>
              <a:t>et al</a:t>
            </a:r>
            <a:r>
              <a:rPr lang="en-US" sz="1000" dirty="0">
                <a:latin typeface="Calibri" panose="020F0502020204030204" pitchFamily="34" charset="0"/>
                <a:cs typeface="Calibri" panose="020F0502020204030204" pitchFamily="34" charset="0"/>
              </a:rPr>
              <a:t>. </a:t>
            </a:r>
            <a:r>
              <a:rPr lang="en-US" sz="1000" i="1" dirty="0">
                <a:latin typeface="Calibri" panose="020F0502020204030204" pitchFamily="34" charset="0"/>
                <a:cs typeface="Calibri" panose="020F0502020204030204" pitchFamily="34" charset="0"/>
              </a:rPr>
              <a:t>Eur Heart Journal</a:t>
            </a:r>
            <a:r>
              <a:rPr lang="en-US" sz="1000" dirty="0">
                <a:latin typeface="Calibri" panose="020F0502020204030204" pitchFamily="34" charset="0"/>
                <a:cs typeface="Calibri" panose="020F0502020204030204" pitchFamily="34" charset="0"/>
              </a:rPr>
              <a:t>. 2017;38(41):3070-3078. </a:t>
            </a:r>
          </a:p>
        </p:txBody>
      </p:sp>
      <p:sp>
        <p:nvSpPr>
          <p:cNvPr id="8" name="Espace réservé du numéro de diapositive 7"/>
          <p:cNvSpPr>
            <a:spLocks noGrp="1"/>
          </p:cNvSpPr>
          <p:nvPr>
            <p:ph type="sldNum" sz="quarter" idx="11"/>
          </p:nvPr>
        </p:nvSpPr>
        <p:spPr/>
        <p:txBody>
          <a:bodyPr/>
          <a:lstStyle/>
          <a:p>
            <a:r>
              <a:rPr lang="en-US" altLang="en-US" smtClean="0">
                <a:latin typeface="Calibri" panose="020F0502020204030204" pitchFamily="34" charset="0"/>
                <a:cs typeface="Calibri" panose="020F0502020204030204" pitchFamily="34" charset="0"/>
              </a:rPr>
              <a:t>|</a:t>
            </a:r>
            <a:r>
              <a:rPr lang="en-US" altLang="en-US" sz="900" baseline="16000" smtClean="0">
                <a:latin typeface="Calibri" panose="020F0502020204030204" pitchFamily="34" charset="0"/>
                <a:cs typeface="Calibri" panose="020F0502020204030204" pitchFamily="34" charset="0"/>
              </a:rPr>
              <a:t>         </a:t>
            </a:r>
            <a:fld id="{A2AB0FFF-949E-4AFB-BF98-7C23E89F2E92}" type="slidenum">
              <a:rPr lang="en-US" altLang="en-US" smtClean="0">
                <a:latin typeface="Calibri" panose="020F0502020204030204" pitchFamily="34" charset="0"/>
                <a:cs typeface="Calibri" panose="020F0502020204030204" pitchFamily="34" charset="0"/>
              </a:rPr>
              <a:pPr/>
              <a:t>15</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38242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46704" y="595773"/>
            <a:ext cx="7230421" cy="513215"/>
          </a:xfrm>
        </p:spPr>
        <p:txBody>
          <a:bodyPr/>
          <a:lstStyle/>
          <a:p>
            <a:pPr marL="0" indent="0">
              <a:buNone/>
            </a:pPr>
            <a:r>
              <a:rPr lang="en-GB" b="1" dirty="0">
                <a:solidFill>
                  <a:schemeClr val="tx1">
                    <a:lumMod val="75000"/>
                  </a:schemeClr>
                </a:solidFill>
              </a:rPr>
              <a:t>Management of ACS With New P2Y</a:t>
            </a:r>
            <a:r>
              <a:rPr lang="en-GB" b="1" baseline="-25000" dirty="0">
                <a:solidFill>
                  <a:schemeClr val="tx1">
                    <a:lumMod val="75000"/>
                  </a:schemeClr>
                </a:solidFill>
              </a:rPr>
              <a:t>12</a:t>
            </a:r>
            <a:r>
              <a:rPr lang="en-GB" b="1" dirty="0">
                <a:solidFill>
                  <a:schemeClr val="tx1">
                    <a:lumMod val="75000"/>
                  </a:schemeClr>
                </a:solidFill>
              </a:rPr>
              <a:t> Inhibitors </a:t>
            </a:r>
          </a:p>
        </p:txBody>
      </p:sp>
      <p:sp>
        <p:nvSpPr>
          <p:cNvPr id="7" name="Rectangle 6"/>
          <p:cNvSpPr/>
          <p:nvPr/>
        </p:nvSpPr>
        <p:spPr>
          <a:xfrm>
            <a:off x="344078" y="2776988"/>
            <a:ext cx="11369203" cy="1204176"/>
          </a:xfrm>
          <a:prstGeom prst="rect">
            <a:avLst/>
          </a:prstGeom>
        </p:spPr>
        <p:txBody>
          <a:bodyPr wrap="none">
            <a:spAutoFit/>
          </a:bodyPr>
          <a:lstStyle/>
          <a:p>
            <a:pPr algn="ctr" defTabSz="685732"/>
            <a:r>
              <a:rPr lang="en-GB" sz="3000" b="1" dirty="0">
                <a:solidFill>
                  <a:schemeClr val="tx1">
                    <a:lumMod val="75000"/>
                  </a:schemeClr>
                </a:solidFill>
                <a:latin typeface="Calibri" panose="020F0502020204030204" pitchFamily="34" charset="0"/>
                <a:cs typeface="Calibri" panose="020F0502020204030204" pitchFamily="34" charset="0"/>
              </a:rPr>
              <a:t>TRITON-TIMI 38</a:t>
            </a:r>
          </a:p>
          <a:p>
            <a:pPr algn="ctr" defTabSz="685732"/>
            <a:endParaRPr lang="en-GB" sz="1425" b="1" dirty="0">
              <a:solidFill>
                <a:schemeClr val="tx1">
                  <a:lumMod val="75000"/>
                </a:schemeClr>
              </a:solidFill>
              <a:latin typeface="Calibri" panose="020F0502020204030204" pitchFamily="34" charset="0"/>
              <a:cs typeface="Calibri" panose="020F0502020204030204" pitchFamily="34" charset="0"/>
            </a:endParaRPr>
          </a:p>
          <a:p>
            <a:pPr algn="ctr" defTabSz="685732"/>
            <a:r>
              <a:rPr lang="en-US" sz="2800" b="1" dirty="0">
                <a:solidFill>
                  <a:schemeClr val="tx1">
                    <a:lumMod val="75000"/>
                  </a:schemeClr>
                </a:solidFill>
                <a:latin typeface="Calibri" panose="020F0502020204030204" pitchFamily="34" charset="0"/>
                <a:cs typeface="Calibri" panose="020F0502020204030204" pitchFamily="34" charset="0"/>
              </a:rPr>
              <a:t>Prasugrel (60 mg LD/10 mg MD) versus Clopidogrel (300 mg LD/75 mg MD)</a:t>
            </a:r>
            <a:r>
              <a:rPr lang="en-GB" sz="2800" b="1" dirty="0">
                <a:solidFill>
                  <a:schemeClr val="tx1">
                    <a:lumMod val="75000"/>
                  </a:schemeClr>
                </a:solidFill>
                <a:latin typeface="Calibri" panose="020F0502020204030204" pitchFamily="34" charset="0"/>
                <a:cs typeface="Calibri" panose="020F0502020204030204" pitchFamily="34" charset="0"/>
              </a:rPr>
              <a:t> </a:t>
            </a:r>
            <a:endParaRPr lang="fr-FR" sz="2800" b="1" dirty="0">
              <a:solidFill>
                <a:schemeClr val="tx1">
                  <a:lumMod val="75000"/>
                </a:schemeClr>
              </a:solidFill>
              <a:latin typeface="Calibri" panose="020F0502020204030204" pitchFamily="34" charset="0"/>
              <a:cs typeface="Calibri" panose="020F0502020204030204" pitchFamily="34" charset="0"/>
            </a:endParaRPr>
          </a:p>
        </p:txBody>
      </p:sp>
      <p:sp>
        <p:nvSpPr>
          <p:cNvPr id="4" name="Rectangle 3"/>
          <p:cNvSpPr/>
          <p:nvPr/>
        </p:nvSpPr>
        <p:spPr>
          <a:xfrm>
            <a:off x="4461914" y="5679135"/>
            <a:ext cx="7288306" cy="400110"/>
          </a:xfrm>
          <a:prstGeom prst="rect">
            <a:avLst/>
          </a:prstGeom>
        </p:spPr>
        <p:txBody>
          <a:bodyPr wrap="square">
            <a:spAutoFit/>
          </a:bodyPr>
          <a:lstStyle/>
          <a:p>
            <a:r>
              <a:rPr lang="en-GB" sz="1000" dirty="0">
                <a:latin typeface="Calibri" pitchFamily="34" charset="0"/>
                <a:cs typeface="Calibri" pitchFamily="34" charset="0"/>
              </a:rPr>
              <a:t>ACS: acute coronary syndrome; TRITON-TIMI: </a:t>
            </a:r>
            <a:r>
              <a:rPr lang="en-GB" sz="1000" dirty="0" err="1">
                <a:latin typeface="Calibri" panose="020F0502020204030204" pitchFamily="34" charset="0"/>
              </a:rPr>
              <a:t>TRial</a:t>
            </a:r>
            <a:r>
              <a:rPr lang="en-GB" sz="1000" dirty="0">
                <a:latin typeface="Calibri" panose="020F0502020204030204" pitchFamily="34" charset="0"/>
              </a:rPr>
              <a:t> to assess Improvement in Therapeutic Outcomes </a:t>
            </a:r>
            <a:r>
              <a:rPr lang="en-US" sz="1000" dirty="0">
                <a:latin typeface="Calibri" panose="020F0502020204030204" pitchFamily="34" charset="0"/>
              </a:rPr>
              <a:t>by optimizing platelet </a:t>
            </a:r>
            <a:r>
              <a:rPr lang="en-US" sz="1000" dirty="0" smtClean="0">
                <a:latin typeface="Calibri" panose="020F0502020204030204" pitchFamily="34" charset="0"/>
              </a:rPr>
              <a:t>inhibition </a:t>
            </a:r>
            <a:r>
              <a:rPr lang="en-US" sz="1000" dirty="0">
                <a:latin typeface="Calibri" panose="020F0502020204030204" pitchFamily="34" charset="0"/>
              </a:rPr>
              <a:t>with </a:t>
            </a:r>
            <a:r>
              <a:rPr lang="en-GB" sz="1000" dirty="0">
                <a:latin typeface="Calibri" panose="020F0502020204030204" pitchFamily="34" charset="0"/>
              </a:rPr>
              <a:t>prasugrel–Thrombolysis in Myocardial Infarction; ACS: Acute coronary syndrome; LD: Loading dose; MD: Maintenance dose. </a:t>
            </a:r>
            <a:endParaRPr lang="en-GB" sz="1000" dirty="0">
              <a:latin typeface="Calibri" pitchFamily="34" charset="0"/>
              <a:cs typeface="Calibri" pitchFamily="34" charset="0"/>
            </a:endParaRPr>
          </a:p>
        </p:txBody>
      </p:sp>
      <p:sp>
        <p:nvSpPr>
          <p:cNvPr id="2" name="TextBox 1">
            <a:extLst>
              <a:ext uri="{FF2B5EF4-FFF2-40B4-BE49-F238E27FC236}">
                <a16:creationId xmlns:a16="http://schemas.microsoft.com/office/drawing/2014/main" id="{5FFF0113-D563-484A-9A98-6A18E3CED6F1}"/>
              </a:ext>
            </a:extLst>
          </p:cNvPr>
          <p:cNvSpPr txBox="1"/>
          <p:nvPr/>
        </p:nvSpPr>
        <p:spPr>
          <a:xfrm>
            <a:off x="827641" y="5833024"/>
            <a:ext cx="3182281" cy="246221"/>
          </a:xfrm>
          <a:prstGeom prst="rect">
            <a:avLst/>
          </a:prstGeom>
          <a:noFill/>
        </p:spPr>
        <p:txBody>
          <a:bodyPr wrap="none" rtlCol="0">
            <a:spAutoFit/>
          </a:bodyPr>
          <a:lstStyle/>
          <a:p>
            <a:r>
              <a:rPr lang="en-US" sz="1000" dirty="0">
                <a:latin typeface="Calibri" panose="020F0502020204030204" pitchFamily="34" charset="0"/>
              </a:rPr>
              <a:t>Wiviott S, </a:t>
            </a:r>
            <a:r>
              <a:rPr lang="en-US" sz="1000" i="1" dirty="0">
                <a:latin typeface="Calibri" panose="020F0502020204030204" pitchFamily="34" charset="0"/>
              </a:rPr>
              <a:t>et al</a:t>
            </a:r>
            <a:r>
              <a:rPr lang="en-US" sz="1000" dirty="0">
                <a:latin typeface="Calibri" panose="020F0502020204030204" pitchFamily="34" charset="0"/>
              </a:rPr>
              <a:t>. </a:t>
            </a:r>
            <a:r>
              <a:rPr lang="en-US" sz="1000" i="1" dirty="0">
                <a:latin typeface="Calibri" panose="020F0502020204030204" pitchFamily="34" charset="0"/>
              </a:rPr>
              <a:t>New </a:t>
            </a:r>
            <a:r>
              <a:rPr lang="en-US" sz="1000" i="1" dirty="0" err="1">
                <a:latin typeface="Calibri" panose="020F0502020204030204" pitchFamily="34" charset="0"/>
              </a:rPr>
              <a:t>Eng</a:t>
            </a:r>
            <a:r>
              <a:rPr lang="en-US" sz="1000" i="1" dirty="0">
                <a:latin typeface="Calibri" panose="020F0502020204030204" pitchFamily="34" charset="0"/>
              </a:rPr>
              <a:t> J Med</a:t>
            </a:r>
            <a:r>
              <a:rPr lang="en-US" sz="1000" dirty="0">
                <a:latin typeface="Calibri" panose="020F0502020204030204" pitchFamily="34" charset="0"/>
              </a:rPr>
              <a:t>. 2007;357(20):2001-2015.</a:t>
            </a:r>
            <a:endParaRPr lang="fr-FR" altLang="fr-FR" sz="1000" dirty="0"/>
          </a:p>
        </p:txBody>
      </p:sp>
      <p:sp>
        <p:nvSpPr>
          <p:cNvPr id="13" name="Espace réservé du numéro de diapositive 12"/>
          <p:cNvSpPr>
            <a:spLocks noGrp="1"/>
          </p:cNvSpPr>
          <p:nvPr>
            <p:ph type="sldNum" sz="quarter" idx="11"/>
          </p:nvPr>
        </p:nvSpPr>
        <p:spPr/>
        <p:txBody>
          <a:bodyPr/>
          <a:lstStyle/>
          <a:p>
            <a:pPr>
              <a:defRPr/>
            </a:pPr>
            <a:r>
              <a:rPr lang="en-US" smtClean="0">
                <a:latin typeface="Calibri" panose="020F0502020204030204" pitchFamily="34" charset="0"/>
                <a:cs typeface="Calibri" panose="020F0502020204030204" pitchFamily="34" charset="0"/>
              </a:rPr>
              <a:t>|</a:t>
            </a:r>
            <a:r>
              <a:rPr lang="en-US" sz="675" baseline="16000" smtClean="0">
                <a:latin typeface="Calibri" panose="020F0502020204030204" pitchFamily="34" charset="0"/>
                <a:cs typeface="Calibri" panose="020F0502020204030204" pitchFamily="34" charset="0"/>
              </a:rPr>
              <a:t>        </a:t>
            </a:r>
            <a:fld id="{56F5436D-4467-46D4-B528-6B3DB15B0010}" type="slidenum">
              <a:rPr lang="en-US" smtClean="0">
                <a:latin typeface="Calibri" panose="020F0502020204030204" pitchFamily="34" charset="0"/>
                <a:cs typeface="Calibri" panose="020F0502020204030204" pitchFamily="34" charset="0"/>
              </a:rPr>
              <a:pPr>
                <a:defRPr/>
              </a:pPr>
              <a:t>16</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04146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814917" y="218106"/>
            <a:ext cx="10608735" cy="841375"/>
          </a:xfrm>
        </p:spPr>
        <p:txBody>
          <a:bodyPr anchor="ctr"/>
          <a:lstStyle/>
          <a:p>
            <a:r>
              <a:rPr lang="fr-FR" sz="2400" b="1" dirty="0" err="1">
                <a:solidFill>
                  <a:schemeClr val="tx1">
                    <a:lumMod val="75000"/>
                  </a:schemeClr>
                </a:solidFill>
              </a:rPr>
              <a:t>Study</a:t>
            </a:r>
            <a:r>
              <a:rPr lang="fr-FR" dirty="0"/>
              <a:t> </a:t>
            </a:r>
            <a:r>
              <a:rPr lang="fr-FR" sz="2400" b="1" dirty="0">
                <a:solidFill>
                  <a:schemeClr val="tx1">
                    <a:lumMod val="75000"/>
                  </a:schemeClr>
                </a:solidFill>
              </a:rPr>
              <a:t>design</a:t>
            </a:r>
          </a:p>
        </p:txBody>
      </p:sp>
      <p:sp>
        <p:nvSpPr>
          <p:cNvPr id="7" name="Espace réservé du contenu 6"/>
          <p:cNvSpPr>
            <a:spLocks noGrp="1"/>
          </p:cNvSpPr>
          <p:nvPr>
            <p:ph idx="1"/>
          </p:nvPr>
        </p:nvSpPr>
        <p:spPr>
          <a:xfrm>
            <a:off x="814917" y="1168400"/>
            <a:ext cx="10608736" cy="4323695"/>
          </a:xfrm>
        </p:spPr>
        <p:txBody>
          <a:bodyPr anchor="ctr"/>
          <a:lstStyle/>
          <a:p>
            <a:pPr marL="342900" lvl="1" indent="-342900">
              <a:buClr>
                <a:schemeClr val="bg2"/>
              </a:buClr>
              <a:buSzPct val="130000"/>
            </a:pPr>
            <a:r>
              <a:rPr lang="en-GB" sz="2800" dirty="0" smtClean="0">
                <a:solidFill>
                  <a:schemeClr val="tx1"/>
                </a:solidFill>
                <a:ea typeface="+mn-ea"/>
              </a:rPr>
              <a:t>Primary Outcome Measures : </a:t>
            </a:r>
            <a:r>
              <a:rPr lang="en-US" sz="2800" b="0" dirty="0" smtClean="0">
                <a:solidFill>
                  <a:schemeClr val="tx1"/>
                </a:solidFill>
                <a:ea typeface="+mn-ea"/>
              </a:rPr>
              <a:t>Number </a:t>
            </a:r>
            <a:r>
              <a:rPr lang="en-US" sz="2800" b="0" dirty="0">
                <a:solidFill>
                  <a:schemeClr val="tx1"/>
                </a:solidFill>
                <a:ea typeface="+mn-ea"/>
              </a:rPr>
              <a:t>of Subjects Reaching the Composite Endpoint of Cardiovascular (CV) Death, Nonfatal </a:t>
            </a:r>
            <a:r>
              <a:rPr lang="en-US" sz="2800" b="0" dirty="0" err="1">
                <a:solidFill>
                  <a:schemeClr val="tx1"/>
                </a:solidFill>
                <a:ea typeface="+mn-ea"/>
              </a:rPr>
              <a:t>Myocard</a:t>
            </a:r>
            <a:r>
              <a:rPr lang="en-US" sz="2800" b="0" dirty="0">
                <a:solidFill>
                  <a:schemeClr val="tx1"/>
                </a:solidFill>
                <a:ea typeface="+mn-ea"/>
              </a:rPr>
              <a:t> </a:t>
            </a:r>
            <a:r>
              <a:rPr lang="en-US" sz="2800" b="0" dirty="0" err="1" smtClean="0">
                <a:solidFill>
                  <a:schemeClr val="tx1"/>
                </a:solidFill>
                <a:ea typeface="+mn-ea"/>
              </a:rPr>
              <a:t>ial</a:t>
            </a:r>
            <a:r>
              <a:rPr lang="en-US" sz="2800" b="0" dirty="0" smtClean="0">
                <a:solidFill>
                  <a:schemeClr val="tx1"/>
                </a:solidFill>
                <a:ea typeface="+mn-ea"/>
              </a:rPr>
              <a:t> </a:t>
            </a:r>
            <a:r>
              <a:rPr lang="en-US" sz="2800" b="0" dirty="0">
                <a:solidFill>
                  <a:schemeClr val="tx1"/>
                </a:solidFill>
                <a:ea typeface="+mn-ea"/>
              </a:rPr>
              <a:t>Infarction (MI), or Nonfatal </a:t>
            </a:r>
            <a:r>
              <a:rPr lang="en-US" sz="2800" b="0" dirty="0" smtClean="0">
                <a:solidFill>
                  <a:schemeClr val="tx1"/>
                </a:solidFill>
                <a:ea typeface="+mn-ea"/>
              </a:rPr>
              <a:t>Stroke</a:t>
            </a:r>
            <a:endParaRPr lang="en-GB" sz="2800" dirty="0" smtClean="0"/>
          </a:p>
        </p:txBody>
      </p:sp>
      <p:sp>
        <p:nvSpPr>
          <p:cNvPr id="5" name="Espace réservé du numéro de diapositive 4"/>
          <p:cNvSpPr>
            <a:spLocks noGrp="1"/>
          </p:cNvSpPr>
          <p:nvPr>
            <p:ph type="sldNum" sz="quarter" idx="11"/>
          </p:nvPr>
        </p:nvSpPr>
        <p:spPr/>
        <p:txBody>
          <a:bodyPr/>
          <a:lstStyle/>
          <a:p>
            <a:pPr>
              <a:defRPr/>
            </a:pPr>
            <a:r>
              <a:rPr lang="en-US" smtClean="0">
                <a:latin typeface="Calibri" panose="020F0502020204030204" pitchFamily="34" charset="0"/>
                <a:cs typeface="Calibri" panose="020F0502020204030204" pitchFamily="34" charset="0"/>
              </a:rPr>
              <a:t>|</a:t>
            </a:r>
            <a:r>
              <a:rPr lang="en-US" sz="675" baseline="16000" smtClean="0">
                <a:latin typeface="Calibri" panose="020F0502020204030204" pitchFamily="34" charset="0"/>
                <a:cs typeface="Calibri" panose="020F0502020204030204" pitchFamily="34" charset="0"/>
              </a:rPr>
              <a:t>        </a:t>
            </a:r>
            <a:fld id="{56F5436D-4467-46D4-B528-6B3DB15B0010}" type="slidenum">
              <a:rPr lang="en-US" smtClean="0">
                <a:latin typeface="Calibri" panose="020F0502020204030204" pitchFamily="34" charset="0"/>
                <a:cs typeface="Calibri" panose="020F0502020204030204" pitchFamily="34" charset="0"/>
              </a:rPr>
              <a:pPr>
                <a:defRPr/>
              </a:pPr>
              <a:t>17</a:t>
            </a:fld>
            <a:endParaRPr lang="en-US" dirty="0">
              <a:latin typeface="Calibri" panose="020F0502020204030204" pitchFamily="34" charset="0"/>
              <a:cs typeface="Calibri" panose="020F0502020204030204" pitchFamily="34" charset="0"/>
            </a:endParaRPr>
          </a:p>
        </p:txBody>
      </p:sp>
      <p:sp>
        <p:nvSpPr>
          <p:cNvPr id="3" name="Rectangle 2"/>
          <p:cNvSpPr/>
          <p:nvPr/>
        </p:nvSpPr>
        <p:spPr>
          <a:xfrm>
            <a:off x="8655326" y="5819641"/>
            <a:ext cx="2831224" cy="261610"/>
          </a:xfrm>
          <a:prstGeom prst="rect">
            <a:avLst/>
          </a:prstGeom>
        </p:spPr>
        <p:txBody>
          <a:bodyPr wrap="none">
            <a:spAutoFit/>
          </a:bodyPr>
          <a:lstStyle/>
          <a:p>
            <a:r>
              <a:rPr lang="fr-FR" sz="1100" dirty="0" smtClean="0">
                <a:solidFill>
                  <a:srgbClr val="444492"/>
                </a:solidFill>
              </a:rPr>
              <a:t>ClinicalTrials.gov </a:t>
            </a:r>
            <a:r>
              <a:rPr lang="fr-FR" sz="1100" dirty="0">
                <a:solidFill>
                  <a:srgbClr val="444492"/>
                </a:solidFill>
              </a:rPr>
              <a:t>Identifier: NCT00097591</a:t>
            </a:r>
            <a:endParaRPr lang="fr-FR" sz="1100" dirty="0"/>
          </a:p>
        </p:txBody>
      </p:sp>
    </p:spTree>
    <p:extLst>
      <p:ext uri="{BB962C8B-B14F-4D97-AF65-F5344CB8AC3E}">
        <p14:creationId xmlns:p14="http://schemas.microsoft.com/office/powerpoint/2010/main" val="20086277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3182" y="303802"/>
            <a:ext cx="10608735" cy="831806"/>
          </a:xfrm>
        </p:spPr>
        <p:txBody>
          <a:bodyPr anchor="ctr"/>
          <a:lstStyle/>
          <a:p>
            <a:r>
              <a:rPr lang="fr-FR" sz="2400" b="1" dirty="0">
                <a:solidFill>
                  <a:schemeClr val="tx1">
                    <a:lumMod val="75000"/>
                  </a:schemeClr>
                </a:solidFill>
              </a:rPr>
              <a:t>TRITON-TIMI 38: SUMMARY</a:t>
            </a:r>
          </a:p>
        </p:txBody>
      </p:sp>
      <p:sp>
        <p:nvSpPr>
          <p:cNvPr id="3" name="Espace réservé du numéro de diapositive 2"/>
          <p:cNvSpPr>
            <a:spLocks noGrp="1"/>
          </p:cNvSpPr>
          <p:nvPr>
            <p:ph type="sldNum" sz="quarter" idx="11"/>
          </p:nvPr>
        </p:nvSpPr>
        <p:spPr/>
        <p:txBody>
          <a:bodyPr/>
          <a:lstStyle/>
          <a:p>
            <a:pPr>
              <a:defRPr/>
            </a:pPr>
            <a:r>
              <a:rPr lang="en-US" smtClean="0">
                <a:latin typeface="Calibri" panose="020F0502020204030204" pitchFamily="34" charset="0"/>
                <a:cs typeface="Calibri" panose="020F0502020204030204" pitchFamily="34" charset="0"/>
              </a:rPr>
              <a:t>|</a:t>
            </a:r>
            <a:r>
              <a:rPr lang="en-US" sz="675" baseline="16000" smtClean="0">
                <a:latin typeface="Calibri" panose="020F0502020204030204" pitchFamily="34" charset="0"/>
                <a:cs typeface="Calibri" panose="020F0502020204030204" pitchFamily="34" charset="0"/>
              </a:rPr>
              <a:t>        </a:t>
            </a:r>
            <a:fld id="{3A580EDA-B8B9-4618-A60E-C09060CB83FE}" type="slidenum">
              <a:rPr lang="en-US" smtClean="0">
                <a:latin typeface="Calibri" panose="020F0502020204030204" pitchFamily="34" charset="0"/>
                <a:cs typeface="Calibri" panose="020F0502020204030204" pitchFamily="34" charset="0"/>
              </a:rPr>
              <a:pPr>
                <a:defRPr/>
              </a:pPr>
              <a:t>18</a:t>
            </a:fld>
            <a:endParaRPr lang="en-US" dirty="0">
              <a:latin typeface="Calibri" panose="020F0502020204030204" pitchFamily="34" charset="0"/>
              <a:cs typeface="Calibri" panose="020F0502020204030204" pitchFamily="34" charset="0"/>
            </a:endParaRPr>
          </a:p>
        </p:txBody>
      </p:sp>
      <p:sp>
        <p:nvSpPr>
          <p:cNvPr id="4" name="Rectangle 3"/>
          <p:cNvSpPr/>
          <p:nvPr/>
        </p:nvSpPr>
        <p:spPr>
          <a:xfrm>
            <a:off x="337624" y="3282803"/>
            <a:ext cx="3123028" cy="1317328"/>
          </a:xfrm>
          <a:prstGeom prst="rect">
            <a:avLst/>
          </a:prstGeom>
          <a:solidFill>
            <a:srgbClr val="30ADB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normAutofit/>
          </a:bodyPr>
          <a:lstStyle/>
          <a:p>
            <a:pPr algn="ctr"/>
            <a:r>
              <a:rPr lang="en-GB" sz="1300" b="1" dirty="0">
                <a:solidFill>
                  <a:prstClr val="white"/>
                </a:solidFill>
                <a:latin typeface="Calibri Light"/>
              </a:rPr>
              <a:t>THERAPIES</a:t>
            </a:r>
            <a:r>
              <a:rPr lang="en-GB" sz="1300" b="1" baseline="30000" dirty="0">
                <a:solidFill>
                  <a:prstClr val="white"/>
                </a:solidFill>
                <a:latin typeface="Calibri Light"/>
              </a:rPr>
              <a:t>1</a:t>
            </a:r>
          </a:p>
          <a:p>
            <a:pPr algn="ctr"/>
            <a:r>
              <a:rPr lang="en-GB" sz="1300" b="1" dirty="0">
                <a:solidFill>
                  <a:prstClr val="white"/>
                </a:solidFill>
                <a:latin typeface="Calibri Light"/>
              </a:rPr>
              <a:t>Prasugrel</a:t>
            </a:r>
            <a:r>
              <a:rPr lang="en-GB" sz="1300" dirty="0">
                <a:solidFill>
                  <a:prstClr val="white"/>
                </a:solidFill>
                <a:latin typeface="Calibri Light"/>
              </a:rPr>
              <a:t>: </a:t>
            </a:r>
            <a:r>
              <a:rPr lang="en-GB" sz="1300" dirty="0" smtClean="0">
                <a:solidFill>
                  <a:prstClr val="white"/>
                </a:solidFill>
                <a:latin typeface="Calibri Light"/>
              </a:rPr>
              <a:t>60 mg </a:t>
            </a:r>
            <a:r>
              <a:rPr lang="en-GB" sz="1300" dirty="0">
                <a:solidFill>
                  <a:prstClr val="white"/>
                </a:solidFill>
                <a:latin typeface="Calibri Light"/>
              </a:rPr>
              <a:t>loading </a:t>
            </a:r>
            <a:r>
              <a:rPr lang="en-GB" sz="1300" dirty="0" smtClean="0">
                <a:solidFill>
                  <a:prstClr val="white"/>
                </a:solidFill>
                <a:latin typeface="Calibri Light"/>
              </a:rPr>
              <a:t>dose/10 mg </a:t>
            </a:r>
            <a:r>
              <a:rPr lang="en-GB" sz="1300" dirty="0">
                <a:solidFill>
                  <a:prstClr val="white"/>
                </a:solidFill>
                <a:latin typeface="Calibri Light"/>
              </a:rPr>
              <a:t>once daily maintenance dose </a:t>
            </a:r>
          </a:p>
          <a:p>
            <a:pPr algn="ctr"/>
            <a:r>
              <a:rPr lang="en-GB" sz="1300" b="1" dirty="0">
                <a:solidFill>
                  <a:prstClr val="white"/>
                </a:solidFill>
                <a:latin typeface="Calibri Light"/>
              </a:rPr>
              <a:t>Clopidogrel</a:t>
            </a:r>
            <a:r>
              <a:rPr lang="en-GB" sz="1300" dirty="0">
                <a:solidFill>
                  <a:prstClr val="white"/>
                </a:solidFill>
                <a:latin typeface="Calibri Light"/>
              </a:rPr>
              <a:t>: </a:t>
            </a:r>
            <a:r>
              <a:rPr lang="en-GB" sz="1300" dirty="0" smtClean="0">
                <a:solidFill>
                  <a:prstClr val="white"/>
                </a:solidFill>
                <a:latin typeface="Calibri Light"/>
              </a:rPr>
              <a:t>300 mg </a:t>
            </a:r>
            <a:r>
              <a:rPr lang="en-GB" sz="1300" dirty="0">
                <a:solidFill>
                  <a:prstClr val="white"/>
                </a:solidFill>
                <a:latin typeface="Calibri Light"/>
              </a:rPr>
              <a:t>loading </a:t>
            </a:r>
            <a:r>
              <a:rPr lang="en-GB" sz="1300" dirty="0" smtClean="0">
                <a:solidFill>
                  <a:prstClr val="white"/>
                </a:solidFill>
                <a:latin typeface="Calibri Light"/>
              </a:rPr>
              <a:t>dose/75 mg </a:t>
            </a:r>
            <a:r>
              <a:rPr lang="en-GB" sz="1300" dirty="0">
                <a:solidFill>
                  <a:prstClr val="white"/>
                </a:solidFill>
                <a:latin typeface="Calibri Light"/>
              </a:rPr>
              <a:t>once daily maintenance dose</a:t>
            </a:r>
          </a:p>
        </p:txBody>
      </p:sp>
      <p:sp>
        <p:nvSpPr>
          <p:cNvPr id="5" name="Rectangle 4"/>
          <p:cNvSpPr/>
          <p:nvPr/>
        </p:nvSpPr>
        <p:spPr>
          <a:xfrm>
            <a:off x="8918223" y="1524089"/>
            <a:ext cx="2657608" cy="2938256"/>
          </a:xfrm>
          <a:prstGeom prst="rect">
            <a:avLst/>
          </a:prstGeom>
          <a:solidFill>
            <a:srgbClr val="0070C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700" b="1" dirty="0">
                <a:solidFill>
                  <a:prstClr val="white"/>
                </a:solidFill>
                <a:latin typeface="Calibri Light"/>
              </a:rPr>
              <a:t>SAFETY</a:t>
            </a:r>
            <a:r>
              <a:rPr lang="en-GB" sz="1700" b="1" baseline="30000" dirty="0">
                <a:solidFill>
                  <a:prstClr val="white"/>
                </a:solidFill>
                <a:latin typeface="Calibri Light"/>
              </a:rPr>
              <a:t>1</a:t>
            </a:r>
          </a:p>
          <a:p>
            <a:pPr algn="ctr"/>
            <a:r>
              <a:rPr lang="en-GB" sz="1700" dirty="0">
                <a:solidFill>
                  <a:prstClr val="white"/>
                </a:solidFill>
                <a:latin typeface="Calibri Light"/>
              </a:rPr>
              <a:t>Non–coronary artery bypass grafting (CABG)-related major bleeding: prasugrel 2.4%, clopidogrel 1.8%; p=0.03</a:t>
            </a:r>
          </a:p>
          <a:p>
            <a:pPr algn="ctr"/>
            <a:r>
              <a:rPr lang="en-GB" sz="1700" dirty="0">
                <a:solidFill>
                  <a:prstClr val="white"/>
                </a:solidFill>
                <a:latin typeface="Calibri Light"/>
              </a:rPr>
              <a:t>TIMI major or minor bleeding: prasugrel 5.0%, clopidogrel 3.8%; p=0.002</a:t>
            </a:r>
          </a:p>
        </p:txBody>
      </p:sp>
      <p:sp>
        <p:nvSpPr>
          <p:cNvPr id="6" name="Rectangle 5"/>
          <p:cNvSpPr/>
          <p:nvPr/>
        </p:nvSpPr>
        <p:spPr>
          <a:xfrm>
            <a:off x="337624" y="1524088"/>
            <a:ext cx="3123028" cy="1477108"/>
          </a:xfrm>
          <a:prstGeom prst="rect">
            <a:avLst/>
          </a:prstGeom>
          <a:solidFill>
            <a:srgbClr val="FE5B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noAutofit/>
          </a:bodyPr>
          <a:lstStyle/>
          <a:p>
            <a:pPr algn="ctr"/>
            <a:r>
              <a:rPr lang="en-GB" sz="1300" b="1" dirty="0">
                <a:solidFill>
                  <a:prstClr val="white"/>
                </a:solidFill>
                <a:latin typeface="Calibri Light"/>
              </a:rPr>
              <a:t>PATIENTS</a:t>
            </a:r>
            <a:r>
              <a:rPr lang="en-GB" sz="1300" b="1" baseline="30000" dirty="0">
                <a:solidFill>
                  <a:prstClr val="white"/>
                </a:solidFill>
                <a:latin typeface="Calibri Light"/>
              </a:rPr>
              <a:t>1</a:t>
            </a:r>
          </a:p>
          <a:p>
            <a:pPr algn="ctr"/>
            <a:r>
              <a:rPr lang="en-GB" sz="1300" dirty="0">
                <a:solidFill>
                  <a:prstClr val="white"/>
                </a:solidFill>
                <a:latin typeface="Calibri Light"/>
              </a:rPr>
              <a:t>Patients with acute coronary syndromes (ACS) whose coronary anatomy was known to be suitable for percutaneous coronary intervention (PCI)</a:t>
            </a:r>
          </a:p>
          <a:p>
            <a:pPr algn="ctr"/>
            <a:r>
              <a:rPr lang="en-GB" sz="1300" dirty="0">
                <a:solidFill>
                  <a:prstClr val="white"/>
                </a:solidFill>
                <a:latin typeface="Calibri Light"/>
              </a:rPr>
              <a:t>13,608 randomized; 6741 prasugrel, 6716 clopidogrel </a:t>
            </a:r>
          </a:p>
        </p:txBody>
      </p:sp>
      <p:sp>
        <p:nvSpPr>
          <p:cNvPr id="7" name="Rectangle 6"/>
          <p:cNvSpPr/>
          <p:nvPr/>
        </p:nvSpPr>
        <p:spPr>
          <a:xfrm>
            <a:off x="337625" y="4899124"/>
            <a:ext cx="11238206" cy="1035093"/>
          </a:xfrm>
          <a:prstGeom prst="rect">
            <a:avLst/>
          </a:prstGeom>
          <a:solidFill>
            <a:srgbClr val="6B8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GB" sz="1600" b="1" dirty="0">
                <a:solidFill>
                  <a:prstClr val="white"/>
                </a:solidFill>
                <a:latin typeface="Calibri Light"/>
              </a:rPr>
              <a:t>CONCLUSION</a:t>
            </a:r>
            <a:r>
              <a:rPr lang="en-GB" sz="1600" b="1" baseline="30000" dirty="0">
                <a:solidFill>
                  <a:prstClr val="white"/>
                </a:solidFill>
                <a:latin typeface="Calibri Light"/>
              </a:rPr>
              <a:t>1</a:t>
            </a:r>
          </a:p>
          <a:p>
            <a:r>
              <a:rPr lang="en-GB" sz="1600" dirty="0">
                <a:solidFill>
                  <a:prstClr val="white"/>
                </a:solidFill>
                <a:latin typeface="Calibri Light"/>
              </a:rPr>
              <a:t>In patients with moderate-to-high-risk ACS undergoing PCI, prasugrel treatment was associated with significantly reduced rates of ischemic events compared with clopidogrel. Use of prasugrel was associated with an increased risk of major bleeding compared with clopidogrel, including fatal bleeding</a:t>
            </a:r>
          </a:p>
        </p:txBody>
      </p:sp>
      <p:sp>
        <p:nvSpPr>
          <p:cNvPr id="8" name="TextBox 20"/>
          <p:cNvSpPr txBox="1"/>
          <p:nvPr/>
        </p:nvSpPr>
        <p:spPr>
          <a:xfrm>
            <a:off x="4330700" y="1903650"/>
            <a:ext cx="776175" cy="307777"/>
          </a:xfrm>
          <a:prstGeom prst="rect">
            <a:avLst/>
          </a:prstGeom>
          <a:noFill/>
          <a:ln>
            <a:noFill/>
          </a:ln>
        </p:spPr>
        <p:txBody>
          <a:bodyPr wrap="none" rtlCol="0">
            <a:spAutoFit/>
          </a:bodyPr>
          <a:lstStyle/>
          <a:p>
            <a:r>
              <a:rPr lang="en-NZ" sz="1400" dirty="0">
                <a:solidFill>
                  <a:prstClr val="white">
                    <a:lumMod val="50000"/>
                  </a:prstClr>
                </a:solidFill>
                <a:latin typeface="Calibri Light"/>
              </a:rPr>
              <a:t>p&lt;0.001</a:t>
            </a:r>
          </a:p>
        </p:txBody>
      </p:sp>
      <p:sp>
        <p:nvSpPr>
          <p:cNvPr id="9" name="TextBox 21"/>
          <p:cNvSpPr txBox="1"/>
          <p:nvPr/>
        </p:nvSpPr>
        <p:spPr>
          <a:xfrm>
            <a:off x="6565900" y="2248038"/>
            <a:ext cx="776175" cy="307777"/>
          </a:xfrm>
          <a:prstGeom prst="rect">
            <a:avLst/>
          </a:prstGeom>
          <a:noFill/>
          <a:ln>
            <a:noFill/>
          </a:ln>
        </p:spPr>
        <p:txBody>
          <a:bodyPr wrap="none" rtlCol="0">
            <a:spAutoFit/>
          </a:bodyPr>
          <a:lstStyle/>
          <a:p>
            <a:r>
              <a:rPr lang="en-NZ" sz="1400" dirty="0">
                <a:solidFill>
                  <a:prstClr val="white">
                    <a:lumMod val="50000"/>
                  </a:prstClr>
                </a:solidFill>
                <a:latin typeface="Calibri Light"/>
              </a:rPr>
              <a:t>p&lt;0.001</a:t>
            </a:r>
          </a:p>
        </p:txBody>
      </p:sp>
      <p:sp>
        <p:nvSpPr>
          <p:cNvPr id="10" name="TextBox 2"/>
          <p:cNvSpPr txBox="1"/>
          <p:nvPr/>
        </p:nvSpPr>
        <p:spPr>
          <a:xfrm rot="16200000">
            <a:off x="3328717" y="2976318"/>
            <a:ext cx="861198" cy="276999"/>
          </a:xfrm>
          <a:prstGeom prst="rect">
            <a:avLst/>
          </a:prstGeom>
          <a:noFill/>
          <a:ln>
            <a:noFill/>
          </a:ln>
        </p:spPr>
        <p:txBody>
          <a:bodyPr wrap="none" rtlCol="0">
            <a:spAutoFit/>
          </a:bodyPr>
          <a:lstStyle/>
          <a:p>
            <a:r>
              <a:rPr lang="en-GB" sz="1200" dirty="0">
                <a:solidFill>
                  <a:prstClr val="white">
                    <a:lumMod val="50000"/>
                  </a:prstClr>
                </a:solidFill>
                <a:latin typeface="Calibri Light"/>
              </a:rPr>
              <a:t>Patients, %</a:t>
            </a:r>
          </a:p>
        </p:txBody>
      </p:sp>
      <p:sp>
        <p:nvSpPr>
          <p:cNvPr id="11" name="TextBox 14"/>
          <p:cNvSpPr txBox="1"/>
          <p:nvPr/>
        </p:nvSpPr>
        <p:spPr>
          <a:xfrm>
            <a:off x="7332410" y="4499130"/>
            <a:ext cx="1380227" cy="246221"/>
          </a:xfrm>
          <a:prstGeom prst="rect">
            <a:avLst/>
          </a:prstGeom>
          <a:noFill/>
          <a:ln>
            <a:noFill/>
          </a:ln>
        </p:spPr>
        <p:txBody>
          <a:bodyPr wrap="square" rtlCol="0">
            <a:spAutoFit/>
          </a:bodyPr>
          <a:lstStyle/>
          <a:p>
            <a:pPr algn="r"/>
            <a:r>
              <a:rPr lang="en-GB" sz="1000" dirty="0">
                <a:solidFill>
                  <a:prstClr val="white">
                    <a:lumMod val="50000"/>
                  </a:prstClr>
                </a:solidFill>
                <a:latin typeface="Calibri Light"/>
              </a:rPr>
              <a:t>CV, cardiovascular</a:t>
            </a:r>
          </a:p>
        </p:txBody>
      </p:sp>
      <p:sp>
        <p:nvSpPr>
          <p:cNvPr id="12" name="TextBox 7"/>
          <p:cNvSpPr txBox="1"/>
          <p:nvPr/>
        </p:nvSpPr>
        <p:spPr>
          <a:xfrm>
            <a:off x="3614123" y="1324733"/>
            <a:ext cx="5013433" cy="338554"/>
          </a:xfrm>
          <a:prstGeom prst="rect">
            <a:avLst/>
          </a:prstGeom>
          <a:noFill/>
          <a:ln>
            <a:noFill/>
          </a:ln>
        </p:spPr>
        <p:txBody>
          <a:bodyPr wrap="square" rtlCol="0">
            <a:spAutoFit/>
          </a:bodyPr>
          <a:lstStyle/>
          <a:p>
            <a:pPr algn="ctr"/>
            <a:r>
              <a:rPr lang="en-GB" sz="1600" dirty="0">
                <a:solidFill>
                  <a:srgbClr val="0070C0"/>
                </a:solidFill>
              </a:rPr>
              <a:t>Event rate at 15 months</a:t>
            </a:r>
            <a:r>
              <a:rPr lang="en-GB" sz="1600" baseline="30000" dirty="0">
                <a:solidFill>
                  <a:srgbClr val="0070C0"/>
                </a:solidFill>
              </a:rPr>
              <a:t>1</a:t>
            </a:r>
          </a:p>
        </p:txBody>
      </p:sp>
      <p:graphicFrame>
        <p:nvGraphicFramePr>
          <p:cNvPr id="13" name="Chart 18"/>
          <p:cNvGraphicFramePr/>
          <p:nvPr>
            <p:extLst>
              <p:ext uri="{D42A27DB-BD31-4B8C-83A1-F6EECF244321}">
                <p14:modId xmlns:p14="http://schemas.microsoft.com/office/powerpoint/2010/main" val="2500676335"/>
              </p:ext>
            </p:extLst>
          </p:nvPr>
        </p:nvGraphicFramePr>
        <p:xfrm>
          <a:off x="3660189" y="1691847"/>
          <a:ext cx="5034279" cy="3129638"/>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3"/>
          <p:cNvSpPr/>
          <p:nvPr/>
        </p:nvSpPr>
        <p:spPr>
          <a:xfrm>
            <a:off x="3111691" y="6322573"/>
            <a:ext cx="8884692" cy="4127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288000" bIns="144000" numCol="1" spcCol="180000" rtlCol="0" anchor="ctr"/>
          <a:lstStyle/>
          <a:p>
            <a:pPr marL="228600" indent="-228600">
              <a:spcAft>
                <a:spcPts val="600"/>
              </a:spcAft>
              <a:buFont typeface="+mj-lt"/>
              <a:buAutoNum type="arabicPeriod"/>
            </a:pPr>
            <a:r>
              <a:rPr lang="en-NZ" sz="1000" dirty="0" err="1" smtClean="0">
                <a:solidFill>
                  <a:prstClr val="black"/>
                </a:solidFill>
              </a:rPr>
              <a:t>Wiviott</a:t>
            </a:r>
            <a:r>
              <a:rPr lang="en-NZ" sz="1000" dirty="0" smtClean="0">
                <a:solidFill>
                  <a:prstClr val="black"/>
                </a:solidFill>
              </a:rPr>
              <a:t> </a:t>
            </a:r>
            <a:r>
              <a:rPr lang="en-NZ" sz="1000" dirty="0">
                <a:solidFill>
                  <a:prstClr val="black"/>
                </a:solidFill>
              </a:rPr>
              <a:t>SD, Braunwald E, McCabe CH, et al. Prasugrel versus clopidogrel in patients with acute coronary syndromes. </a:t>
            </a:r>
            <a:r>
              <a:rPr lang="en-NZ" sz="1000" i="1" dirty="0">
                <a:solidFill>
                  <a:prstClr val="black"/>
                </a:solidFill>
              </a:rPr>
              <a:t>N Engl J Med </a:t>
            </a:r>
            <a:r>
              <a:rPr lang="en-NZ" sz="1000" dirty="0">
                <a:solidFill>
                  <a:prstClr val="black"/>
                </a:solidFill>
              </a:rPr>
              <a:t>2007;357(20):2001</a:t>
            </a:r>
            <a:r>
              <a:rPr lang="en-GB" sz="1000" dirty="0">
                <a:solidFill>
                  <a:prstClr val="black"/>
                </a:solidFill>
              </a:rPr>
              <a:t>–</a:t>
            </a:r>
            <a:r>
              <a:rPr lang="en-NZ" sz="1000" dirty="0">
                <a:solidFill>
                  <a:prstClr val="black"/>
                </a:solidFill>
              </a:rPr>
              <a:t>15</a:t>
            </a:r>
          </a:p>
          <a:p>
            <a:pPr>
              <a:spcAft>
                <a:spcPts val="600"/>
              </a:spcAft>
            </a:pPr>
            <a:endParaRPr lang="en-GB" sz="1000" b="1" dirty="0">
              <a:solidFill>
                <a:prstClr val="black"/>
              </a:solidFill>
              <a:latin typeface="Arial Black" panose="020B0A04020102020204" pitchFamily="34" charset="0"/>
            </a:endParaRPr>
          </a:p>
        </p:txBody>
      </p:sp>
    </p:spTree>
    <p:extLst>
      <p:ext uri="{BB962C8B-B14F-4D97-AF65-F5344CB8AC3E}">
        <p14:creationId xmlns:p14="http://schemas.microsoft.com/office/powerpoint/2010/main" val="319747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75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75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75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5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75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75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75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75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4"/>
                                        </p:tgtEl>
                                      </p:cBhvr>
                                    </p:animEffect>
                                    <p:set>
                                      <p:cBhvr>
                                        <p:cTn id="45"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2" grpId="0"/>
      <p:bldGraphic spid="13" grpId="0">
        <p:bldAsOne/>
      </p:bldGraphic>
      <p:bldP spid="14" grpId="0"/>
      <p:bldP spid="14"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9955" y="568572"/>
            <a:ext cx="7230421" cy="513215"/>
          </a:xfrm>
        </p:spPr>
        <p:txBody>
          <a:bodyPr/>
          <a:lstStyle/>
          <a:p>
            <a:pPr marL="0" indent="0">
              <a:buNone/>
            </a:pPr>
            <a:r>
              <a:rPr lang="en-GB" b="1" dirty="0">
                <a:solidFill>
                  <a:schemeClr val="tx1">
                    <a:lumMod val="75000"/>
                  </a:schemeClr>
                </a:solidFill>
              </a:rPr>
              <a:t>Management of ACS With New P2Y</a:t>
            </a:r>
            <a:r>
              <a:rPr lang="en-GB" b="1" baseline="-25000" dirty="0">
                <a:solidFill>
                  <a:schemeClr val="tx1">
                    <a:lumMod val="75000"/>
                  </a:schemeClr>
                </a:solidFill>
              </a:rPr>
              <a:t>12</a:t>
            </a:r>
            <a:r>
              <a:rPr lang="en-GB" b="1" dirty="0">
                <a:solidFill>
                  <a:schemeClr val="tx1">
                    <a:lumMod val="75000"/>
                  </a:schemeClr>
                </a:solidFill>
              </a:rPr>
              <a:t> Inhibitors </a:t>
            </a:r>
          </a:p>
        </p:txBody>
      </p:sp>
      <p:sp>
        <p:nvSpPr>
          <p:cNvPr id="7" name="Rectangle 6"/>
          <p:cNvSpPr/>
          <p:nvPr/>
        </p:nvSpPr>
        <p:spPr>
          <a:xfrm>
            <a:off x="1358593" y="2776988"/>
            <a:ext cx="8968224" cy="1877437"/>
          </a:xfrm>
          <a:prstGeom prst="rect">
            <a:avLst/>
          </a:prstGeom>
        </p:spPr>
        <p:txBody>
          <a:bodyPr wrap="none">
            <a:spAutoFit/>
          </a:bodyPr>
          <a:lstStyle/>
          <a:p>
            <a:pPr algn="ctr" defTabSz="685732"/>
            <a:r>
              <a:rPr lang="en-GB" sz="3200" b="1" dirty="0">
                <a:solidFill>
                  <a:schemeClr val="tx1">
                    <a:lumMod val="75000"/>
                  </a:schemeClr>
                </a:solidFill>
                <a:latin typeface="Calibri" panose="020F0502020204030204" pitchFamily="34" charset="0"/>
                <a:cs typeface="Calibri" panose="020F0502020204030204" pitchFamily="34" charset="0"/>
              </a:rPr>
              <a:t>PLATO</a:t>
            </a:r>
          </a:p>
          <a:p>
            <a:pPr algn="ctr" defTabSz="685732"/>
            <a:endParaRPr lang="en-GB" sz="2800" b="1" dirty="0">
              <a:solidFill>
                <a:schemeClr val="tx1">
                  <a:lumMod val="75000"/>
                </a:schemeClr>
              </a:solidFill>
              <a:latin typeface="Calibri" panose="020F0502020204030204" pitchFamily="34" charset="0"/>
              <a:cs typeface="Calibri" panose="020F0502020204030204" pitchFamily="34" charset="0"/>
            </a:endParaRPr>
          </a:p>
          <a:p>
            <a:pPr algn="ctr" defTabSz="685732"/>
            <a:r>
              <a:rPr lang="en-US" sz="2800" b="1" dirty="0">
                <a:solidFill>
                  <a:schemeClr val="tx1">
                    <a:lumMod val="75000"/>
                  </a:schemeClr>
                </a:solidFill>
                <a:latin typeface="Calibri" panose="020F0502020204030204" pitchFamily="34" charset="0"/>
                <a:cs typeface="Calibri" panose="020F0502020204030204" pitchFamily="34" charset="0"/>
              </a:rPr>
              <a:t>Ticagrelor (180 mg LD/90 mg b.i.d. MD) versus Clopidogrel </a:t>
            </a:r>
          </a:p>
          <a:p>
            <a:pPr algn="ctr" defTabSz="685732"/>
            <a:r>
              <a:rPr lang="en-US" sz="2800" b="1" dirty="0">
                <a:solidFill>
                  <a:schemeClr val="tx1">
                    <a:lumMod val="75000"/>
                  </a:schemeClr>
                </a:solidFill>
                <a:latin typeface="Calibri" panose="020F0502020204030204" pitchFamily="34" charset="0"/>
                <a:cs typeface="Calibri" panose="020F0502020204030204" pitchFamily="34" charset="0"/>
              </a:rPr>
              <a:t>(300/600 mg LD/75 mg MD)</a:t>
            </a:r>
            <a:r>
              <a:rPr lang="en-GB" sz="2800" b="1" dirty="0">
                <a:solidFill>
                  <a:schemeClr val="tx1">
                    <a:lumMod val="75000"/>
                  </a:schemeClr>
                </a:solidFill>
                <a:latin typeface="Calibri" panose="020F0502020204030204" pitchFamily="34" charset="0"/>
                <a:cs typeface="Calibri" panose="020F0502020204030204" pitchFamily="34" charset="0"/>
              </a:rPr>
              <a:t> </a:t>
            </a:r>
            <a:endParaRPr lang="fr-FR" sz="2800" b="1" dirty="0">
              <a:solidFill>
                <a:schemeClr val="tx1">
                  <a:lumMod val="75000"/>
                </a:schemeClr>
              </a:solidFill>
              <a:latin typeface="Calibri" panose="020F0502020204030204" pitchFamily="34" charset="0"/>
              <a:cs typeface="Calibri" panose="020F0502020204030204" pitchFamily="34" charset="0"/>
            </a:endParaRPr>
          </a:p>
        </p:txBody>
      </p:sp>
      <p:sp>
        <p:nvSpPr>
          <p:cNvPr id="4" name="TextBox 3"/>
          <p:cNvSpPr txBox="1"/>
          <p:nvPr/>
        </p:nvSpPr>
        <p:spPr>
          <a:xfrm>
            <a:off x="4372470" y="5837614"/>
            <a:ext cx="7543114" cy="246221"/>
          </a:xfrm>
          <a:prstGeom prst="rect">
            <a:avLst/>
          </a:prstGeom>
          <a:noFill/>
        </p:spPr>
        <p:txBody>
          <a:bodyPr wrap="square" rtlCol="0">
            <a:spAutoFit/>
          </a:bodyPr>
          <a:lstStyle/>
          <a:p>
            <a:r>
              <a:rPr lang="en-GB" sz="1000" dirty="0">
                <a:latin typeface="Calibri" panose="020F0502020204030204" pitchFamily="34" charset="0"/>
                <a:cs typeface="Calibri" panose="020F0502020204030204" pitchFamily="34" charset="0"/>
              </a:rPr>
              <a:t>ACS: Acute coronary syndrome; PLATO: </a:t>
            </a:r>
            <a:r>
              <a:rPr lang="en-IN" sz="1000" dirty="0">
                <a:latin typeface="Calibri" panose="020F0502020204030204" pitchFamily="34" charset="0"/>
                <a:cs typeface="Calibri" panose="020F0502020204030204" pitchFamily="34" charset="0"/>
              </a:rPr>
              <a:t>The Study of Platelet Inhibition and Patient Outcomes; LD: Loading dose; MD: Maintenance dose. </a:t>
            </a:r>
            <a:endParaRPr lang="en-GB" sz="10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2224A55C-8A29-490F-A5A2-E6FB9EEEE30B}"/>
              </a:ext>
            </a:extLst>
          </p:cNvPr>
          <p:cNvSpPr txBox="1"/>
          <p:nvPr/>
        </p:nvSpPr>
        <p:spPr>
          <a:xfrm>
            <a:off x="808674" y="5845278"/>
            <a:ext cx="3563796" cy="246221"/>
          </a:xfrm>
          <a:prstGeom prst="rect">
            <a:avLst/>
          </a:prstGeom>
          <a:noFill/>
        </p:spPr>
        <p:txBody>
          <a:bodyPr wrap="none" rtlCol="0">
            <a:spAutoFit/>
          </a:bodyPr>
          <a:lstStyle/>
          <a:p>
            <a:r>
              <a:rPr lang="en-US" sz="1000" dirty="0">
                <a:latin typeface="Calibri" panose="020F0502020204030204" pitchFamily="34" charset="0"/>
              </a:rPr>
              <a:t>Wallentin L, </a:t>
            </a:r>
            <a:r>
              <a:rPr lang="en-US" sz="1000" i="1" dirty="0">
                <a:latin typeface="Calibri" panose="020F0502020204030204" pitchFamily="34" charset="0"/>
              </a:rPr>
              <a:t>et al</a:t>
            </a:r>
            <a:r>
              <a:rPr lang="en-US" sz="1000" dirty="0">
                <a:latin typeface="Calibri" panose="020F0502020204030204" pitchFamily="34" charset="0"/>
              </a:rPr>
              <a:t>. </a:t>
            </a:r>
            <a:r>
              <a:rPr lang="en-US" sz="1000" i="1" dirty="0">
                <a:latin typeface="Calibri" panose="020F0502020204030204" pitchFamily="34" charset="0"/>
              </a:rPr>
              <a:t>New </a:t>
            </a:r>
            <a:r>
              <a:rPr lang="en-US" sz="1000" i="1" dirty="0" err="1">
                <a:latin typeface="Calibri" panose="020F0502020204030204" pitchFamily="34" charset="0"/>
              </a:rPr>
              <a:t>Eng</a:t>
            </a:r>
            <a:r>
              <a:rPr lang="en-US" sz="1000" i="1" dirty="0">
                <a:latin typeface="Calibri" panose="020F0502020204030204" pitchFamily="34" charset="0"/>
              </a:rPr>
              <a:t> J Medicine</a:t>
            </a:r>
            <a:r>
              <a:rPr lang="en-US" sz="1000" dirty="0">
                <a:latin typeface="Calibri" panose="020F0502020204030204" pitchFamily="34" charset="0"/>
              </a:rPr>
              <a:t>. 2009;361(11):1045-1057. </a:t>
            </a:r>
            <a:endParaRPr lang="en-IN" sz="1000" dirty="0"/>
          </a:p>
        </p:txBody>
      </p:sp>
      <p:sp>
        <p:nvSpPr>
          <p:cNvPr id="13" name="Espace réservé du numéro de diapositive 12"/>
          <p:cNvSpPr>
            <a:spLocks noGrp="1"/>
          </p:cNvSpPr>
          <p:nvPr>
            <p:ph type="sldNum" sz="quarter" idx="11"/>
          </p:nvPr>
        </p:nvSpPr>
        <p:spPr/>
        <p:txBody>
          <a:bodyPr/>
          <a:lstStyle/>
          <a:p>
            <a:pPr>
              <a:defRPr/>
            </a:pPr>
            <a:r>
              <a:rPr lang="en-US" smtClean="0">
                <a:latin typeface="Calibri" panose="020F0502020204030204" pitchFamily="34" charset="0"/>
                <a:cs typeface="Calibri" panose="020F0502020204030204" pitchFamily="34" charset="0"/>
              </a:rPr>
              <a:t>|</a:t>
            </a:r>
            <a:r>
              <a:rPr lang="en-US" sz="675" baseline="16000" smtClean="0">
                <a:latin typeface="Calibri" panose="020F0502020204030204" pitchFamily="34" charset="0"/>
                <a:cs typeface="Calibri" panose="020F0502020204030204" pitchFamily="34" charset="0"/>
              </a:rPr>
              <a:t>        </a:t>
            </a:r>
            <a:fld id="{56F5436D-4467-46D4-B528-6B3DB15B0010}" type="slidenum">
              <a:rPr lang="en-US" smtClean="0">
                <a:latin typeface="Calibri" panose="020F0502020204030204" pitchFamily="34" charset="0"/>
                <a:cs typeface="Calibri" panose="020F0502020204030204" pitchFamily="34" charset="0"/>
              </a:rPr>
              <a:pPr>
                <a:defRPr/>
              </a:pPr>
              <a:t>19</a:t>
            </a:fld>
            <a:endParaRPr lang="en-US" dirty="0">
              <a:latin typeface="Calibri" panose="020F0502020204030204" pitchFamily="34" charset="0"/>
              <a:cs typeface="Calibri" panose="020F0502020204030204" pitchFamily="34" charset="0"/>
            </a:endParaRPr>
          </a:p>
        </p:txBody>
      </p:sp>
      <p:sp>
        <p:nvSpPr>
          <p:cNvPr id="2" name="Rectangle 1"/>
          <p:cNvSpPr/>
          <p:nvPr/>
        </p:nvSpPr>
        <p:spPr>
          <a:xfrm>
            <a:off x="808674" y="5690919"/>
            <a:ext cx="3231975" cy="246221"/>
          </a:xfrm>
          <a:prstGeom prst="rect">
            <a:avLst/>
          </a:prstGeom>
        </p:spPr>
        <p:txBody>
          <a:bodyPr wrap="none">
            <a:spAutoFit/>
          </a:bodyPr>
          <a:lstStyle/>
          <a:p>
            <a:r>
              <a:rPr lang="en-US" sz="1000" b="1" dirty="0" smtClean="0">
                <a:solidFill>
                  <a:schemeClr val="dk1"/>
                </a:solidFill>
                <a:latin typeface="Calibri" panose="020F0502020204030204" pitchFamily="34" charset="0"/>
              </a:rPr>
              <a:t>PLATO : </a:t>
            </a:r>
            <a:r>
              <a:rPr lang="en-US" sz="1000" dirty="0" smtClean="0">
                <a:solidFill>
                  <a:schemeClr val="dk1"/>
                </a:solidFill>
                <a:latin typeface="Calibri" panose="020F0502020204030204" pitchFamily="34" charset="0"/>
              </a:rPr>
              <a:t>Study </a:t>
            </a:r>
            <a:r>
              <a:rPr lang="en-US" sz="1000" dirty="0">
                <a:solidFill>
                  <a:schemeClr val="dk1"/>
                </a:solidFill>
                <a:latin typeface="Calibri" panose="020F0502020204030204" pitchFamily="34" charset="0"/>
              </a:rPr>
              <a:t>of </a:t>
            </a:r>
            <a:r>
              <a:rPr lang="en-US" sz="1000" dirty="0" err="1">
                <a:solidFill>
                  <a:schemeClr val="dk1"/>
                </a:solidFill>
                <a:latin typeface="Calibri" panose="020F0502020204030204" pitchFamily="34" charset="0"/>
              </a:rPr>
              <a:t>PLATelet</a:t>
            </a:r>
            <a:r>
              <a:rPr lang="en-US" sz="1000" dirty="0">
                <a:solidFill>
                  <a:schemeClr val="dk1"/>
                </a:solidFill>
                <a:latin typeface="Calibri" panose="020F0502020204030204" pitchFamily="34" charset="0"/>
              </a:rPr>
              <a:t> Inhibition and Patient Outcomes</a:t>
            </a:r>
            <a:endParaRPr lang="en-GB" sz="1000" dirty="0">
              <a:latin typeface="Calibri" panose="020F0502020204030204" pitchFamily="34" charset="0"/>
            </a:endParaRPr>
          </a:p>
        </p:txBody>
      </p:sp>
    </p:spTree>
    <p:extLst>
      <p:ext uri="{BB962C8B-B14F-4D97-AF65-F5344CB8AC3E}">
        <p14:creationId xmlns:p14="http://schemas.microsoft.com/office/powerpoint/2010/main" val="24119046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50000"/>
              </a:lnSpc>
              <a:spcBef>
                <a:spcPts val="450"/>
              </a:spcBef>
              <a:spcAft>
                <a:spcPts val="450"/>
              </a:spcAft>
            </a:pPr>
            <a:r>
              <a:rPr lang="en-GB" sz="2000" dirty="0"/>
              <a:t>Current guidelines </a:t>
            </a:r>
          </a:p>
          <a:p>
            <a:pPr>
              <a:lnSpc>
                <a:spcPct val="150000"/>
              </a:lnSpc>
              <a:spcBef>
                <a:spcPts val="450"/>
              </a:spcBef>
              <a:spcAft>
                <a:spcPts val="450"/>
              </a:spcAft>
            </a:pPr>
            <a:r>
              <a:rPr lang="en-GB" sz="2000" dirty="0"/>
              <a:t>Context </a:t>
            </a:r>
          </a:p>
          <a:p>
            <a:pPr>
              <a:lnSpc>
                <a:spcPct val="150000"/>
              </a:lnSpc>
              <a:spcBef>
                <a:spcPts val="450"/>
              </a:spcBef>
              <a:spcAft>
                <a:spcPts val="450"/>
              </a:spcAft>
            </a:pPr>
            <a:r>
              <a:rPr lang="en-GB" sz="2000" dirty="0"/>
              <a:t>Background</a:t>
            </a:r>
          </a:p>
          <a:p>
            <a:pPr>
              <a:lnSpc>
                <a:spcPct val="150000"/>
              </a:lnSpc>
              <a:spcBef>
                <a:spcPts val="450"/>
              </a:spcBef>
              <a:spcAft>
                <a:spcPts val="450"/>
              </a:spcAft>
            </a:pPr>
            <a:r>
              <a:rPr lang="en-GB" sz="2000" dirty="0"/>
              <a:t>Pharmacodynamic studies looking into de-escalation </a:t>
            </a:r>
          </a:p>
          <a:p>
            <a:pPr>
              <a:lnSpc>
                <a:spcPct val="150000"/>
              </a:lnSpc>
              <a:spcBef>
                <a:spcPts val="450"/>
              </a:spcBef>
              <a:spcAft>
                <a:spcPts val="450"/>
              </a:spcAft>
            </a:pPr>
            <a:r>
              <a:rPr lang="en-US" sz="2000" dirty="0"/>
              <a:t>Real-life studies looking into de-escalation </a:t>
            </a:r>
          </a:p>
          <a:p>
            <a:pPr>
              <a:lnSpc>
                <a:spcPct val="150000"/>
              </a:lnSpc>
              <a:spcBef>
                <a:spcPts val="450"/>
              </a:spcBef>
              <a:spcAft>
                <a:spcPts val="450"/>
              </a:spcAft>
            </a:pPr>
            <a:r>
              <a:rPr lang="en-US" sz="2000" dirty="0"/>
              <a:t>Randomised clinical studies looking into de-escalation </a:t>
            </a:r>
          </a:p>
          <a:p>
            <a:pPr>
              <a:lnSpc>
                <a:spcPct val="150000"/>
              </a:lnSpc>
              <a:spcBef>
                <a:spcPts val="450"/>
              </a:spcBef>
              <a:spcAft>
                <a:spcPts val="450"/>
              </a:spcAft>
            </a:pPr>
            <a:r>
              <a:rPr lang="en-US" sz="2000" dirty="0"/>
              <a:t>Conclusion and perspectives </a:t>
            </a:r>
            <a:endParaRPr lang="en-GB" sz="2000" dirty="0"/>
          </a:p>
        </p:txBody>
      </p:sp>
      <p:sp>
        <p:nvSpPr>
          <p:cNvPr id="8" name="TextBox 7"/>
          <p:cNvSpPr txBox="1"/>
          <p:nvPr/>
        </p:nvSpPr>
        <p:spPr>
          <a:xfrm>
            <a:off x="814917" y="545885"/>
            <a:ext cx="8402624" cy="438580"/>
          </a:xfrm>
          <a:prstGeom prst="rect">
            <a:avLst/>
          </a:prstGeom>
          <a:noFill/>
        </p:spPr>
        <p:txBody>
          <a:bodyPr wrap="square" lIns="68574" tIns="34289" rIns="68574" bIns="34289" rtlCol="0">
            <a:spAutoFit/>
          </a:bodyPr>
          <a:lstStyle/>
          <a:p>
            <a:pPr defTabSz="685732"/>
            <a:r>
              <a:rPr lang="en-GB" sz="2400" b="1" dirty="0" smtClean="0">
                <a:solidFill>
                  <a:schemeClr val="tx1">
                    <a:lumMod val="75000"/>
                  </a:schemeClr>
                </a:solidFill>
                <a:latin typeface="Calibri" panose="020F0502020204030204" pitchFamily="34" charset="0"/>
                <a:cs typeface="Calibri" panose="020F0502020204030204" pitchFamily="34" charset="0"/>
              </a:rPr>
              <a:t>Chapters</a:t>
            </a:r>
            <a:endParaRPr lang="en-GB" sz="2400" b="1" dirty="0">
              <a:solidFill>
                <a:schemeClr val="tx1">
                  <a:lumMod val="75000"/>
                </a:schemeClr>
              </a:solidFill>
              <a:latin typeface="Calibri" panose="020F0502020204030204" pitchFamily="34" charset="0"/>
              <a:cs typeface="Calibri" panose="020F0502020204030204" pitchFamily="34" charset="0"/>
            </a:endParaRPr>
          </a:p>
        </p:txBody>
      </p:sp>
      <p:sp>
        <p:nvSpPr>
          <p:cNvPr id="16" name="Espace réservé du numéro de diapositive 15"/>
          <p:cNvSpPr>
            <a:spLocks noGrp="1"/>
          </p:cNvSpPr>
          <p:nvPr>
            <p:ph type="sldNum" sz="quarter" idx="11"/>
          </p:nvPr>
        </p:nvSpPr>
        <p:spPr/>
        <p:txBody>
          <a:bodyPr/>
          <a:lstStyle/>
          <a:p>
            <a:r>
              <a:rPr lang="en-US" altLang="en-US" smtClean="0">
                <a:latin typeface="Calibri" panose="020F0502020204030204" pitchFamily="34" charset="0"/>
                <a:cs typeface="Calibri" panose="020F0502020204030204" pitchFamily="34" charset="0"/>
              </a:rPr>
              <a:t>|</a:t>
            </a:r>
            <a:r>
              <a:rPr lang="en-US" altLang="en-US" sz="900" baseline="16000" smtClean="0">
                <a:latin typeface="Calibri" panose="020F0502020204030204" pitchFamily="34" charset="0"/>
                <a:cs typeface="Calibri" panose="020F0502020204030204" pitchFamily="34" charset="0"/>
              </a:rPr>
              <a:t>         </a:t>
            </a:r>
            <a:fld id="{A2AB0FFF-949E-4AFB-BF98-7C23E89F2E92}" type="slidenum">
              <a:rPr lang="en-US" altLang="en-US" smtClean="0">
                <a:latin typeface="Calibri" panose="020F0502020204030204" pitchFamily="34" charset="0"/>
                <a:cs typeface="Calibri" panose="020F0502020204030204" pitchFamily="34" charset="0"/>
              </a:rPr>
              <a:pPr/>
              <a:t>2</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05098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4917" y="466928"/>
            <a:ext cx="10608735" cy="599873"/>
          </a:xfrm>
        </p:spPr>
        <p:txBody>
          <a:bodyPr anchor="ctr"/>
          <a:lstStyle/>
          <a:p>
            <a:r>
              <a:rPr lang="fr-FR" sz="2400" b="1" dirty="0" err="1">
                <a:solidFill>
                  <a:schemeClr val="tx1">
                    <a:lumMod val="75000"/>
                  </a:schemeClr>
                </a:solidFill>
              </a:rPr>
              <a:t>Primary</a:t>
            </a:r>
            <a:r>
              <a:rPr lang="fr-FR" sz="2400" b="1" dirty="0">
                <a:solidFill>
                  <a:schemeClr val="tx1">
                    <a:lumMod val="75000"/>
                  </a:schemeClr>
                </a:solidFill>
              </a:rPr>
              <a:t> and </a:t>
            </a:r>
            <a:r>
              <a:rPr lang="fr-FR" sz="2400" b="1" dirty="0" err="1">
                <a:solidFill>
                  <a:schemeClr val="tx1">
                    <a:lumMod val="75000"/>
                  </a:schemeClr>
                </a:solidFill>
              </a:rPr>
              <a:t>Secondary</a:t>
            </a:r>
            <a:r>
              <a:rPr lang="fr-FR" sz="2400" b="1" dirty="0">
                <a:solidFill>
                  <a:schemeClr val="tx1">
                    <a:lumMod val="75000"/>
                  </a:schemeClr>
                </a:solidFill>
              </a:rPr>
              <a:t> </a:t>
            </a:r>
            <a:r>
              <a:rPr lang="fr-FR" sz="2400" b="1" dirty="0" err="1">
                <a:solidFill>
                  <a:schemeClr val="tx1">
                    <a:lumMod val="75000"/>
                  </a:schemeClr>
                </a:solidFill>
              </a:rPr>
              <a:t>Endpoints</a:t>
            </a:r>
            <a:endParaRPr lang="fr-FR" sz="2400" b="1" dirty="0">
              <a:solidFill>
                <a:schemeClr val="tx1">
                  <a:lumMod val="75000"/>
                </a:schemeClr>
              </a:solidFill>
            </a:endParaRPr>
          </a:p>
        </p:txBody>
      </p:sp>
      <p:sp>
        <p:nvSpPr>
          <p:cNvPr id="4" name="Espace réservé du numéro de diapositive 3"/>
          <p:cNvSpPr>
            <a:spLocks noGrp="1"/>
          </p:cNvSpPr>
          <p:nvPr>
            <p:ph type="sldNum" sz="quarter" idx="11"/>
          </p:nvPr>
        </p:nvSpPr>
        <p:spPr/>
        <p:txBody>
          <a:bodyPr/>
          <a:lstStyle/>
          <a:p>
            <a:r>
              <a:rPr lang="en-US" altLang="en-US" smtClean="0">
                <a:latin typeface="Calibri" panose="020F0502020204030204" pitchFamily="34" charset="0"/>
                <a:cs typeface="Calibri" panose="020F0502020204030204" pitchFamily="34" charset="0"/>
              </a:rPr>
              <a:t>|</a:t>
            </a:r>
            <a:r>
              <a:rPr lang="en-US" altLang="en-US" sz="900" baseline="16000" smtClean="0">
                <a:latin typeface="Calibri" panose="020F0502020204030204" pitchFamily="34" charset="0"/>
                <a:cs typeface="Calibri" panose="020F0502020204030204" pitchFamily="34" charset="0"/>
              </a:rPr>
              <a:t>         </a:t>
            </a:r>
            <a:fld id="{A2AB0FFF-949E-4AFB-BF98-7C23E89F2E92}" type="slidenum">
              <a:rPr lang="en-US" altLang="en-US" smtClean="0">
                <a:latin typeface="Calibri" panose="020F0502020204030204" pitchFamily="34" charset="0"/>
                <a:cs typeface="Calibri" panose="020F0502020204030204" pitchFamily="34" charset="0"/>
              </a:rPr>
              <a:pPr/>
              <a:t>20</a:t>
            </a:fld>
            <a:endParaRPr lang="en-US" altLang="en-US" dirty="0">
              <a:latin typeface="Calibri" panose="020F0502020204030204" pitchFamily="34" charset="0"/>
              <a:cs typeface="Calibri" panose="020F0502020204030204" pitchFamily="34" charset="0"/>
            </a:endParaRPr>
          </a:p>
        </p:txBody>
      </p:sp>
      <p:sp>
        <p:nvSpPr>
          <p:cNvPr id="8" name="Forme libre 7"/>
          <p:cNvSpPr/>
          <p:nvPr/>
        </p:nvSpPr>
        <p:spPr>
          <a:xfrm>
            <a:off x="981221" y="1225242"/>
            <a:ext cx="10608657" cy="403200"/>
          </a:xfrm>
          <a:custGeom>
            <a:avLst/>
            <a:gdLst>
              <a:gd name="connsiteX0" fmla="*/ 0 w 4957304"/>
              <a:gd name="connsiteY0" fmla="*/ 0 h 403200"/>
              <a:gd name="connsiteX1" fmla="*/ 4957304 w 4957304"/>
              <a:gd name="connsiteY1" fmla="*/ 0 h 403200"/>
              <a:gd name="connsiteX2" fmla="*/ 4957304 w 4957304"/>
              <a:gd name="connsiteY2" fmla="*/ 403200 h 403200"/>
              <a:gd name="connsiteX3" fmla="*/ 0 w 4957304"/>
              <a:gd name="connsiteY3" fmla="*/ 403200 h 403200"/>
              <a:gd name="connsiteX4" fmla="*/ 0 w 4957304"/>
              <a:gd name="connsiteY4" fmla="*/ 0 h 40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7304" h="403200">
                <a:moveTo>
                  <a:pt x="0" y="0"/>
                </a:moveTo>
                <a:lnTo>
                  <a:pt x="4957304" y="0"/>
                </a:lnTo>
                <a:lnTo>
                  <a:pt x="4957304" y="403200"/>
                </a:lnTo>
                <a:lnTo>
                  <a:pt x="0" y="4032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lvl="0" algn="ctr" defTabSz="622300" rtl="0">
              <a:lnSpc>
                <a:spcPct val="90000"/>
              </a:lnSpc>
              <a:spcBef>
                <a:spcPct val="0"/>
              </a:spcBef>
              <a:spcAft>
                <a:spcPct val="35000"/>
              </a:spcAft>
            </a:pPr>
            <a:r>
              <a:rPr lang="en-GB" sz="2800" b="1" kern="1200" dirty="0" smtClean="0"/>
              <a:t>Primary Outcome Measures</a:t>
            </a:r>
            <a:endParaRPr lang="fr-FR" sz="2800" kern="1200" dirty="0"/>
          </a:p>
        </p:txBody>
      </p:sp>
      <p:sp>
        <p:nvSpPr>
          <p:cNvPr id="9" name="Forme libre 8"/>
          <p:cNvSpPr/>
          <p:nvPr/>
        </p:nvSpPr>
        <p:spPr>
          <a:xfrm>
            <a:off x="814966" y="1628442"/>
            <a:ext cx="10608657" cy="589610"/>
          </a:xfrm>
          <a:custGeom>
            <a:avLst/>
            <a:gdLst>
              <a:gd name="connsiteX0" fmla="*/ 0 w 4957304"/>
              <a:gd name="connsiteY0" fmla="*/ 0 h 4443468"/>
              <a:gd name="connsiteX1" fmla="*/ 4957304 w 4957304"/>
              <a:gd name="connsiteY1" fmla="*/ 0 h 4443468"/>
              <a:gd name="connsiteX2" fmla="*/ 4957304 w 4957304"/>
              <a:gd name="connsiteY2" fmla="*/ 4443468 h 4443468"/>
              <a:gd name="connsiteX3" fmla="*/ 0 w 4957304"/>
              <a:gd name="connsiteY3" fmla="*/ 4443468 h 4443468"/>
              <a:gd name="connsiteX4" fmla="*/ 0 w 4957304"/>
              <a:gd name="connsiteY4" fmla="*/ 0 h 4443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7304" h="4443468">
                <a:moveTo>
                  <a:pt x="0" y="0"/>
                </a:moveTo>
                <a:lnTo>
                  <a:pt x="4957304" y="0"/>
                </a:lnTo>
                <a:lnTo>
                  <a:pt x="4957304" y="4443468"/>
                </a:lnTo>
                <a:lnTo>
                  <a:pt x="0" y="4443468"/>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2400" kern="1200" dirty="0" smtClean="0"/>
              <a:t>Any Event From the Composite of Death From Vascular Causes, Myocardial Infarction (MI), and Stroke</a:t>
            </a:r>
            <a:endParaRPr lang="fr-FR" sz="2400" kern="1200" dirty="0"/>
          </a:p>
          <a:p>
            <a:pPr marL="114300" lvl="1" indent="-114300" algn="l" defTabSz="622300" rtl="0">
              <a:lnSpc>
                <a:spcPct val="90000"/>
              </a:lnSpc>
              <a:spcBef>
                <a:spcPct val="0"/>
              </a:spcBef>
              <a:spcAft>
                <a:spcPct val="15000"/>
              </a:spcAft>
              <a:buChar char="••"/>
            </a:pPr>
            <a:r>
              <a:rPr lang="en-US" sz="2400" kern="1200" dirty="0" smtClean="0"/>
              <a:t>Major Bleeding Event </a:t>
            </a:r>
            <a:r>
              <a:rPr lang="en-GB" sz="2400" kern="1200" dirty="0" smtClean="0"/>
              <a:t> </a:t>
            </a:r>
            <a:endParaRPr lang="fr-FR" sz="2400" kern="1200" dirty="0"/>
          </a:p>
        </p:txBody>
      </p:sp>
    </p:spTree>
    <p:extLst>
      <p:ext uri="{BB962C8B-B14F-4D97-AF65-F5344CB8AC3E}">
        <p14:creationId xmlns:p14="http://schemas.microsoft.com/office/powerpoint/2010/main" val="7792326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pPr>
              <a:defRPr/>
            </a:pPr>
            <a:r>
              <a:rPr lang="en-US" smtClean="0">
                <a:latin typeface="Calibri" panose="020F0502020204030204" pitchFamily="34" charset="0"/>
                <a:cs typeface="Calibri" panose="020F0502020204030204" pitchFamily="34" charset="0"/>
              </a:rPr>
              <a:t>|</a:t>
            </a:r>
            <a:r>
              <a:rPr lang="en-US" sz="675" baseline="16000" smtClean="0">
                <a:latin typeface="Calibri" panose="020F0502020204030204" pitchFamily="34" charset="0"/>
                <a:cs typeface="Calibri" panose="020F0502020204030204" pitchFamily="34" charset="0"/>
              </a:rPr>
              <a:t>        </a:t>
            </a:r>
            <a:fld id="{56F5436D-4467-46D4-B528-6B3DB15B0010}" type="slidenum">
              <a:rPr lang="en-US" smtClean="0">
                <a:latin typeface="Calibri" panose="020F0502020204030204" pitchFamily="34" charset="0"/>
                <a:cs typeface="Calibri" panose="020F0502020204030204" pitchFamily="34" charset="0"/>
              </a:rPr>
              <a:pPr>
                <a:defRPr/>
              </a:pPr>
              <a:t>21</a:t>
            </a:fld>
            <a:endParaRPr lang="en-US" dirty="0">
              <a:latin typeface="Calibri" panose="020F0502020204030204" pitchFamily="34" charset="0"/>
              <a:cs typeface="Calibri" panose="020F0502020204030204" pitchFamily="34" charset="0"/>
            </a:endParaRPr>
          </a:p>
        </p:txBody>
      </p:sp>
      <p:sp>
        <p:nvSpPr>
          <p:cNvPr id="6" name="Text Placeholder 3"/>
          <p:cNvSpPr txBox="1">
            <a:spLocks/>
          </p:cNvSpPr>
          <p:nvPr/>
        </p:nvSpPr>
        <p:spPr>
          <a:xfrm>
            <a:off x="721175" y="487883"/>
            <a:ext cx="9574190" cy="531553"/>
          </a:xfrm>
          <a:prstGeom prst="rect">
            <a:avLst/>
          </a:prstGeom>
        </p:spPr>
        <p:txBody>
          <a:bodyPr vert="horz" lIns="91428" tIns="45714" rIns="91428" bIns="45714"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2400" b="1" dirty="0">
                <a:solidFill>
                  <a:schemeClr val="tx1">
                    <a:lumMod val="75000"/>
                  </a:schemeClr>
                </a:solidFill>
                <a:latin typeface="Calibri" panose="020F0502020204030204" pitchFamily="34" charset="0"/>
                <a:ea typeface="+mj-ea"/>
                <a:cs typeface="Calibri" panose="020F0502020204030204" pitchFamily="34" charset="0"/>
              </a:rPr>
              <a:t>PLATO: SUMMARY</a:t>
            </a:r>
          </a:p>
        </p:txBody>
      </p:sp>
      <p:sp>
        <p:nvSpPr>
          <p:cNvPr id="7" name="Rectangle 6"/>
          <p:cNvSpPr/>
          <p:nvPr/>
        </p:nvSpPr>
        <p:spPr>
          <a:xfrm>
            <a:off x="269543" y="3366306"/>
            <a:ext cx="3232052" cy="1315711"/>
          </a:xfrm>
          <a:prstGeom prst="rect">
            <a:avLst/>
          </a:prstGeom>
          <a:solidFill>
            <a:srgbClr val="30ADB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t">
            <a:noAutofit/>
          </a:bodyPr>
          <a:lstStyle/>
          <a:p>
            <a:pPr algn="ctr"/>
            <a:r>
              <a:rPr lang="en-GB" sz="1400" b="1" dirty="0">
                <a:solidFill>
                  <a:prstClr val="white"/>
                </a:solidFill>
                <a:latin typeface="Calibri Light"/>
              </a:rPr>
              <a:t>THERAPIES</a:t>
            </a:r>
            <a:r>
              <a:rPr lang="en-GB" sz="1400" b="1" baseline="30000" dirty="0">
                <a:solidFill>
                  <a:prstClr val="white"/>
                </a:solidFill>
                <a:latin typeface="Calibri Light"/>
              </a:rPr>
              <a:t>1</a:t>
            </a:r>
          </a:p>
          <a:p>
            <a:pPr algn="ctr"/>
            <a:r>
              <a:rPr lang="en-GB" sz="1400" b="1" dirty="0">
                <a:solidFill>
                  <a:prstClr val="white"/>
                </a:solidFill>
                <a:latin typeface="Calibri Light"/>
              </a:rPr>
              <a:t>Ticagrelor</a:t>
            </a:r>
            <a:r>
              <a:rPr lang="en-GB" sz="1400" dirty="0">
                <a:solidFill>
                  <a:prstClr val="white"/>
                </a:solidFill>
                <a:latin typeface="Calibri Light"/>
              </a:rPr>
              <a:t>: </a:t>
            </a:r>
            <a:r>
              <a:rPr lang="en-GB" sz="1400" dirty="0" smtClean="0">
                <a:solidFill>
                  <a:prstClr val="white"/>
                </a:solidFill>
                <a:latin typeface="Calibri Light"/>
              </a:rPr>
              <a:t>180 mg </a:t>
            </a:r>
            <a:r>
              <a:rPr lang="en-GB" sz="1400" dirty="0">
                <a:solidFill>
                  <a:prstClr val="white"/>
                </a:solidFill>
                <a:latin typeface="Calibri Light"/>
              </a:rPr>
              <a:t>loading </a:t>
            </a:r>
            <a:r>
              <a:rPr lang="en-GB" sz="1400" dirty="0" smtClean="0">
                <a:solidFill>
                  <a:prstClr val="white"/>
                </a:solidFill>
                <a:latin typeface="Calibri Light"/>
              </a:rPr>
              <a:t>dose/90 mg </a:t>
            </a:r>
            <a:r>
              <a:rPr lang="en-GB" sz="1400" dirty="0">
                <a:solidFill>
                  <a:prstClr val="white"/>
                </a:solidFill>
                <a:latin typeface="Calibri Light"/>
              </a:rPr>
              <a:t>twice daily maintenance dose </a:t>
            </a:r>
          </a:p>
          <a:p>
            <a:pPr algn="ctr"/>
            <a:r>
              <a:rPr lang="en-GB" sz="1400" b="1" dirty="0">
                <a:solidFill>
                  <a:prstClr val="white"/>
                </a:solidFill>
                <a:latin typeface="Calibri Light"/>
              </a:rPr>
              <a:t>Clopidogrel</a:t>
            </a:r>
            <a:r>
              <a:rPr lang="en-GB" sz="1400" dirty="0">
                <a:solidFill>
                  <a:prstClr val="white"/>
                </a:solidFill>
                <a:latin typeface="Calibri Light"/>
              </a:rPr>
              <a:t>: </a:t>
            </a:r>
            <a:r>
              <a:rPr lang="en-GB" sz="1400" dirty="0" smtClean="0">
                <a:solidFill>
                  <a:prstClr val="white"/>
                </a:solidFill>
                <a:latin typeface="Calibri Light"/>
              </a:rPr>
              <a:t>300 mg </a:t>
            </a:r>
            <a:r>
              <a:rPr lang="en-GB" sz="1400" dirty="0">
                <a:solidFill>
                  <a:prstClr val="white"/>
                </a:solidFill>
                <a:latin typeface="Calibri Light"/>
              </a:rPr>
              <a:t>loading dose/</a:t>
            </a:r>
            <a:br>
              <a:rPr lang="en-GB" sz="1400" dirty="0">
                <a:solidFill>
                  <a:prstClr val="white"/>
                </a:solidFill>
                <a:latin typeface="Calibri Light"/>
              </a:rPr>
            </a:br>
            <a:r>
              <a:rPr lang="en-GB" sz="1400" dirty="0" smtClean="0">
                <a:solidFill>
                  <a:prstClr val="white"/>
                </a:solidFill>
                <a:latin typeface="Calibri Light"/>
              </a:rPr>
              <a:t>75 mg </a:t>
            </a:r>
            <a:r>
              <a:rPr lang="en-GB" sz="1400" dirty="0">
                <a:solidFill>
                  <a:prstClr val="white"/>
                </a:solidFill>
                <a:latin typeface="Calibri Light"/>
              </a:rPr>
              <a:t>once daily maintenance dose</a:t>
            </a:r>
          </a:p>
        </p:txBody>
      </p:sp>
      <p:sp>
        <p:nvSpPr>
          <p:cNvPr id="8" name="Rectangle 7"/>
          <p:cNvSpPr/>
          <p:nvPr/>
        </p:nvSpPr>
        <p:spPr>
          <a:xfrm>
            <a:off x="9017404" y="1847589"/>
            <a:ext cx="2828860" cy="2448555"/>
          </a:xfrm>
          <a:prstGeom prst="rect">
            <a:avLst/>
          </a:prstGeom>
          <a:solidFill>
            <a:srgbClr val="0070C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GB" sz="1400" b="1" dirty="0">
                <a:solidFill>
                  <a:prstClr val="white"/>
                </a:solidFill>
                <a:latin typeface="Calibri Light"/>
              </a:rPr>
              <a:t>SAFETY</a:t>
            </a:r>
            <a:r>
              <a:rPr lang="en-GB" sz="1400" b="1" baseline="30000" dirty="0">
                <a:solidFill>
                  <a:prstClr val="white"/>
                </a:solidFill>
                <a:latin typeface="Calibri Light"/>
              </a:rPr>
              <a:t>1</a:t>
            </a:r>
          </a:p>
          <a:p>
            <a:pPr algn="ctr"/>
            <a:r>
              <a:rPr lang="en-GB" sz="1400" dirty="0">
                <a:solidFill>
                  <a:prstClr val="white"/>
                </a:solidFill>
                <a:latin typeface="Calibri Light"/>
              </a:rPr>
              <a:t>Major bleeding: ticagrelor 11.6%, clopidogrel 11.2%; p=0.43</a:t>
            </a:r>
          </a:p>
          <a:p>
            <a:pPr algn="ctr"/>
            <a:r>
              <a:rPr lang="en-GB" sz="1400" dirty="0">
                <a:solidFill>
                  <a:prstClr val="white"/>
                </a:solidFill>
                <a:latin typeface="Calibri Light"/>
              </a:rPr>
              <a:t>Bleeding requiring red cell transfusion: ticagrelor 8.9%, clopidogrel 8.9%; p=0.96</a:t>
            </a:r>
          </a:p>
          <a:p>
            <a:pPr algn="ctr"/>
            <a:r>
              <a:rPr lang="en-GB" sz="1400" dirty="0">
                <a:solidFill>
                  <a:prstClr val="white"/>
                </a:solidFill>
                <a:latin typeface="Calibri Light"/>
              </a:rPr>
              <a:t>Fatal bleeding: ticagrelor 0.3%, clopidogrel 0.3%; p=0.66</a:t>
            </a:r>
          </a:p>
          <a:p>
            <a:pPr algn="ctr"/>
            <a:r>
              <a:rPr lang="en-GB" sz="1400" dirty="0">
                <a:solidFill>
                  <a:prstClr val="white"/>
                </a:solidFill>
                <a:latin typeface="Calibri Light"/>
              </a:rPr>
              <a:t>Intracranial bleeding: ticagrelor 0.3%, clopidogrel 0.2%; p=0.06</a:t>
            </a:r>
          </a:p>
          <a:p>
            <a:pPr algn="ctr"/>
            <a:endParaRPr lang="en-GB" sz="1400" dirty="0">
              <a:solidFill>
                <a:prstClr val="white"/>
              </a:solidFill>
              <a:latin typeface="Calibri Light"/>
            </a:endParaRPr>
          </a:p>
        </p:txBody>
      </p:sp>
      <p:sp>
        <p:nvSpPr>
          <p:cNvPr id="9" name="Rectangle 8"/>
          <p:cNvSpPr/>
          <p:nvPr/>
        </p:nvSpPr>
        <p:spPr>
          <a:xfrm>
            <a:off x="269543" y="1562628"/>
            <a:ext cx="3232052" cy="1477108"/>
          </a:xfrm>
          <a:prstGeom prst="rect">
            <a:avLst/>
          </a:prstGeom>
          <a:solidFill>
            <a:srgbClr val="FE5B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noAutofit/>
          </a:bodyPr>
          <a:lstStyle/>
          <a:p>
            <a:pPr algn="ctr"/>
            <a:r>
              <a:rPr lang="en-GB" sz="1400" b="1" dirty="0">
                <a:solidFill>
                  <a:prstClr val="white"/>
                </a:solidFill>
                <a:latin typeface="Calibri Light"/>
              </a:rPr>
              <a:t>PATIENTS</a:t>
            </a:r>
            <a:r>
              <a:rPr lang="en-GB" sz="1400" b="1" baseline="30000" dirty="0">
                <a:solidFill>
                  <a:prstClr val="white"/>
                </a:solidFill>
                <a:latin typeface="Calibri Light"/>
              </a:rPr>
              <a:t>1</a:t>
            </a:r>
          </a:p>
          <a:p>
            <a:pPr algn="ctr"/>
            <a:r>
              <a:rPr lang="en-GB" sz="1400" dirty="0">
                <a:solidFill>
                  <a:prstClr val="white"/>
                </a:solidFill>
                <a:latin typeface="Calibri Light"/>
              </a:rPr>
              <a:t>Patients with ST-segment elevation or non–ST-segment elevation acute coronary syndromes (ACS)</a:t>
            </a:r>
          </a:p>
          <a:p>
            <a:pPr algn="ctr"/>
            <a:r>
              <a:rPr lang="en-NZ" sz="1400" dirty="0">
                <a:solidFill>
                  <a:prstClr val="white"/>
                </a:solidFill>
                <a:latin typeface="Calibri Light"/>
                <a:cs typeface="Arial" pitchFamily="34" charset="0"/>
              </a:rPr>
              <a:t>18624 patients were randomized; 9333 ticagrelor, 9291 clopidogrel</a:t>
            </a:r>
            <a:endParaRPr lang="en-GB" sz="1400" dirty="0">
              <a:solidFill>
                <a:prstClr val="white"/>
              </a:solidFill>
              <a:latin typeface="Calibri Light"/>
            </a:endParaRPr>
          </a:p>
        </p:txBody>
      </p:sp>
      <p:sp>
        <p:nvSpPr>
          <p:cNvPr id="10" name="Rectangle 9"/>
          <p:cNvSpPr/>
          <p:nvPr/>
        </p:nvSpPr>
        <p:spPr>
          <a:xfrm>
            <a:off x="269543" y="4891666"/>
            <a:ext cx="11519155" cy="1035093"/>
          </a:xfrm>
          <a:prstGeom prst="rect">
            <a:avLst/>
          </a:prstGeom>
          <a:solidFill>
            <a:srgbClr val="6B8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GB" sz="1400" b="1" dirty="0">
                <a:solidFill>
                  <a:prstClr val="white"/>
                </a:solidFill>
                <a:latin typeface="Calibri Light"/>
              </a:rPr>
              <a:t>CONCLUSION</a:t>
            </a:r>
            <a:r>
              <a:rPr lang="en-GB" sz="1400" b="1" baseline="30000" dirty="0">
                <a:solidFill>
                  <a:prstClr val="white"/>
                </a:solidFill>
                <a:latin typeface="Calibri Light"/>
              </a:rPr>
              <a:t>1</a:t>
            </a:r>
          </a:p>
          <a:p>
            <a:r>
              <a:rPr lang="en-NZ" sz="1400" dirty="0">
                <a:solidFill>
                  <a:prstClr val="white"/>
                </a:solidFill>
                <a:latin typeface="Calibri Light"/>
              </a:rPr>
              <a:t>In patients with ACS with or without ST-segment elevation, ticagrelor treatment was associated with significantly reduced rates of death from vascular causes, MI, or stroke compared with clopidogrel. No difference in overall major bleeding was observed between treatment groups; however, use of ticagrelor was associated with an increase in the rate of non–procedure-related bleeding</a:t>
            </a:r>
          </a:p>
        </p:txBody>
      </p:sp>
      <p:graphicFrame>
        <p:nvGraphicFramePr>
          <p:cNvPr id="11" name="Chart 14"/>
          <p:cNvGraphicFramePr/>
          <p:nvPr>
            <p:extLst>
              <p:ext uri="{D42A27DB-BD31-4B8C-83A1-F6EECF244321}">
                <p14:modId xmlns:p14="http://schemas.microsoft.com/office/powerpoint/2010/main" val="3002661423"/>
              </p:ext>
            </p:extLst>
          </p:nvPr>
        </p:nvGraphicFramePr>
        <p:xfrm>
          <a:off x="3987834" y="1110871"/>
          <a:ext cx="4697728" cy="364066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5"/>
          <p:cNvSpPr txBox="1"/>
          <p:nvPr/>
        </p:nvSpPr>
        <p:spPr>
          <a:xfrm>
            <a:off x="4187235" y="4605951"/>
            <a:ext cx="2642070" cy="246221"/>
          </a:xfrm>
          <a:prstGeom prst="rect">
            <a:avLst/>
          </a:prstGeom>
          <a:noFill/>
          <a:ln>
            <a:noFill/>
          </a:ln>
        </p:spPr>
        <p:txBody>
          <a:bodyPr wrap="none" rtlCol="0">
            <a:spAutoFit/>
          </a:bodyPr>
          <a:lstStyle/>
          <a:p>
            <a:r>
              <a:rPr lang="en-NZ" sz="1000" dirty="0">
                <a:solidFill>
                  <a:prstClr val="black"/>
                </a:solidFill>
                <a:latin typeface="Calibri Light"/>
              </a:rPr>
              <a:t>*p=0.005 vs ticagrelor; ** p&lt;0.001 vs ticagrelor</a:t>
            </a:r>
          </a:p>
        </p:txBody>
      </p:sp>
      <p:sp>
        <p:nvSpPr>
          <p:cNvPr id="13" name="TextBox 1"/>
          <p:cNvSpPr txBox="1"/>
          <p:nvPr/>
        </p:nvSpPr>
        <p:spPr>
          <a:xfrm>
            <a:off x="6829305" y="2477321"/>
            <a:ext cx="692818" cy="276999"/>
          </a:xfrm>
          <a:prstGeom prst="rect">
            <a:avLst/>
          </a:prstGeom>
          <a:noFill/>
          <a:ln>
            <a:no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NZ" sz="1200" dirty="0">
                <a:solidFill>
                  <a:prstClr val="white">
                    <a:lumMod val="50000"/>
                  </a:prstClr>
                </a:solidFill>
                <a:latin typeface="Calibri Light"/>
              </a:rPr>
              <a:t>p=0.005</a:t>
            </a:r>
          </a:p>
        </p:txBody>
      </p:sp>
      <p:sp>
        <p:nvSpPr>
          <p:cNvPr id="14" name="TextBox 23"/>
          <p:cNvSpPr txBox="1"/>
          <p:nvPr/>
        </p:nvSpPr>
        <p:spPr>
          <a:xfrm rot="16200000">
            <a:off x="3112719" y="2687708"/>
            <a:ext cx="1414732" cy="276999"/>
          </a:xfrm>
          <a:prstGeom prst="rect">
            <a:avLst/>
          </a:prstGeom>
          <a:noFill/>
          <a:ln>
            <a:noFill/>
          </a:ln>
        </p:spPr>
        <p:txBody>
          <a:bodyPr wrap="square" rtlCol="0">
            <a:spAutoFit/>
          </a:bodyPr>
          <a:lstStyle/>
          <a:p>
            <a:pPr algn="ctr"/>
            <a:r>
              <a:rPr lang="en-GB" sz="1200" dirty="0">
                <a:solidFill>
                  <a:prstClr val="white">
                    <a:lumMod val="50000"/>
                  </a:prstClr>
                </a:solidFill>
                <a:latin typeface="Calibri Light"/>
              </a:rPr>
              <a:t>Patients, %</a:t>
            </a:r>
          </a:p>
        </p:txBody>
      </p:sp>
      <p:sp>
        <p:nvSpPr>
          <p:cNvPr id="15" name="TextBox 18"/>
          <p:cNvSpPr txBox="1"/>
          <p:nvPr/>
        </p:nvSpPr>
        <p:spPr>
          <a:xfrm>
            <a:off x="7136177" y="4438243"/>
            <a:ext cx="1578634" cy="246221"/>
          </a:xfrm>
          <a:prstGeom prst="rect">
            <a:avLst/>
          </a:prstGeom>
          <a:noFill/>
          <a:ln>
            <a:noFill/>
          </a:ln>
        </p:spPr>
        <p:txBody>
          <a:bodyPr wrap="square" rtlCol="0">
            <a:spAutoFit/>
          </a:bodyPr>
          <a:lstStyle/>
          <a:p>
            <a:pPr algn="r"/>
            <a:r>
              <a:rPr lang="en-GB" sz="1000" dirty="0">
                <a:solidFill>
                  <a:prstClr val="white">
                    <a:lumMod val="50000"/>
                  </a:prstClr>
                </a:solidFill>
                <a:latin typeface="Calibri Light"/>
              </a:rPr>
              <a:t>MI, myocardial infarction</a:t>
            </a:r>
          </a:p>
        </p:txBody>
      </p:sp>
      <p:sp>
        <p:nvSpPr>
          <p:cNvPr id="16" name="TextBox 7"/>
          <p:cNvSpPr txBox="1"/>
          <p:nvPr/>
        </p:nvSpPr>
        <p:spPr>
          <a:xfrm>
            <a:off x="3567241" y="1313325"/>
            <a:ext cx="5013433" cy="338554"/>
          </a:xfrm>
          <a:prstGeom prst="rect">
            <a:avLst/>
          </a:prstGeom>
          <a:noFill/>
          <a:ln>
            <a:noFill/>
          </a:ln>
        </p:spPr>
        <p:txBody>
          <a:bodyPr wrap="square" rtlCol="0">
            <a:spAutoFit/>
          </a:bodyPr>
          <a:lstStyle/>
          <a:p>
            <a:pPr algn="ctr"/>
            <a:r>
              <a:rPr lang="en-GB" sz="1600" dirty="0">
                <a:solidFill>
                  <a:srgbClr val="0070C0"/>
                </a:solidFill>
              </a:rPr>
              <a:t>Event rate at 12 months</a:t>
            </a:r>
            <a:r>
              <a:rPr lang="en-GB" sz="1600" baseline="30000" dirty="0">
                <a:solidFill>
                  <a:srgbClr val="0070C0"/>
                </a:solidFill>
              </a:rPr>
              <a:t>1</a:t>
            </a:r>
          </a:p>
        </p:txBody>
      </p:sp>
      <p:sp>
        <p:nvSpPr>
          <p:cNvPr id="17" name="Rectangle 16"/>
          <p:cNvSpPr/>
          <p:nvPr/>
        </p:nvSpPr>
        <p:spPr>
          <a:xfrm>
            <a:off x="4877494" y="6172579"/>
            <a:ext cx="6096000" cy="430887"/>
          </a:xfrm>
          <a:prstGeom prst="rect">
            <a:avLst/>
          </a:prstGeom>
        </p:spPr>
        <p:txBody>
          <a:bodyPr>
            <a:spAutoFit/>
          </a:bodyPr>
          <a:lstStyle/>
          <a:p>
            <a:pPr marL="228600" indent="-228600">
              <a:buFont typeface="+mj-lt"/>
              <a:buAutoNum type="arabicPeriod"/>
            </a:pPr>
            <a:r>
              <a:rPr lang="pt-BR" sz="1100" dirty="0">
                <a:solidFill>
                  <a:prstClr val="black"/>
                </a:solidFill>
              </a:rPr>
              <a:t>Wallentin L, Becker RC, Budaj A</a:t>
            </a:r>
            <a:r>
              <a:rPr lang="en-NZ" sz="1100" dirty="0">
                <a:solidFill>
                  <a:prstClr val="black"/>
                </a:solidFill>
              </a:rPr>
              <a:t>, et al. </a:t>
            </a:r>
            <a:r>
              <a:rPr lang="en-NZ" sz="1100" dirty="0" err="1">
                <a:solidFill>
                  <a:prstClr val="black"/>
                </a:solidFill>
              </a:rPr>
              <a:t>Ticagrelor</a:t>
            </a:r>
            <a:r>
              <a:rPr lang="en-NZ" sz="1100" dirty="0">
                <a:solidFill>
                  <a:prstClr val="black"/>
                </a:solidFill>
              </a:rPr>
              <a:t> versus </a:t>
            </a:r>
            <a:r>
              <a:rPr lang="en-NZ" sz="1100" dirty="0" err="1">
                <a:solidFill>
                  <a:prstClr val="black"/>
                </a:solidFill>
              </a:rPr>
              <a:t>clopidogrel</a:t>
            </a:r>
            <a:r>
              <a:rPr lang="en-NZ" sz="1100" dirty="0">
                <a:solidFill>
                  <a:prstClr val="black"/>
                </a:solidFill>
              </a:rPr>
              <a:t> in patients with acute coronary syndromes. </a:t>
            </a:r>
            <a:r>
              <a:rPr lang="en-NZ" sz="1100" i="1" dirty="0">
                <a:solidFill>
                  <a:prstClr val="black"/>
                </a:solidFill>
              </a:rPr>
              <a:t>N </a:t>
            </a:r>
            <a:r>
              <a:rPr lang="en-NZ" sz="1100" i="1" dirty="0" err="1">
                <a:solidFill>
                  <a:prstClr val="black"/>
                </a:solidFill>
              </a:rPr>
              <a:t>Engl</a:t>
            </a:r>
            <a:r>
              <a:rPr lang="en-NZ" sz="1100" i="1" dirty="0">
                <a:solidFill>
                  <a:prstClr val="black"/>
                </a:solidFill>
              </a:rPr>
              <a:t> J Med </a:t>
            </a:r>
            <a:r>
              <a:rPr lang="en-NZ" sz="1100" dirty="0">
                <a:solidFill>
                  <a:prstClr val="black"/>
                </a:solidFill>
              </a:rPr>
              <a:t>2009;361(11):1045</a:t>
            </a:r>
            <a:r>
              <a:rPr lang="en-GB" sz="1100" dirty="0">
                <a:solidFill>
                  <a:prstClr val="black"/>
                </a:solidFill>
              </a:rPr>
              <a:t>–57</a:t>
            </a:r>
            <a:endParaRPr lang="en-NZ" sz="1100" dirty="0">
              <a:solidFill>
                <a:prstClr val="black"/>
              </a:solidFill>
            </a:endParaRPr>
          </a:p>
        </p:txBody>
      </p:sp>
    </p:spTree>
    <p:extLst>
      <p:ext uri="{BB962C8B-B14F-4D97-AF65-F5344CB8AC3E}">
        <p14:creationId xmlns:p14="http://schemas.microsoft.com/office/powerpoint/2010/main" val="149015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50"/>
                                        <p:tgtEl>
                                          <p:spTgt spid="8"/>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750"/>
                                        <p:tgtEl>
                                          <p:spTgt spid="9"/>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750"/>
                                        <p:tgtEl>
                                          <p:spTgt spid="10"/>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750"/>
                                        <p:tgtEl>
                                          <p:spTgt spid="11"/>
                                        </p:tgtEl>
                                      </p:cBhvr>
                                    </p:animEffect>
                                  </p:childTnLst>
                                </p:cTn>
                              </p:par>
                            </p:childTnLst>
                          </p:cTn>
                        </p:par>
                        <p:par>
                          <p:cTn id="24" fill="hold">
                            <p:stCondLst>
                              <p:cond delay="375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750"/>
                                        <p:tgtEl>
                                          <p:spTgt spid="12"/>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750"/>
                                        <p:tgtEl>
                                          <p:spTgt spid="13"/>
                                        </p:tgtEl>
                                      </p:cBhvr>
                                    </p:animEffect>
                                  </p:childTnLst>
                                </p:cTn>
                              </p:par>
                            </p:childTnLst>
                          </p:cTn>
                        </p:par>
                        <p:par>
                          <p:cTn id="32" fill="hold">
                            <p:stCondLst>
                              <p:cond delay="525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750"/>
                                        <p:tgtEl>
                                          <p:spTgt spid="14"/>
                                        </p:tgtEl>
                                      </p:cBhvr>
                                    </p:animEffect>
                                  </p:childTnLst>
                                </p:cTn>
                              </p:par>
                            </p:childTnLst>
                          </p:cTn>
                        </p:par>
                        <p:par>
                          <p:cTn id="36" fill="hold">
                            <p:stCondLst>
                              <p:cond delay="600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750"/>
                                        <p:tgtEl>
                                          <p:spTgt spid="15"/>
                                        </p:tgtEl>
                                      </p:cBhvr>
                                    </p:animEffect>
                                  </p:childTnLst>
                                </p:cTn>
                              </p:par>
                            </p:childTnLst>
                          </p:cTn>
                        </p:par>
                        <p:par>
                          <p:cTn id="40" fill="hold">
                            <p:stCondLst>
                              <p:cond delay="675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Graphic spid="11" grpId="0">
        <p:bldAsOne/>
      </p:bldGraphic>
      <p:bldP spid="12" grpId="0"/>
      <p:bldP spid="13" grpId="0"/>
      <p:bldP spid="14"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p>
        </p:txBody>
      </p:sp>
      <p:sp>
        <p:nvSpPr>
          <p:cNvPr id="3" name="Content Placeholder 2"/>
          <p:cNvSpPr>
            <a:spLocks noGrp="1"/>
          </p:cNvSpPr>
          <p:nvPr>
            <p:ph type="subTitle" idx="1"/>
          </p:nvPr>
        </p:nvSpPr>
        <p:spPr>
          <a:xfrm>
            <a:off x="1881738" y="2397643"/>
            <a:ext cx="8534400" cy="911225"/>
          </a:xfrm>
        </p:spPr>
        <p:txBody>
          <a:bodyPr anchor="ctr"/>
          <a:lstStyle/>
          <a:p>
            <a:pPr marL="0" indent="0" algn="ctr">
              <a:buNone/>
            </a:pPr>
            <a:r>
              <a:rPr lang="en-US" sz="3000" b="1" dirty="0"/>
              <a:t>REAL-LIFE STUDIES LOOKING INTO DE-ESCALATION </a:t>
            </a:r>
          </a:p>
        </p:txBody>
      </p:sp>
      <p:sp>
        <p:nvSpPr>
          <p:cNvPr id="4" name="Espace réservé du numéro de diapositive 3"/>
          <p:cNvSpPr>
            <a:spLocks noGrp="1"/>
          </p:cNvSpPr>
          <p:nvPr>
            <p:ph type="sldNum" sz="quarter" idx="10"/>
          </p:nvPr>
        </p:nvSpPr>
        <p:spPr/>
        <p:txBody>
          <a:bodyPr/>
          <a:lstStyle/>
          <a:p>
            <a:r>
              <a:rPr lang="en-US" altLang="en-US" smtClean="0">
                <a:latin typeface="Calibri" panose="020F0502020204030204" pitchFamily="34" charset="0"/>
                <a:cs typeface="Calibri" panose="020F0502020204030204" pitchFamily="34" charset="0"/>
              </a:rPr>
              <a:t>|</a:t>
            </a:r>
            <a:r>
              <a:rPr lang="en-US" altLang="en-US" sz="900" baseline="16000" smtClean="0">
                <a:latin typeface="Calibri" panose="020F0502020204030204" pitchFamily="34" charset="0"/>
                <a:cs typeface="Calibri" panose="020F0502020204030204" pitchFamily="34" charset="0"/>
              </a:rPr>
              <a:t>         </a:t>
            </a:r>
            <a:fld id="{5D48B673-00A5-4F2E-B1C2-6E100376F000}" type="slidenum">
              <a:rPr lang="en-US" altLang="en-US" smtClean="0">
                <a:latin typeface="Calibri" panose="020F0502020204030204" pitchFamily="34" charset="0"/>
                <a:cs typeface="Calibri" panose="020F0502020204030204" pitchFamily="34" charset="0"/>
              </a:rPr>
              <a:pPr/>
              <a:t>22</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83255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810621" y="5811134"/>
            <a:ext cx="5728575" cy="223136"/>
          </a:xfrm>
          <a:prstGeom prst="rect">
            <a:avLst/>
          </a:prstGeom>
          <a:noFill/>
        </p:spPr>
        <p:txBody>
          <a:bodyPr wrap="square" lIns="68574" tIns="34289" rIns="68574" bIns="34289" rtlCol="0">
            <a:spAutoFit/>
          </a:bodyPr>
          <a:lstStyle/>
          <a:p>
            <a:pPr defTabSz="685732"/>
            <a:r>
              <a:rPr lang="en-GB" sz="1000" dirty="0">
                <a:solidFill>
                  <a:srgbClr val="444492"/>
                </a:solidFill>
                <a:latin typeface="Calibri" panose="020F0502020204030204" pitchFamily="34" charset="0"/>
                <a:cs typeface="Calibri" panose="020F0502020204030204" pitchFamily="34" charset="0"/>
              </a:rPr>
              <a:t>Reviewed in: Rollini F, </a:t>
            </a:r>
            <a:r>
              <a:rPr lang="en-GB" sz="1000" i="1" dirty="0">
                <a:solidFill>
                  <a:srgbClr val="444492"/>
                </a:solidFill>
                <a:latin typeface="Calibri" panose="020F0502020204030204" pitchFamily="34" charset="0"/>
                <a:cs typeface="Calibri" panose="020F0502020204030204" pitchFamily="34" charset="0"/>
              </a:rPr>
              <a:t>et al</a:t>
            </a:r>
            <a:r>
              <a:rPr lang="en-GB" sz="1000" dirty="0">
                <a:solidFill>
                  <a:srgbClr val="444492"/>
                </a:solidFill>
                <a:latin typeface="Calibri" panose="020F0502020204030204" pitchFamily="34" charset="0"/>
                <a:cs typeface="Calibri" panose="020F0502020204030204" pitchFamily="34" charset="0"/>
              </a:rPr>
              <a:t>. </a:t>
            </a:r>
            <a:r>
              <a:rPr lang="en-GB" sz="1000" i="1" dirty="0">
                <a:solidFill>
                  <a:srgbClr val="444492"/>
                </a:solidFill>
                <a:latin typeface="Calibri" panose="020F0502020204030204" pitchFamily="34" charset="0"/>
                <a:cs typeface="Calibri" panose="020F0502020204030204" pitchFamily="34" charset="0"/>
              </a:rPr>
              <a:t>Nat Rev Cardiol</a:t>
            </a:r>
            <a:r>
              <a:rPr lang="en-GB" sz="1000" dirty="0">
                <a:solidFill>
                  <a:srgbClr val="444492"/>
                </a:solidFill>
                <a:latin typeface="Calibri" panose="020F0502020204030204" pitchFamily="34" charset="0"/>
                <a:cs typeface="Calibri" panose="020F0502020204030204" pitchFamily="34" charset="0"/>
              </a:rPr>
              <a:t>. 2016;13:11-27.</a:t>
            </a:r>
          </a:p>
        </p:txBody>
      </p:sp>
      <p:sp>
        <p:nvSpPr>
          <p:cNvPr id="10" name="TextBox 9"/>
          <p:cNvSpPr txBox="1"/>
          <p:nvPr/>
        </p:nvSpPr>
        <p:spPr>
          <a:xfrm>
            <a:off x="810621" y="541472"/>
            <a:ext cx="8402624" cy="438580"/>
          </a:xfrm>
          <a:prstGeom prst="rect">
            <a:avLst/>
          </a:prstGeom>
          <a:noFill/>
        </p:spPr>
        <p:txBody>
          <a:bodyPr wrap="square" lIns="68574" tIns="34289" rIns="68574" bIns="34289" rtlCol="0">
            <a:spAutoFit/>
          </a:bodyPr>
          <a:lstStyle/>
          <a:p>
            <a:pPr defTabSz="685732"/>
            <a:r>
              <a:rPr lang="en-GB" sz="2400" b="1" dirty="0">
                <a:solidFill>
                  <a:schemeClr val="tx1">
                    <a:lumMod val="75000"/>
                  </a:schemeClr>
                </a:solidFill>
                <a:latin typeface="Calibri" panose="020F0502020204030204" pitchFamily="34" charset="0"/>
                <a:cs typeface="Calibri" panose="020F0502020204030204" pitchFamily="34" charset="0"/>
              </a:rPr>
              <a:t>Prevalence of Switching: Registries</a:t>
            </a:r>
          </a:p>
        </p:txBody>
      </p:sp>
      <p:sp>
        <p:nvSpPr>
          <p:cNvPr id="9" name="Content Placeholder 6"/>
          <p:cNvSpPr>
            <a:spLocks noGrp="1"/>
          </p:cNvSpPr>
          <p:nvPr>
            <p:ph idx="1"/>
          </p:nvPr>
        </p:nvSpPr>
        <p:spPr>
          <a:xfrm>
            <a:off x="810621" y="1252255"/>
            <a:ext cx="9094675" cy="4935904"/>
          </a:xfrm>
        </p:spPr>
        <p:txBody>
          <a:bodyPr/>
          <a:lstStyle/>
          <a:p>
            <a:r>
              <a:rPr lang="en-GB" sz="3200" dirty="0"/>
              <a:t>Registry studies have shown that the prevalence of switching from a new P2Y</a:t>
            </a:r>
            <a:r>
              <a:rPr lang="en-GB" sz="3200" baseline="-25000" dirty="0"/>
              <a:t>12</a:t>
            </a:r>
            <a:r>
              <a:rPr lang="en-GB" sz="3200" dirty="0"/>
              <a:t> inhibitor to clopidogrel is common either during the hospital stay or at discharge </a:t>
            </a:r>
            <a:endParaRPr lang="en-US" sz="3200" dirty="0"/>
          </a:p>
        </p:txBody>
      </p:sp>
      <p:sp>
        <p:nvSpPr>
          <p:cNvPr id="6" name="TextBox 5">
            <a:extLst>
              <a:ext uri="{FF2B5EF4-FFF2-40B4-BE49-F238E27FC236}">
                <a16:creationId xmlns:a16="http://schemas.microsoft.com/office/drawing/2014/main" id="{D1B07355-F3FE-4E69-BDCD-42F55598068A}"/>
              </a:ext>
            </a:extLst>
          </p:cNvPr>
          <p:cNvSpPr txBox="1"/>
          <p:nvPr/>
        </p:nvSpPr>
        <p:spPr>
          <a:xfrm>
            <a:off x="9657385" y="5349469"/>
            <a:ext cx="2444463" cy="684801"/>
          </a:xfrm>
          <a:prstGeom prst="rect">
            <a:avLst/>
          </a:prstGeom>
          <a:noFill/>
        </p:spPr>
        <p:txBody>
          <a:bodyPr wrap="square" lIns="68574" tIns="34289" rIns="68574" bIns="34289" rtlCol="0">
            <a:spAutoFit/>
          </a:bodyPr>
          <a:lstStyle/>
          <a:p>
            <a:pPr defTabSz="685732"/>
            <a:r>
              <a:rPr lang="en-GB" sz="1000" dirty="0">
                <a:solidFill>
                  <a:srgbClr val="444492"/>
                </a:solidFill>
                <a:latin typeface="Calibri" panose="020F0502020204030204" pitchFamily="34" charset="0"/>
                <a:cs typeface="Calibri" panose="020F0502020204030204" pitchFamily="34" charset="0"/>
              </a:rPr>
              <a:t>NSTEMI: Non-ST-elevation </a:t>
            </a:r>
            <a:r>
              <a:rPr lang="en-GB" sz="1000" dirty="0" smtClean="0">
                <a:solidFill>
                  <a:srgbClr val="444492"/>
                </a:solidFill>
                <a:latin typeface="Calibri" panose="020F0502020204030204" pitchFamily="34" charset="0"/>
                <a:cs typeface="Calibri" panose="020F0502020204030204" pitchFamily="34" charset="0"/>
              </a:rPr>
              <a:t>myocardial </a:t>
            </a:r>
            <a:r>
              <a:rPr lang="en-GB" sz="1000" dirty="0">
                <a:solidFill>
                  <a:srgbClr val="444492"/>
                </a:solidFill>
                <a:latin typeface="Calibri" panose="020F0502020204030204" pitchFamily="34" charset="0"/>
                <a:cs typeface="Calibri" panose="020F0502020204030204" pitchFamily="34" charset="0"/>
              </a:rPr>
              <a:t>infarction; STEMI: ST-elevation myocardial infarction; ACS:  Acute coronary syndrome; PCI: Percutaneous coronary intervention. </a:t>
            </a:r>
          </a:p>
        </p:txBody>
      </p:sp>
      <p:sp>
        <p:nvSpPr>
          <p:cNvPr id="14" name="Espace réservé du numéro de diapositive 13"/>
          <p:cNvSpPr>
            <a:spLocks noGrp="1"/>
          </p:cNvSpPr>
          <p:nvPr>
            <p:ph type="sldNum" sz="quarter" idx="11"/>
          </p:nvPr>
        </p:nvSpPr>
        <p:spPr/>
        <p:txBody>
          <a:bodyPr/>
          <a:lstStyle/>
          <a:p>
            <a:pPr>
              <a:defRPr/>
            </a:pPr>
            <a:r>
              <a:rPr lang="en-US" smtClean="0">
                <a:latin typeface="Calibri" panose="020F0502020204030204" pitchFamily="34" charset="0"/>
                <a:cs typeface="Calibri" panose="020F0502020204030204" pitchFamily="34" charset="0"/>
              </a:rPr>
              <a:t>|</a:t>
            </a:r>
            <a:r>
              <a:rPr lang="en-US" sz="675" baseline="16000" smtClean="0">
                <a:latin typeface="Calibri" panose="020F0502020204030204" pitchFamily="34" charset="0"/>
                <a:cs typeface="Calibri" panose="020F0502020204030204" pitchFamily="34" charset="0"/>
              </a:rPr>
              <a:t>        </a:t>
            </a:r>
            <a:fld id="{56F5436D-4467-46D4-B528-6B3DB15B0010}" type="slidenum">
              <a:rPr lang="en-US" smtClean="0">
                <a:latin typeface="Calibri" panose="020F0502020204030204" pitchFamily="34" charset="0"/>
                <a:cs typeface="Calibri" panose="020F0502020204030204" pitchFamily="34" charset="0"/>
              </a:rPr>
              <a:pPr>
                <a:defRPr/>
              </a:pPr>
              <a:t>23</a:t>
            </a:fld>
            <a:endParaRPr lang="en-US" dirty="0">
              <a:latin typeface="Calibri" panose="020F0502020204030204" pitchFamily="34" charset="0"/>
              <a:cs typeface="Calibri" panose="020F0502020204030204" pitchFamily="34" charset="0"/>
            </a:endParaRPr>
          </a:p>
        </p:txBody>
      </p:sp>
      <p:sp>
        <p:nvSpPr>
          <p:cNvPr id="15" name="ZoneTexte 14"/>
          <p:cNvSpPr txBox="1"/>
          <p:nvPr/>
        </p:nvSpPr>
        <p:spPr>
          <a:xfrm>
            <a:off x="2436712" y="6306472"/>
            <a:ext cx="7982857" cy="400110"/>
          </a:xfrm>
          <a:prstGeom prst="rect">
            <a:avLst/>
          </a:prstGeom>
          <a:noFill/>
        </p:spPr>
        <p:txBody>
          <a:bodyPr wrap="square" rtlCol="0">
            <a:spAutoFit/>
          </a:bodyPr>
          <a:lstStyle>
            <a:defPPr>
              <a:defRPr lang="en-US"/>
            </a:defPPr>
            <a:lvl1pPr algn="ctr">
              <a:defRPr sz="1000"/>
            </a:lvl1pPr>
          </a:lstStyle>
          <a:p>
            <a:r>
              <a:rPr lang="en-US" dirty="0"/>
              <a:t>Zinc code : </a:t>
            </a:r>
            <a:r>
              <a:rPr lang="en-US" dirty="0" smtClean="0"/>
              <a:t>SAGLB.CLO.18.01.0071b Date </a:t>
            </a:r>
            <a:r>
              <a:rPr lang="en-US" dirty="0"/>
              <a:t>of approval : 20 May 2019    </a:t>
            </a:r>
            <a:endParaRPr lang="en-US" dirty="0" smtClean="0"/>
          </a:p>
          <a:p>
            <a:r>
              <a:rPr lang="en-US" dirty="0" smtClean="0"/>
              <a:t>This </a:t>
            </a:r>
            <a:r>
              <a:rPr lang="en-US" dirty="0"/>
              <a:t>is for internal use only and </a:t>
            </a:r>
            <a:r>
              <a:rPr lang="en-US" dirty="0" smtClean="0"/>
              <a:t>subsequent </a:t>
            </a:r>
            <a:r>
              <a:rPr lang="en-US" dirty="0"/>
              <a:t>use in the affiliates is subject to local review and approval.</a:t>
            </a:r>
            <a:endParaRPr lang="fr-FR" dirty="0"/>
          </a:p>
        </p:txBody>
      </p:sp>
    </p:spTree>
    <p:extLst>
      <p:ext uri="{BB962C8B-B14F-4D97-AF65-F5344CB8AC3E}">
        <p14:creationId xmlns:p14="http://schemas.microsoft.com/office/powerpoint/2010/main" val="13689097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776073" y="6084027"/>
            <a:ext cx="5728575" cy="223136"/>
          </a:xfrm>
          <a:prstGeom prst="rect">
            <a:avLst/>
          </a:prstGeom>
          <a:noFill/>
        </p:spPr>
        <p:txBody>
          <a:bodyPr wrap="square" lIns="68574" tIns="34289" rIns="68574" bIns="34289" rtlCol="0">
            <a:spAutoFit/>
          </a:bodyPr>
          <a:lstStyle/>
          <a:p>
            <a:pPr defTabSz="685732"/>
            <a:r>
              <a:rPr lang="en-GB" sz="1000" dirty="0">
                <a:solidFill>
                  <a:srgbClr val="444492"/>
                </a:solidFill>
                <a:latin typeface="Calibri" panose="020F0502020204030204" pitchFamily="34" charset="0"/>
                <a:cs typeface="Calibri" panose="020F0502020204030204" pitchFamily="34" charset="0"/>
              </a:rPr>
              <a:t>Reviewed in: Rollini F, </a:t>
            </a:r>
            <a:r>
              <a:rPr lang="en-GB" sz="1000" i="1" dirty="0">
                <a:solidFill>
                  <a:srgbClr val="444492"/>
                </a:solidFill>
                <a:latin typeface="Calibri" panose="020F0502020204030204" pitchFamily="34" charset="0"/>
                <a:cs typeface="Calibri" panose="020F0502020204030204" pitchFamily="34" charset="0"/>
              </a:rPr>
              <a:t>et al</a:t>
            </a:r>
            <a:r>
              <a:rPr lang="en-GB" sz="1000" dirty="0">
                <a:solidFill>
                  <a:srgbClr val="444492"/>
                </a:solidFill>
                <a:latin typeface="Calibri" panose="020F0502020204030204" pitchFamily="34" charset="0"/>
                <a:cs typeface="Calibri" panose="020F0502020204030204" pitchFamily="34" charset="0"/>
              </a:rPr>
              <a:t>. </a:t>
            </a:r>
            <a:r>
              <a:rPr lang="en-GB" sz="1000" i="1" dirty="0">
                <a:solidFill>
                  <a:srgbClr val="444492"/>
                </a:solidFill>
                <a:latin typeface="Calibri" panose="020F0502020204030204" pitchFamily="34" charset="0"/>
                <a:cs typeface="Calibri" panose="020F0502020204030204" pitchFamily="34" charset="0"/>
              </a:rPr>
              <a:t>Nat Rev Cardiol</a:t>
            </a:r>
            <a:r>
              <a:rPr lang="en-GB" sz="1000" dirty="0">
                <a:solidFill>
                  <a:srgbClr val="444492"/>
                </a:solidFill>
                <a:latin typeface="Calibri" panose="020F0502020204030204" pitchFamily="34" charset="0"/>
                <a:cs typeface="Calibri" panose="020F0502020204030204" pitchFamily="34" charset="0"/>
              </a:rPr>
              <a:t>. 2016;13:11-27.</a:t>
            </a:r>
          </a:p>
        </p:txBody>
      </p:sp>
      <p:graphicFrame>
        <p:nvGraphicFramePr>
          <p:cNvPr id="2" name="Table 1"/>
          <p:cNvGraphicFramePr>
            <a:graphicFrameLocks noGrp="1"/>
          </p:cNvGraphicFramePr>
          <p:nvPr>
            <p:extLst>
              <p:ext uri="{D42A27DB-BD31-4B8C-83A1-F6EECF244321}">
                <p14:modId xmlns:p14="http://schemas.microsoft.com/office/powerpoint/2010/main" val="3133716923"/>
              </p:ext>
            </p:extLst>
          </p:nvPr>
        </p:nvGraphicFramePr>
        <p:xfrm>
          <a:off x="875211" y="1057023"/>
          <a:ext cx="10816046" cy="4434840"/>
        </p:xfrm>
        <a:graphic>
          <a:graphicData uri="http://schemas.openxmlformats.org/drawingml/2006/table">
            <a:tbl>
              <a:tblPr firstRow="1" bandRow="1">
                <a:tableStyleId>{5C22544A-7EE6-4342-B048-85BDC9FD1C3A}</a:tableStyleId>
              </a:tblPr>
              <a:tblGrid>
                <a:gridCol w="1735058">
                  <a:extLst>
                    <a:ext uri="{9D8B030D-6E8A-4147-A177-3AD203B41FA5}">
                      <a16:colId xmlns:a16="http://schemas.microsoft.com/office/drawing/2014/main" val="2594498588"/>
                    </a:ext>
                  </a:extLst>
                </a:gridCol>
                <a:gridCol w="1437729">
                  <a:extLst>
                    <a:ext uri="{9D8B030D-6E8A-4147-A177-3AD203B41FA5}">
                      <a16:colId xmlns:a16="http://schemas.microsoft.com/office/drawing/2014/main" val="2987861666"/>
                    </a:ext>
                  </a:extLst>
                </a:gridCol>
                <a:gridCol w="3814553">
                  <a:extLst>
                    <a:ext uri="{9D8B030D-6E8A-4147-A177-3AD203B41FA5}">
                      <a16:colId xmlns:a16="http://schemas.microsoft.com/office/drawing/2014/main" val="2595826577"/>
                    </a:ext>
                  </a:extLst>
                </a:gridCol>
                <a:gridCol w="3828706">
                  <a:extLst>
                    <a:ext uri="{9D8B030D-6E8A-4147-A177-3AD203B41FA5}">
                      <a16:colId xmlns:a16="http://schemas.microsoft.com/office/drawing/2014/main" val="3417067803"/>
                    </a:ext>
                  </a:extLst>
                </a:gridCol>
              </a:tblGrid>
              <a:tr h="251035">
                <a:tc>
                  <a:txBody>
                    <a:bodyPr/>
                    <a:lstStyle/>
                    <a:p>
                      <a:r>
                        <a:rPr lang="en-GB" sz="1200" dirty="0">
                          <a:latin typeface="Calibri" panose="020F0502020204030204" pitchFamily="34" charset="0"/>
                          <a:cs typeface="Calibri" panose="020F0502020204030204" pitchFamily="34" charset="0"/>
                        </a:rPr>
                        <a:t>Study</a:t>
                      </a:r>
                    </a:p>
                  </a:txBody>
                  <a:tcPr marL="68580" marR="68580" marT="34290" marB="34290"/>
                </a:tc>
                <a:tc>
                  <a:txBody>
                    <a:bodyPr/>
                    <a:lstStyle/>
                    <a:p>
                      <a:r>
                        <a:rPr lang="en-GB" sz="1200" dirty="0">
                          <a:latin typeface="Calibri" panose="020F0502020204030204" pitchFamily="34" charset="0"/>
                          <a:cs typeface="Calibri" panose="020F0502020204030204" pitchFamily="34" charset="0"/>
                        </a:rPr>
                        <a:t>Population</a:t>
                      </a:r>
                    </a:p>
                  </a:txBody>
                  <a:tcPr marL="68580" marR="68580" marT="34290" marB="34290"/>
                </a:tc>
                <a:tc>
                  <a:txBody>
                    <a:bodyPr/>
                    <a:lstStyle/>
                    <a:p>
                      <a:r>
                        <a:rPr lang="en-GB" sz="1200" dirty="0">
                          <a:latin typeface="Calibri" panose="020F0502020204030204" pitchFamily="34" charset="0"/>
                          <a:cs typeface="Calibri" panose="020F0502020204030204" pitchFamily="34" charset="0"/>
                        </a:rPr>
                        <a:t>Switching prevalence</a:t>
                      </a:r>
                    </a:p>
                  </a:txBody>
                  <a:tcPr marL="68580" marR="68580" marT="34290" marB="34290"/>
                </a:tc>
                <a:tc>
                  <a:txBody>
                    <a:bodyPr/>
                    <a:lstStyle/>
                    <a:p>
                      <a:r>
                        <a:rPr lang="en-GB" sz="1200" dirty="0">
                          <a:latin typeface="Calibri" panose="020F0502020204030204" pitchFamily="34" charset="0"/>
                          <a:cs typeface="Calibri" panose="020F0502020204030204" pitchFamily="34" charset="0"/>
                        </a:rPr>
                        <a:t>Outcomes (exploratory)</a:t>
                      </a:r>
                    </a:p>
                  </a:txBody>
                  <a:tcPr marL="68580" marR="68580" marT="34290" marB="34290"/>
                </a:tc>
                <a:extLst>
                  <a:ext uri="{0D108BD9-81ED-4DB2-BD59-A6C34878D82A}">
                    <a16:rowId xmlns:a16="http://schemas.microsoft.com/office/drawing/2014/main" val="3400168230"/>
                  </a:ext>
                </a:extLst>
              </a:tr>
              <a:tr h="738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Calibri" panose="020F0502020204030204" pitchFamily="34" charset="0"/>
                          <a:cs typeface="Calibri" panose="020F0502020204030204" pitchFamily="34" charset="0"/>
                        </a:rPr>
                        <a:t>TRANSLATE-ACS</a:t>
                      </a:r>
                      <a:br>
                        <a:rPr lang="en-GB" sz="1200" dirty="0">
                          <a:solidFill>
                            <a:schemeClr val="tx1"/>
                          </a:solidFill>
                          <a:latin typeface="Calibri" panose="020F0502020204030204" pitchFamily="34" charset="0"/>
                          <a:cs typeface="Calibri" panose="020F0502020204030204" pitchFamily="34" charset="0"/>
                        </a:rPr>
                      </a:br>
                      <a:r>
                        <a:rPr lang="en-GB" sz="1200" dirty="0">
                          <a:solidFill>
                            <a:schemeClr val="tx1"/>
                          </a:solidFill>
                          <a:latin typeface="Calibri" panose="020F0502020204030204" pitchFamily="34" charset="0"/>
                          <a:cs typeface="Calibri" panose="020F0502020204030204" pitchFamily="34" charset="0"/>
                        </a:rPr>
                        <a:t>Bagai A, </a:t>
                      </a:r>
                      <a:r>
                        <a:rPr lang="en-GB" sz="1200" i="1" dirty="0">
                          <a:solidFill>
                            <a:schemeClr val="tx1"/>
                          </a:solidFill>
                          <a:latin typeface="Calibri" panose="020F0502020204030204" pitchFamily="34" charset="0"/>
                          <a:cs typeface="Calibri" panose="020F0502020204030204" pitchFamily="34" charset="0"/>
                        </a:rPr>
                        <a:t>et al</a:t>
                      </a:r>
                      <a:r>
                        <a:rPr lang="en-GB" sz="1200" dirty="0">
                          <a:solidFill>
                            <a:schemeClr val="tx1"/>
                          </a:solidFill>
                          <a:latin typeface="Calibri" panose="020F0502020204030204" pitchFamily="34" charset="0"/>
                          <a:cs typeface="Calibri" panose="020F0502020204030204" pitchFamily="34" charset="0"/>
                        </a:rPr>
                        <a:t>. </a:t>
                      </a:r>
                      <a:r>
                        <a:rPr lang="en-GB" sz="1200" i="1" dirty="0">
                          <a:solidFill>
                            <a:schemeClr val="tx1"/>
                          </a:solidFill>
                          <a:latin typeface="Calibri" panose="020F0502020204030204" pitchFamily="34" charset="0"/>
                          <a:cs typeface="Calibri" panose="020F0502020204030204" pitchFamily="34" charset="0"/>
                        </a:rPr>
                        <a:t>Eur Heart J Acute Cardiovasc Care</a:t>
                      </a:r>
                      <a:r>
                        <a:rPr lang="en-GB" sz="1200" dirty="0">
                          <a:solidFill>
                            <a:schemeClr val="tx1"/>
                          </a:solidFill>
                          <a:latin typeface="Calibri" panose="020F0502020204030204" pitchFamily="34" charset="0"/>
                          <a:cs typeface="Calibri" panose="020F0502020204030204" pitchFamily="34" charset="0"/>
                        </a:rPr>
                        <a:t>. 2015;4:499-508</a:t>
                      </a:r>
                    </a:p>
                  </a:txBody>
                  <a:tcPr marL="68580" marR="68580" marT="34290" marB="34290"/>
                </a:tc>
                <a:tc>
                  <a:txBody>
                    <a:bodyPr/>
                    <a:lstStyle/>
                    <a:p>
                      <a:r>
                        <a:rPr lang="en-GB" sz="1200" dirty="0">
                          <a:solidFill>
                            <a:schemeClr val="tx1"/>
                          </a:solidFill>
                          <a:latin typeface="Calibri" panose="020F0502020204030204" pitchFamily="34" charset="0"/>
                          <a:cs typeface="Calibri" panose="020F0502020204030204" pitchFamily="34" charset="0"/>
                        </a:rPr>
                        <a:t>NSTEMI and STEMI</a:t>
                      </a:r>
                    </a:p>
                    <a:p>
                      <a:r>
                        <a:rPr lang="en-GB" sz="1200" dirty="0">
                          <a:solidFill>
                            <a:schemeClr val="tx1"/>
                          </a:solidFill>
                          <a:latin typeface="Calibri" panose="020F0502020204030204" pitchFamily="34" charset="0"/>
                          <a:cs typeface="Calibri" panose="020F0502020204030204" pitchFamily="34" charset="0"/>
                        </a:rPr>
                        <a:t>n=11,999</a:t>
                      </a:r>
                    </a:p>
                    <a:p>
                      <a:endParaRPr lang="en-GB" sz="1200" dirty="0">
                        <a:solidFill>
                          <a:schemeClr val="tx1"/>
                        </a:solidFill>
                        <a:latin typeface="Calibri" panose="020F0502020204030204" pitchFamily="34" charset="0"/>
                        <a:cs typeface="Calibri" panose="020F0502020204030204" pitchFamily="34" charset="0"/>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Calibri" panose="020F0502020204030204" pitchFamily="34" charset="0"/>
                          <a:cs typeface="Calibri" panose="020F0502020204030204" pitchFamily="34" charset="0"/>
                        </a:rPr>
                        <a:t>In-hospital switch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1"/>
                          </a:solidFill>
                          <a:latin typeface="Calibri" panose="020F0502020204030204" pitchFamily="34" charset="0"/>
                          <a:cs typeface="Calibri" panose="020F0502020204030204" pitchFamily="34" charset="0"/>
                        </a:rPr>
                        <a:t>13.6% of patients from prasugrel/ticagrelor to clopidogrel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Calibri" panose="020F0502020204030204" pitchFamily="34" charset="0"/>
                        <a:cs typeface="Calibri" panose="020F0502020204030204" pitchFamily="34" charset="0"/>
                      </a:endParaRPr>
                    </a:p>
                  </a:txBody>
                  <a:tcPr marL="68580" marR="68580" marT="34290" marB="34290"/>
                </a:tc>
                <a:tc>
                  <a:txBody>
                    <a:bodyPr/>
                    <a:lstStyle/>
                    <a:p>
                      <a:r>
                        <a:rPr lang="en-GB" sz="1200" b="1" dirty="0">
                          <a:solidFill>
                            <a:schemeClr val="tx1"/>
                          </a:solidFill>
                          <a:latin typeface="Calibri" panose="020F0502020204030204" pitchFamily="34" charset="0"/>
                          <a:cs typeface="Calibri" panose="020F0502020204030204" pitchFamily="34" charset="0"/>
                        </a:rPr>
                        <a:t>No increase in 6-month MACE if switched in hospital:</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8.9% if switched from new agent to clopidogrel</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7.6% if continued on new agent</a:t>
                      </a:r>
                      <a:br>
                        <a:rPr lang="en-GB" sz="1200" dirty="0">
                          <a:solidFill>
                            <a:schemeClr val="tx1"/>
                          </a:solidFill>
                          <a:latin typeface="Calibri" panose="020F0502020204030204" pitchFamily="34" charset="0"/>
                          <a:cs typeface="Calibri" panose="020F0502020204030204" pitchFamily="34" charset="0"/>
                        </a:rPr>
                      </a:br>
                      <a:r>
                        <a:rPr lang="en-GB" sz="1200" dirty="0">
                          <a:solidFill>
                            <a:schemeClr val="tx1"/>
                          </a:solidFill>
                          <a:latin typeface="Calibri" panose="020F0502020204030204" pitchFamily="34" charset="0"/>
                          <a:cs typeface="Calibri" panose="020F0502020204030204" pitchFamily="34" charset="0"/>
                        </a:rPr>
                        <a:t>(adjusted HR, 1.06; 95% CI, 0.75–1.49)</a:t>
                      </a:r>
                    </a:p>
                  </a:txBody>
                  <a:tcPr marL="68580" marR="68580" marT="34290" marB="34290"/>
                </a:tc>
                <a:extLst>
                  <a:ext uri="{0D108BD9-81ED-4DB2-BD59-A6C34878D82A}">
                    <a16:rowId xmlns:a16="http://schemas.microsoft.com/office/drawing/2014/main" val="2998730251"/>
                  </a:ext>
                </a:extLst>
              </a:tr>
              <a:tr h="8108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Calibri" panose="020F0502020204030204" pitchFamily="34" charset="0"/>
                          <a:cs typeface="Calibri" panose="020F0502020204030204" pitchFamily="34" charset="0"/>
                        </a:rPr>
                        <a:t>TRANSLATE-ACS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Calibri" panose="020F0502020204030204" pitchFamily="34" charset="0"/>
                          <a:cs typeface="Calibri" panose="020F0502020204030204" pitchFamily="34" charset="0"/>
                        </a:rPr>
                        <a:t>Zettler MW, </a:t>
                      </a:r>
                      <a:r>
                        <a:rPr lang="en-GB" sz="1200" i="1" dirty="0">
                          <a:solidFill>
                            <a:schemeClr val="tx1"/>
                          </a:solidFill>
                          <a:latin typeface="Calibri" panose="020F0502020204030204" pitchFamily="34" charset="0"/>
                          <a:cs typeface="Calibri" panose="020F0502020204030204" pitchFamily="34" charset="0"/>
                        </a:rPr>
                        <a:t>et al</a:t>
                      </a:r>
                      <a:r>
                        <a:rPr lang="en-GB" sz="1200" dirty="0">
                          <a:solidFill>
                            <a:schemeClr val="tx1"/>
                          </a:solidFill>
                          <a:latin typeface="Calibri" panose="020F0502020204030204" pitchFamily="34" charset="0"/>
                          <a:cs typeface="Calibri" panose="020F0502020204030204" pitchFamily="34" charset="0"/>
                        </a:rPr>
                        <a:t>. </a:t>
                      </a:r>
                      <a:r>
                        <a:rPr lang="en-GB" sz="1200" i="1" dirty="0">
                          <a:solidFill>
                            <a:schemeClr val="tx1"/>
                          </a:solidFill>
                          <a:latin typeface="Calibri" panose="020F0502020204030204" pitchFamily="34" charset="0"/>
                          <a:cs typeface="Calibri" panose="020F0502020204030204" pitchFamily="34" charset="0"/>
                        </a:rPr>
                        <a:t>Am Heart J</a:t>
                      </a:r>
                      <a:r>
                        <a:rPr lang="en-GB" sz="1200" dirty="0">
                          <a:solidFill>
                            <a:schemeClr val="tx1"/>
                          </a:solidFill>
                          <a:latin typeface="Calibri" panose="020F0502020204030204" pitchFamily="34" charset="0"/>
                          <a:cs typeface="Calibri" panose="020F0502020204030204" pitchFamily="34" charset="0"/>
                        </a:rPr>
                        <a:t>. 2017;183:62-68 </a:t>
                      </a:r>
                    </a:p>
                  </a:txBody>
                  <a:tcPr marL="68580" marR="68580" marT="34290" marB="34290"/>
                </a:tc>
                <a:tc>
                  <a:txBody>
                    <a:bodyPr/>
                    <a:lstStyle/>
                    <a:p>
                      <a:r>
                        <a:rPr lang="en-GB" sz="1200" dirty="0">
                          <a:solidFill>
                            <a:schemeClr val="tx1"/>
                          </a:solidFill>
                          <a:latin typeface="Calibri" panose="020F0502020204030204" pitchFamily="34" charset="0"/>
                          <a:cs typeface="Calibri" panose="020F0502020204030204" pitchFamily="34" charset="0"/>
                        </a:rPr>
                        <a:t>NSTEMI and STEMI</a:t>
                      </a:r>
                    </a:p>
                    <a:p>
                      <a:endParaRPr lang="en-GB" sz="1200" dirty="0">
                        <a:solidFill>
                          <a:schemeClr val="tx1"/>
                        </a:solidFill>
                        <a:latin typeface="Calibri" panose="020F0502020204030204" pitchFamily="34" charset="0"/>
                        <a:cs typeface="Calibri" panose="020F0502020204030204" pitchFamily="34" charset="0"/>
                      </a:endParaRPr>
                    </a:p>
                    <a:p>
                      <a:endParaRPr lang="en-GB" sz="1200" dirty="0">
                        <a:solidFill>
                          <a:schemeClr val="tx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Calibri" panose="020F0502020204030204" pitchFamily="34" charset="0"/>
                          <a:cs typeface="Calibri" panose="020F0502020204030204" pitchFamily="34" charset="0"/>
                        </a:rPr>
                        <a:t>n=8672</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Calibri" panose="020F0502020204030204" pitchFamily="34" charset="0"/>
                          <a:cs typeface="Calibri" panose="020F0502020204030204" pitchFamily="34" charset="0"/>
                        </a:rPr>
                        <a:t>Post-discharge switch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1"/>
                          </a:solidFill>
                          <a:latin typeface="Calibri" panose="020F0502020204030204" pitchFamily="34" charset="0"/>
                          <a:cs typeface="Calibri" panose="020F0502020204030204" pitchFamily="34" charset="0"/>
                        </a:rPr>
                        <a:t>15.4% of patients from switched from prasugrel in 1st year after discharge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1"/>
                          </a:solidFill>
                          <a:latin typeface="Calibri" panose="020F0502020204030204" pitchFamily="34" charset="0"/>
                          <a:cs typeface="Calibri" panose="020F0502020204030204" pitchFamily="34" charset="0"/>
                        </a:rPr>
                        <a:t>28.3% of patients from switched from ticagrelor in 1st year after discharge</a:t>
                      </a:r>
                    </a:p>
                  </a:txBody>
                  <a:tcPr marL="68580" marR="68580" marT="34290" marB="34290"/>
                </a:tc>
                <a:tc>
                  <a:txBody>
                    <a:bodyPr/>
                    <a:lstStyle/>
                    <a:p>
                      <a:pPr marL="0" indent="0">
                        <a:buFont typeface="Arial" panose="020B0604020202020204" pitchFamily="34" charset="0"/>
                        <a:buNone/>
                      </a:pPr>
                      <a:r>
                        <a:rPr lang="en-GB" sz="1200" b="1" dirty="0">
                          <a:solidFill>
                            <a:schemeClr val="tx1"/>
                          </a:solidFill>
                          <a:latin typeface="Calibri" panose="020F0502020204030204" pitchFamily="34" charset="0"/>
                          <a:cs typeface="Calibri" panose="020F0502020204030204" pitchFamily="34" charset="0"/>
                        </a:rPr>
                        <a:t>No increase MACE in 30 days after switch</a:t>
                      </a:r>
                      <a:r>
                        <a:rPr lang="en-GB" sz="1200" dirty="0">
                          <a:solidFill>
                            <a:schemeClr val="tx1"/>
                          </a:solidFill>
                          <a:latin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0.8% if switched from prasugrel to clopidogrel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1"/>
                          </a:solidFill>
                          <a:latin typeface="Calibri" panose="020F0502020204030204" pitchFamily="34" charset="0"/>
                          <a:cs typeface="Calibri" panose="020F0502020204030204" pitchFamily="34" charset="0"/>
                        </a:rPr>
                        <a:t>0% if switched from ticagrelor to clopidogrel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1"/>
                          </a:solidFill>
                          <a:latin typeface="Calibri" panose="020F0502020204030204" pitchFamily="34" charset="0"/>
                          <a:cs typeface="Calibri" panose="020F0502020204030204" pitchFamily="34" charset="0"/>
                        </a:rPr>
                        <a:t>1.9% if switched from clopidogrel to new agent</a:t>
                      </a:r>
                    </a:p>
                  </a:txBody>
                  <a:tcPr marL="68580" marR="68580" marT="34290" marB="34290"/>
                </a:tc>
                <a:extLst>
                  <a:ext uri="{0D108BD9-81ED-4DB2-BD59-A6C34878D82A}">
                    <a16:rowId xmlns:a16="http://schemas.microsoft.com/office/drawing/2014/main" val="1576763347"/>
                  </a:ext>
                </a:extLst>
              </a:tr>
              <a:tr h="7604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Calibri" panose="020F0502020204030204" pitchFamily="34" charset="0"/>
                          <a:cs typeface="Calibri" panose="020F0502020204030204" pitchFamily="34" charset="0"/>
                        </a:rPr>
                        <a:t>SCOPE</a:t>
                      </a:r>
                      <a:br>
                        <a:rPr lang="en-GB" sz="1200" dirty="0">
                          <a:solidFill>
                            <a:schemeClr val="tx1"/>
                          </a:solidFill>
                          <a:latin typeface="Calibri" panose="020F0502020204030204" pitchFamily="34" charset="0"/>
                          <a:cs typeface="Calibri" panose="020F0502020204030204" pitchFamily="34" charset="0"/>
                        </a:rPr>
                      </a:br>
                      <a:r>
                        <a:rPr lang="en-GB" sz="1200" dirty="0">
                          <a:solidFill>
                            <a:schemeClr val="tx1"/>
                          </a:solidFill>
                          <a:latin typeface="Calibri" panose="020F0502020204030204" pitchFamily="34" charset="0"/>
                          <a:cs typeface="Calibri" panose="020F0502020204030204" pitchFamily="34" charset="0"/>
                        </a:rPr>
                        <a:t>De Luca L, </a:t>
                      </a:r>
                      <a:r>
                        <a:rPr lang="en-GB" sz="1200" i="1" dirty="0">
                          <a:solidFill>
                            <a:schemeClr val="tx1"/>
                          </a:solidFill>
                          <a:latin typeface="Calibri" panose="020F0502020204030204" pitchFamily="34" charset="0"/>
                          <a:cs typeface="Calibri" panose="020F0502020204030204" pitchFamily="34" charset="0"/>
                        </a:rPr>
                        <a:t>et al</a:t>
                      </a:r>
                      <a:r>
                        <a:rPr lang="en-GB" sz="1200" dirty="0">
                          <a:solidFill>
                            <a:schemeClr val="tx1"/>
                          </a:solidFill>
                          <a:latin typeface="Calibri" panose="020F0502020204030204" pitchFamily="34" charset="0"/>
                          <a:cs typeface="Calibri" panose="020F0502020204030204" pitchFamily="34" charset="0"/>
                        </a:rPr>
                        <a:t>. </a:t>
                      </a:r>
                      <a:r>
                        <a:rPr lang="en-GB" sz="1200" i="1" dirty="0">
                          <a:solidFill>
                            <a:schemeClr val="tx1"/>
                          </a:solidFill>
                          <a:latin typeface="Calibri" panose="020F0502020204030204" pitchFamily="34" charset="0"/>
                          <a:cs typeface="Calibri" panose="020F0502020204030204" pitchFamily="34" charset="0"/>
                        </a:rPr>
                        <a:t>EuroIntervention</a:t>
                      </a:r>
                      <a:r>
                        <a:rPr lang="en-GB" sz="1200" dirty="0">
                          <a:solidFill>
                            <a:schemeClr val="tx1"/>
                          </a:solidFill>
                          <a:latin typeface="Calibri" panose="020F0502020204030204" pitchFamily="34" charset="0"/>
                          <a:cs typeface="Calibri" panose="020F0502020204030204" pitchFamily="34" charset="0"/>
                        </a:rPr>
                        <a:t>. 2017. (Epub ahead of print)</a:t>
                      </a:r>
                    </a:p>
                  </a:txBody>
                  <a:tcPr marL="68580" marR="68580" marT="34290" marB="34290"/>
                </a:tc>
                <a:tc>
                  <a:txBody>
                    <a:bodyPr/>
                    <a:lstStyle/>
                    <a:p>
                      <a:r>
                        <a:rPr lang="en-GB" sz="1200" dirty="0">
                          <a:solidFill>
                            <a:schemeClr val="tx1"/>
                          </a:solidFill>
                          <a:latin typeface="Calibri" panose="020F0502020204030204" pitchFamily="34" charset="0"/>
                          <a:cs typeface="Calibri" panose="020F0502020204030204" pitchFamily="34" charset="0"/>
                        </a:rPr>
                        <a:t>ACS undergoing PCI</a:t>
                      </a:r>
                    </a:p>
                    <a:p>
                      <a:r>
                        <a:rPr lang="en-GB" sz="1200" dirty="0">
                          <a:solidFill>
                            <a:schemeClr val="tx1"/>
                          </a:solidFill>
                          <a:latin typeface="Calibri" panose="020F0502020204030204" pitchFamily="34" charset="0"/>
                          <a:cs typeface="Calibri" panose="020F0502020204030204" pitchFamily="34" charset="0"/>
                        </a:rPr>
                        <a:t>n=1363</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Calibri" panose="020F0502020204030204" pitchFamily="34" charset="0"/>
                          <a:cs typeface="Calibri" panose="020F0502020204030204" pitchFamily="34" charset="0"/>
                        </a:rPr>
                        <a:t>At-discharge switch</a:t>
                      </a:r>
                      <a:endParaRPr lang="en-GB" sz="1200" b="0" dirty="0">
                        <a:solidFill>
                          <a:schemeClr val="tx1"/>
                        </a:solidFill>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1"/>
                          </a:solidFill>
                          <a:latin typeface="Calibri" panose="020F0502020204030204" pitchFamily="34" charset="0"/>
                          <a:cs typeface="Calibri" panose="020F0502020204030204" pitchFamily="34" charset="0"/>
                        </a:rPr>
                        <a:t>1.8% of patients from prasugrel/ticagrelor to clopidogrel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Calibri" panose="020F0502020204030204" pitchFamily="34" charset="0"/>
                          <a:cs typeface="Calibri" panose="020F0502020204030204" pitchFamily="34" charset="0"/>
                        </a:rPr>
                        <a:t>Post-discharge switch (mean 42 days from discharge)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1"/>
                          </a:solidFill>
                          <a:latin typeface="Calibri" panose="020F0502020204030204" pitchFamily="34" charset="0"/>
                          <a:cs typeface="Calibri" panose="020F0502020204030204" pitchFamily="34" charset="0"/>
                        </a:rPr>
                        <a:t>1.5% of patients from prasugrel/ticagrelor to clopidogrel</a:t>
                      </a:r>
                    </a:p>
                  </a:txBody>
                  <a:tcPr marL="68580" marR="68580" marT="34290" marB="34290"/>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1"/>
                          </a:solidFill>
                          <a:latin typeface="Calibri" panose="020F0502020204030204" pitchFamily="34" charset="0"/>
                          <a:cs typeface="Calibri" panose="020F0502020204030204" pitchFamily="34" charset="0"/>
                        </a:rPr>
                        <a:t>Increased likelihood of net adverse cerebrovascular events (MACE plus bleeding events) if switched to clopidogrel (OR, 5.3; 95% CI, 2.1–18.2; p=0.04), primarily because of increased risk of MI</a:t>
                      </a:r>
                    </a:p>
                  </a:txBody>
                  <a:tcPr marL="68580" marR="68580" marT="34290" marB="34290"/>
                </a:tc>
                <a:extLst>
                  <a:ext uri="{0D108BD9-81ED-4DB2-BD59-A6C34878D82A}">
                    <a16:rowId xmlns:a16="http://schemas.microsoft.com/office/drawing/2014/main" val="3798343296"/>
                  </a:ext>
                </a:extLst>
              </a:tr>
              <a:tr h="5759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Calibri" panose="020F0502020204030204" pitchFamily="34" charset="0"/>
                          <a:cs typeface="Calibri" panose="020F0502020204030204" pitchFamily="34" charset="0"/>
                        </a:rPr>
                        <a:t>Biscaglia S, </a:t>
                      </a:r>
                      <a:r>
                        <a:rPr lang="en-GB" sz="1200" i="1" dirty="0">
                          <a:solidFill>
                            <a:schemeClr val="tx1"/>
                          </a:solidFill>
                          <a:latin typeface="Calibri" panose="020F0502020204030204" pitchFamily="34" charset="0"/>
                          <a:cs typeface="Calibri" panose="020F0502020204030204" pitchFamily="34" charset="0"/>
                        </a:rPr>
                        <a:t>et al</a:t>
                      </a:r>
                      <a:r>
                        <a:rPr lang="en-GB" sz="1200" dirty="0">
                          <a:solidFill>
                            <a:schemeClr val="tx1"/>
                          </a:solidFill>
                          <a:latin typeface="Calibri" panose="020F0502020204030204" pitchFamily="34" charset="0"/>
                          <a:cs typeface="Calibri" panose="020F0502020204030204" pitchFamily="34" charset="0"/>
                        </a:rPr>
                        <a:t>. </a:t>
                      </a:r>
                      <a:r>
                        <a:rPr lang="en-GB" sz="1200" i="1" dirty="0">
                          <a:solidFill>
                            <a:schemeClr val="tx1"/>
                          </a:solidFill>
                          <a:latin typeface="Calibri" panose="020F0502020204030204" pitchFamily="34" charset="0"/>
                          <a:cs typeface="Calibri" panose="020F0502020204030204" pitchFamily="34" charset="0"/>
                        </a:rPr>
                        <a:t>Platelets</a:t>
                      </a:r>
                      <a:r>
                        <a:rPr lang="en-GB" sz="1200" dirty="0">
                          <a:solidFill>
                            <a:schemeClr val="tx1"/>
                          </a:solidFill>
                          <a:latin typeface="Calibri" panose="020F0502020204030204" pitchFamily="34" charset="0"/>
                          <a:cs typeface="Calibri" panose="020F0502020204030204" pitchFamily="34" charset="0"/>
                        </a:rPr>
                        <a:t>. 2016;27:484-487</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Calibri" panose="020F0502020204030204" pitchFamily="34" charset="0"/>
                          <a:cs typeface="Calibri" panose="020F0502020204030204" pitchFamily="34" charset="0"/>
                        </a:rPr>
                        <a:t>ACS undergoing PCI</a:t>
                      </a:r>
                      <a:br>
                        <a:rPr lang="en-GB" sz="1200" dirty="0">
                          <a:solidFill>
                            <a:schemeClr val="tx1"/>
                          </a:solidFill>
                          <a:latin typeface="Calibri" panose="020F0502020204030204" pitchFamily="34" charset="0"/>
                          <a:cs typeface="Calibri" panose="020F0502020204030204" pitchFamily="34" charset="0"/>
                        </a:rPr>
                      </a:br>
                      <a:r>
                        <a:rPr lang="en-GB" sz="1200" dirty="0">
                          <a:solidFill>
                            <a:schemeClr val="tx1"/>
                          </a:solidFill>
                          <a:latin typeface="Calibri" panose="020F0502020204030204" pitchFamily="34" charset="0"/>
                          <a:cs typeface="Calibri" panose="020F0502020204030204" pitchFamily="34" charset="0"/>
                        </a:rPr>
                        <a:t>n=586</a:t>
                      </a:r>
                    </a:p>
                  </a:txBody>
                  <a:tcPr marL="68580" marR="68580" marT="34290" marB="34290"/>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1"/>
                          </a:solidFill>
                          <a:latin typeface="Calibri" panose="020F0502020204030204" pitchFamily="34" charset="0"/>
                          <a:cs typeface="Calibri" panose="020F0502020204030204" pitchFamily="34" charset="0"/>
                        </a:rPr>
                        <a:t>17% switched from ticagrelor to clopidogrel, median </a:t>
                      </a:r>
                      <a:br>
                        <a:rPr lang="en-GB" sz="1200" dirty="0">
                          <a:solidFill>
                            <a:schemeClr val="tx1"/>
                          </a:solidFill>
                          <a:latin typeface="Calibri" panose="020F0502020204030204" pitchFamily="34" charset="0"/>
                          <a:cs typeface="Calibri" panose="020F0502020204030204" pitchFamily="34" charset="0"/>
                        </a:rPr>
                      </a:br>
                      <a:r>
                        <a:rPr lang="en-GB" sz="1200" dirty="0">
                          <a:solidFill>
                            <a:schemeClr val="tx1"/>
                          </a:solidFill>
                          <a:latin typeface="Calibri" panose="020F0502020204030204" pitchFamily="34" charset="0"/>
                          <a:cs typeface="Calibri" panose="020F0502020204030204" pitchFamily="34" charset="0"/>
                        </a:rPr>
                        <a:t>69 days after PCI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solidFill>
                          <a:schemeClr val="tx1"/>
                        </a:solidFill>
                        <a:latin typeface="Calibri" panose="020F0502020204030204" pitchFamily="34" charset="0"/>
                        <a:cs typeface="Calibri" panose="020F0502020204030204" pitchFamily="34" charset="0"/>
                      </a:endParaRPr>
                    </a:p>
                  </a:txBody>
                  <a:tcPr marL="68580" marR="68580" marT="34290" marB="34290"/>
                </a:tc>
                <a:tc>
                  <a:txBody>
                    <a:bodyPr/>
                    <a:lstStyle/>
                    <a:p>
                      <a:pPr marL="0" indent="0">
                        <a:buFont typeface="Arial" panose="020B0604020202020204" pitchFamily="34" charset="0"/>
                        <a:buNone/>
                      </a:pPr>
                      <a:r>
                        <a:rPr lang="en-GB" sz="1200" dirty="0">
                          <a:solidFill>
                            <a:schemeClr val="tx1"/>
                          </a:solidFill>
                          <a:latin typeface="Calibri" panose="020F0502020204030204" pitchFamily="34" charset="0"/>
                          <a:cs typeface="Calibri" panose="020F0502020204030204" pitchFamily="34" charset="0"/>
                        </a:rPr>
                        <a:t>No ischaemic events in the 10 days after switch. Higher rate of BARC-1 and BARC-2 bleeding before the switch</a:t>
                      </a:r>
                    </a:p>
                  </a:txBody>
                  <a:tcPr marL="68580" marR="68580" marT="34290" marB="34290"/>
                </a:tc>
                <a:extLst>
                  <a:ext uri="{0D108BD9-81ED-4DB2-BD59-A6C34878D82A}">
                    <a16:rowId xmlns:a16="http://schemas.microsoft.com/office/drawing/2014/main" val="8224489"/>
                  </a:ext>
                </a:extLst>
              </a:tr>
              <a:tr h="738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Calibri" panose="020F0502020204030204" pitchFamily="34" charset="0"/>
                          <a:cs typeface="Calibri" panose="020F0502020204030204" pitchFamily="34" charset="0"/>
                        </a:rPr>
                        <a:t>Wang X, </a:t>
                      </a:r>
                      <a:r>
                        <a:rPr lang="en-GB" sz="1200" i="1" dirty="0">
                          <a:solidFill>
                            <a:schemeClr val="tx1"/>
                          </a:solidFill>
                          <a:latin typeface="Calibri" panose="020F0502020204030204" pitchFamily="34" charset="0"/>
                          <a:cs typeface="Calibri" panose="020F0502020204030204" pitchFamily="34" charset="0"/>
                        </a:rPr>
                        <a:t>et al</a:t>
                      </a:r>
                      <a:r>
                        <a:rPr lang="en-GB" sz="1200" dirty="0">
                          <a:solidFill>
                            <a:schemeClr val="tx1"/>
                          </a:solidFill>
                          <a:latin typeface="Calibri" panose="020F0502020204030204" pitchFamily="34" charset="0"/>
                          <a:cs typeface="Calibri" panose="020F0502020204030204" pitchFamily="34" charset="0"/>
                        </a:rPr>
                        <a:t>. </a:t>
                      </a:r>
                      <a:r>
                        <a:rPr lang="en-GB" sz="1200" i="1" dirty="0">
                          <a:solidFill>
                            <a:schemeClr val="tx1"/>
                          </a:solidFill>
                          <a:latin typeface="Calibri" panose="020F0502020204030204" pitchFamily="34" charset="0"/>
                          <a:cs typeface="Calibri" panose="020F0502020204030204" pitchFamily="34" charset="0"/>
                        </a:rPr>
                        <a:t>Eur Heart J Suppl.</a:t>
                      </a:r>
                      <a:r>
                        <a:rPr lang="en-GB" sz="1200" dirty="0">
                          <a:solidFill>
                            <a:schemeClr val="tx1"/>
                          </a:solidFill>
                          <a:latin typeface="Calibri" panose="020F0502020204030204" pitchFamily="34" charset="0"/>
                          <a:cs typeface="Calibri" panose="020F0502020204030204" pitchFamily="34" charset="0"/>
                        </a:rPr>
                        <a:t> 2016;18(Suppl F):F19-F26</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Calibri" panose="020F0502020204030204" pitchFamily="34" charset="0"/>
                          <a:cs typeface="Calibri" panose="020F0502020204030204" pitchFamily="34" charset="0"/>
                        </a:rPr>
                        <a:t>ACS undergoing PCI</a:t>
                      </a:r>
                      <a:br>
                        <a:rPr lang="en-GB" sz="1200" dirty="0">
                          <a:solidFill>
                            <a:schemeClr val="tx1"/>
                          </a:solidFill>
                          <a:latin typeface="Calibri" panose="020F0502020204030204" pitchFamily="34" charset="0"/>
                          <a:cs typeface="Calibri" panose="020F0502020204030204" pitchFamily="34" charset="0"/>
                        </a:rPr>
                      </a:br>
                      <a:r>
                        <a:rPr lang="en-GB" sz="1200" dirty="0">
                          <a:solidFill>
                            <a:schemeClr val="tx1"/>
                          </a:solidFill>
                          <a:latin typeface="Calibri" panose="020F0502020204030204" pitchFamily="34" charset="0"/>
                          <a:cs typeface="Calibri" panose="020F0502020204030204" pitchFamily="34" charset="0"/>
                        </a:rPr>
                        <a:t>n=417</a:t>
                      </a:r>
                    </a:p>
                  </a:txBody>
                  <a:tcPr marL="68580" marR="68580" marT="34290" marB="34290"/>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1"/>
                          </a:solidFill>
                          <a:latin typeface="Calibri" panose="020F0502020204030204" pitchFamily="34" charset="0"/>
                          <a:cs typeface="Calibri" panose="020F0502020204030204" pitchFamily="34" charset="0"/>
                        </a:rPr>
                        <a:t>10.6% switched from ticagrelor to clopidogrel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1"/>
                          </a:solidFill>
                          <a:latin typeface="Calibri" panose="020F0502020204030204" pitchFamily="34" charset="0"/>
                          <a:cs typeface="Calibri" panose="020F0502020204030204" pitchFamily="34" charset="0"/>
                        </a:rPr>
                        <a:t>Of these patients, 4.5% switched before PCI, 20.5% after the PCI but before discharge and 75% switched at discharge</a:t>
                      </a:r>
                    </a:p>
                  </a:txBody>
                  <a:tcPr marL="68580" marR="68580" marT="34290" marB="34290"/>
                </a:tc>
                <a:tc>
                  <a:txBody>
                    <a:bodyPr/>
                    <a:lstStyle/>
                    <a:p>
                      <a:pPr marL="0" indent="0">
                        <a:buFont typeface="Arial" panose="020B0604020202020204" pitchFamily="34" charset="0"/>
                        <a:buNone/>
                      </a:pPr>
                      <a:r>
                        <a:rPr lang="en-GB" sz="1200" b="1" dirty="0">
                          <a:solidFill>
                            <a:schemeClr val="tx1"/>
                          </a:solidFill>
                          <a:latin typeface="Calibri" panose="020F0502020204030204" pitchFamily="34" charset="0"/>
                          <a:cs typeface="Calibri" panose="020F0502020204030204" pitchFamily="34" charset="0"/>
                        </a:rPr>
                        <a:t>No difference in ischemic events in switched patients versus those continued on ticagrelor (6.8% vs. 3.6%, p=0.6)</a:t>
                      </a:r>
                    </a:p>
                    <a:p>
                      <a:pPr marL="0" indent="0">
                        <a:buFont typeface="Arial" panose="020B0604020202020204" pitchFamily="34" charset="0"/>
                        <a:buNone/>
                      </a:pPr>
                      <a:r>
                        <a:rPr lang="en-GB" sz="1200" b="1" dirty="0">
                          <a:solidFill>
                            <a:schemeClr val="tx1"/>
                          </a:solidFill>
                          <a:latin typeface="Calibri" panose="020F0502020204030204" pitchFamily="34" charset="0"/>
                          <a:cs typeface="Calibri" panose="020F0502020204030204" pitchFamily="34" charset="0"/>
                        </a:rPr>
                        <a:t>Lower risk of TIMI bleeding if switched</a:t>
                      </a:r>
                      <a:r>
                        <a:rPr lang="en-GB" sz="1200" dirty="0">
                          <a:solidFill>
                            <a:schemeClr val="tx1"/>
                          </a:solidFill>
                          <a:latin typeface="Calibri" panose="020F0502020204030204" pitchFamily="34" charset="0"/>
                          <a:cs typeface="Calibri" panose="020F0502020204030204" pitchFamily="34" charset="0"/>
                        </a:rPr>
                        <a:t> (29.5% vs. 50.0%, p=0.02)</a:t>
                      </a:r>
                    </a:p>
                  </a:txBody>
                  <a:tcPr marL="68580" marR="68580" marT="34290" marB="34290"/>
                </a:tc>
                <a:extLst>
                  <a:ext uri="{0D108BD9-81ED-4DB2-BD59-A6C34878D82A}">
                    <a16:rowId xmlns:a16="http://schemas.microsoft.com/office/drawing/2014/main" val="3106594874"/>
                  </a:ext>
                </a:extLst>
              </a:tr>
            </a:tbl>
          </a:graphicData>
        </a:graphic>
      </p:graphicFrame>
      <p:sp>
        <p:nvSpPr>
          <p:cNvPr id="9" name="Content Placeholder 6"/>
          <p:cNvSpPr>
            <a:spLocks noGrp="1"/>
          </p:cNvSpPr>
          <p:nvPr>
            <p:ph idx="1"/>
          </p:nvPr>
        </p:nvSpPr>
        <p:spPr>
          <a:xfrm>
            <a:off x="875210" y="5491863"/>
            <a:ext cx="10816045" cy="486588"/>
          </a:xfrm>
        </p:spPr>
        <p:txBody>
          <a:bodyPr/>
          <a:lstStyle/>
          <a:p>
            <a:pPr>
              <a:spcAft>
                <a:spcPts val="450"/>
              </a:spcAft>
            </a:pPr>
            <a:r>
              <a:rPr lang="en-GB" sz="1425" dirty="0"/>
              <a:t>Other observational studies have also shown switching to clopidogrel is common in clinical practice and have reported exploratory findings on outcomes</a:t>
            </a:r>
          </a:p>
        </p:txBody>
      </p:sp>
      <p:sp>
        <p:nvSpPr>
          <p:cNvPr id="11" name="TextBox 10"/>
          <p:cNvSpPr txBox="1"/>
          <p:nvPr/>
        </p:nvSpPr>
        <p:spPr>
          <a:xfrm>
            <a:off x="776073" y="523372"/>
            <a:ext cx="10740066" cy="438580"/>
          </a:xfrm>
          <a:prstGeom prst="rect">
            <a:avLst/>
          </a:prstGeom>
          <a:noFill/>
        </p:spPr>
        <p:txBody>
          <a:bodyPr wrap="square" lIns="68574" tIns="34289" rIns="68574" bIns="34289" rtlCol="0">
            <a:spAutoFit/>
          </a:bodyPr>
          <a:lstStyle/>
          <a:p>
            <a:pPr defTabSz="685732"/>
            <a:r>
              <a:rPr lang="en-GB" sz="2400" b="1" dirty="0">
                <a:solidFill>
                  <a:schemeClr val="tx1">
                    <a:lumMod val="75000"/>
                  </a:schemeClr>
                </a:solidFill>
                <a:latin typeface="Calibri" panose="020F0502020204030204" pitchFamily="34" charset="0"/>
                <a:cs typeface="Calibri" panose="020F0502020204030204" pitchFamily="34" charset="0"/>
              </a:rPr>
              <a:t>Prevalence of Switching and Outcomes: Registries/Observational Studies</a:t>
            </a:r>
          </a:p>
        </p:txBody>
      </p:sp>
      <p:sp>
        <p:nvSpPr>
          <p:cNvPr id="3" name="TextBox 2">
            <a:extLst>
              <a:ext uri="{FF2B5EF4-FFF2-40B4-BE49-F238E27FC236}">
                <a16:creationId xmlns:a16="http://schemas.microsoft.com/office/drawing/2014/main" id="{5CEE723B-F129-4AFF-B55E-6F440573F184}"/>
              </a:ext>
            </a:extLst>
          </p:cNvPr>
          <p:cNvSpPr txBox="1"/>
          <p:nvPr/>
        </p:nvSpPr>
        <p:spPr>
          <a:xfrm>
            <a:off x="5838373" y="6001532"/>
            <a:ext cx="5877293" cy="400110"/>
          </a:xfrm>
          <a:prstGeom prst="rect">
            <a:avLst/>
          </a:prstGeom>
          <a:noFill/>
        </p:spPr>
        <p:txBody>
          <a:bodyPr wrap="square" rtlCol="0">
            <a:spAutoFit/>
          </a:bodyPr>
          <a:lstStyle/>
          <a:p>
            <a:r>
              <a:rPr lang="en-GB" sz="1000" dirty="0">
                <a:solidFill>
                  <a:srgbClr val="444492"/>
                </a:solidFill>
                <a:latin typeface="Calibri" panose="020F0502020204030204" pitchFamily="34" charset="0"/>
                <a:cs typeface="Calibri" panose="020F0502020204030204" pitchFamily="34" charset="0"/>
              </a:rPr>
              <a:t>BARC: Bleeding Academic Research Consortium; MACE: Major adverse cardiovascular events; OR: Odds ratio; ACS: Acute coronary syndrome; PCI: Percutaneous coronary intervention. </a:t>
            </a:r>
            <a:endParaRPr lang="en-IN" sz="1000" dirty="0"/>
          </a:p>
        </p:txBody>
      </p:sp>
      <p:sp>
        <p:nvSpPr>
          <p:cNvPr id="14" name="Espace réservé du numéro de diapositive 13"/>
          <p:cNvSpPr>
            <a:spLocks noGrp="1"/>
          </p:cNvSpPr>
          <p:nvPr>
            <p:ph type="sldNum" sz="quarter" idx="11"/>
          </p:nvPr>
        </p:nvSpPr>
        <p:spPr/>
        <p:txBody>
          <a:bodyPr/>
          <a:lstStyle/>
          <a:p>
            <a:pPr>
              <a:defRPr/>
            </a:pPr>
            <a:r>
              <a:rPr lang="en-US" smtClean="0">
                <a:latin typeface="Calibri" panose="020F0502020204030204" pitchFamily="34" charset="0"/>
                <a:cs typeface="Calibri" panose="020F0502020204030204" pitchFamily="34" charset="0"/>
              </a:rPr>
              <a:t>|</a:t>
            </a:r>
            <a:r>
              <a:rPr lang="en-US" sz="675" baseline="16000" smtClean="0">
                <a:latin typeface="Calibri" panose="020F0502020204030204" pitchFamily="34" charset="0"/>
                <a:cs typeface="Calibri" panose="020F0502020204030204" pitchFamily="34" charset="0"/>
              </a:rPr>
              <a:t>        </a:t>
            </a:r>
            <a:fld id="{56F5436D-4467-46D4-B528-6B3DB15B0010}" type="slidenum">
              <a:rPr lang="en-US" smtClean="0">
                <a:latin typeface="Calibri" panose="020F0502020204030204" pitchFamily="34" charset="0"/>
                <a:cs typeface="Calibri" panose="020F0502020204030204" pitchFamily="34" charset="0"/>
              </a:rPr>
              <a:pPr>
                <a:defRPr/>
              </a:pPr>
              <a:t>24</a:t>
            </a:fld>
            <a:endParaRPr lang="en-US" dirty="0">
              <a:latin typeface="Calibri" panose="020F0502020204030204" pitchFamily="34" charset="0"/>
              <a:cs typeface="Calibri" panose="020F0502020204030204" pitchFamily="34" charset="0"/>
            </a:endParaRPr>
          </a:p>
        </p:txBody>
      </p:sp>
      <p:sp>
        <p:nvSpPr>
          <p:cNvPr id="15" name="ZoneTexte 14"/>
          <p:cNvSpPr txBox="1"/>
          <p:nvPr/>
        </p:nvSpPr>
        <p:spPr>
          <a:xfrm>
            <a:off x="2436712" y="6306472"/>
            <a:ext cx="7982857" cy="400110"/>
          </a:xfrm>
          <a:prstGeom prst="rect">
            <a:avLst/>
          </a:prstGeom>
          <a:noFill/>
        </p:spPr>
        <p:txBody>
          <a:bodyPr wrap="square" rtlCol="0">
            <a:spAutoFit/>
          </a:bodyPr>
          <a:lstStyle>
            <a:defPPr>
              <a:defRPr lang="en-US"/>
            </a:defPPr>
            <a:lvl1pPr algn="ctr">
              <a:defRPr sz="1000"/>
            </a:lvl1pPr>
          </a:lstStyle>
          <a:p>
            <a:r>
              <a:rPr lang="en-US" dirty="0"/>
              <a:t>Zinc code : </a:t>
            </a:r>
            <a:r>
              <a:rPr lang="en-US" dirty="0" smtClean="0"/>
              <a:t>SAGLB.CLO.18.01.0071b Date </a:t>
            </a:r>
            <a:r>
              <a:rPr lang="en-US" dirty="0"/>
              <a:t>of approval : 20 May 2019    </a:t>
            </a:r>
            <a:endParaRPr lang="en-US" dirty="0" smtClean="0"/>
          </a:p>
          <a:p>
            <a:r>
              <a:rPr lang="en-US" dirty="0" smtClean="0"/>
              <a:t>This </a:t>
            </a:r>
            <a:r>
              <a:rPr lang="en-US" dirty="0"/>
              <a:t>is for internal use only and </a:t>
            </a:r>
            <a:r>
              <a:rPr lang="en-US" dirty="0" smtClean="0"/>
              <a:t>subsequent </a:t>
            </a:r>
            <a:r>
              <a:rPr lang="en-US" dirty="0"/>
              <a:t>use in the affiliates is subject to local review and approval.</a:t>
            </a:r>
            <a:endParaRPr lang="fr-FR" dirty="0"/>
          </a:p>
        </p:txBody>
      </p:sp>
    </p:spTree>
    <p:extLst>
      <p:ext uri="{BB962C8B-B14F-4D97-AF65-F5344CB8AC3E}">
        <p14:creationId xmlns:p14="http://schemas.microsoft.com/office/powerpoint/2010/main" val="36551600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r>
              <a:rPr lang="en-GB" sz="2400" b="1" kern="1200" dirty="0">
                <a:solidFill>
                  <a:schemeClr val="tx1">
                    <a:lumMod val="75000"/>
                  </a:schemeClr>
                </a:solidFill>
                <a:ea typeface="+mn-ea"/>
              </a:rPr>
              <a:t>Highlights</a:t>
            </a:r>
          </a:p>
        </p:txBody>
      </p:sp>
      <p:sp>
        <p:nvSpPr>
          <p:cNvPr id="2" name="Content Placeholder 1"/>
          <p:cNvSpPr>
            <a:spLocks noGrp="1"/>
          </p:cNvSpPr>
          <p:nvPr>
            <p:ph idx="1"/>
          </p:nvPr>
        </p:nvSpPr>
        <p:spPr>
          <a:xfrm>
            <a:off x="836087" y="1348091"/>
            <a:ext cx="10477500" cy="5112710"/>
          </a:xfrm>
        </p:spPr>
        <p:txBody>
          <a:bodyPr/>
          <a:lstStyle/>
          <a:p>
            <a:r>
              <a:rPr lang="en-US" sz="1800" dirty="0"/>
              <a:t>With the availability of different oral P2Y12 receptor inhibitors, antiplatelet treatment strategies can be personalized based on individual patient risk for ischemic or bleeding complications.</a:t>
            </a:r>
          </a:p>
          <a:p>
            <a:endParaRPr lang="en-US" sz="1800" dirty="0"/>
          </a:p>
          <a:p>
            <a:r>
              <a:rPr lang="en-US" sz="1800" dirty="0"/>
              <a:t>Recent clinical trial evidence demonstrate that an early and guided de-escalation strategy based on platelet function testing may be considered as an alternative treatment option for patients with acute coronary syndrome.</a:t>
            </a:r>
          </a:p>
          <a:p>
            <a:endParaRPr lang="en-US" sz="1800" dirty="0"/>
          </a:p>
          <a:p>
            <a:r>
              <a:rPr lang="en-US" sz="1800" dirty="0"/>
              <a:t>Data from real world practice shows that non-guided de-escalation is common, although the clinical implications of this approach remain unknown.</a:t>
            </a:r>
          </a:p>
          <a:p>
            <a:endParaRPr lang="en-US" sz="1800" dirty="0"/>
          </a:p>
          <a:p>
            <a:r>
              <a:rPr lang="en-US" sz="1800" dirty="0"/>
              <a:t>The profile of patients suitable for de-escalation, the impact of de-escalation on adverse clinical outcomes and how this is affected by the timing after index ACS warrants further large-scale investigation.</a:t>
            </a:r>
            <a:endParaRPr lang="en-US" sz="1800" baseline="30000" dirty="0"/>
          </a:p>
        </p:txBody>
      </p:sp>
      <p:sp>
        <p:nvSpPr>
          <p:cNvPr id="5" name="Espace réservé du numéro de diapositive 4"/>
          <p:cNvSpPr>
            <a:spLocks noGrp="1"/>
          </p:cNvSpPr>
          <p:nvPr>
            <p:ph type="sldNum" sz="quarter" idx="11"/>
          </p:nvPr>
        </p:nvSpPr>
        <p:spPr/>
        <p:txBody>
          <a:bodyPr/>
          <a:lstStyle/>
          <a:p>
            <a:r>
              <a:rPr lang="en-US" altLang="en-US" smtClean="0">
                <a:latin typeface="Calibri" panose="020F0502020204030204" pitchFamily="34" charset="0"/>
                <a:cs typeface="Calibri" panose="020F0502020204030204" pitchFamily="34" charset="0"/>
              </a:rPr>
              <a:t>|</a:t>
            </a:r>
            <a:r>
              <a:rPr lang="en-US" altLang="en-US" sz="900" baseline="16000" smtClean="0">
                <a:latin typeface="Calibri" panose="020F0502020204030204" pitchFamily="34" charset="0"/>
                <a:cs typeface="Calibri" panose="020F0502020204030204" pitchFamily="34" charset="0"/>
              </a:rPr>
              <a:t>         </a:t>
            </a:r>
            <a:fld id="{A2AB0FFF-949E-4AFB-BF98-7C23E89F2E92}" type="slidenum">
              <a:rPr lang="en-US" altLang="en-US" smtClean="0">
                <a:latin typeface="Calibri" panose="020F0502020204030204" pitchFamily="34" charset="0"/>
                <a:cs typeface="Calibri" panose="020F0502020204030204" pitchFamily="34" charset="0"/>
              </a:rPr>
              <a:pPr/>
              <a:t>25</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09758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C52B1-7194-46EF-9508-592171C057F0}"/>
              </a:ext>
            </a:extLst>
          </p:cNvPr>
          <p:cNvSpPr>
            <a:spLocks noGrp="1"/>
          </p:cNvSpPr>
          <p:nvPr>
            <p:ph type="title"/>
          </p:nvPr>
        </p:nvSpPr>
        <p:spPr>
          <a:xfrm>
            <a:off x="814917" y="337966"/>
            <a:ext cx="10608735" cy="831806"/>
          </a:xfrm>
        </p:spPr>
        <p:txBody>
          <a:bodyPr anchor="ctr"/>
          <a:lstStyle/>
          <a:p>
            <a:r>
              <a:rPr lang="en-US" sz="2400" b="1" kern="1200" dirty="0">
                <a:solidFill>
                  <a:schemeClr val="tx1">
                    <a:lumMod val="75000"/>
                  </a:schemeClr>
                </a:solidFill>
                <a:ea typeface="+mn-ea"/>
              </a:rPr>
              <a:t>De-Escalation from Ticagrelor to Clopidogrel in Patients with Acute Coronary Syndrome</a:t>
            </a:r>
            <a:endParaRPr lang="en-GB" sz="2400" b="1" kern="1200" dirty="0">
              <a:solidFill>
                <a:schemeClr val="tx1">
                  <a:lumMod val="75000"/>
                </a:schemeClr>
              </a:solidFill>
              <a:ea typeface="+mn-ea"/>
            </a:endParaRPr>
          </a:p>
        </p:txBody>
      </p:sp>
      <p:sp>
        <p:nvSpPr>
          <p:cNvPr id="4" name="Subtitle 2">
            <a:extLst>
              <a:ext uri="{FF2B5EF4-FFF2-40B4-BE49-F238E27FC236}">
                <a16:creationId xmlns:a16="http://schemas.microsoft.com/office/drawing/2014/main" id="{0250F437-3DF9-4733-86A5-0AE43B6FF9B8}"/>
              </a:ext>
            </a:extLst>
          </p:cNvPr>
          <p:cNvSpPr txBox="1">
            <a:spLocks/>
          </p:cNvSpPr>
          <p:nvPr/>
        </p:nvSpPr>
        <p:spPr>
          <a:xfrm>
            <a:off x="1781969" y="2407453"/>
            <a:ext cx="8628062" cy="868362"/>
          </a:xfrm>
          <a:prstGeom prst="rect">
            <a:avLst/>
          </a:prstGeom>
        </p:spPr>
        <p:txBody>
          <a:bodyPr/>
          <a:lstStyle>
            <a:lvl1pPr marL="342900" indent="-342900" algn="l" rtl="0" eaLnBrk="0" fontAlgn="base" hangingPunct="0">
              <a:spcBef>
                <a:spcPts val="1000"/>
              </a:spcBef>
              <a:spcAft>
                <a:spcPct val="0"/>
              </a:spcAft>
              <a:buClr>
                <a:srgbClr val="8AC6CD"/>
              </a:buClr>
              <a:buSzPct val="72000"/>
              <a:buFont typeface="Wingdings" pitchFamily="2" charset="2"/>
              <a:buChar char="u"/>
              <a:defRPr sz="2400">
                <a:solidFill>
                  <a:schemeClr val="bg1"/>
                </a:solidFill>
                <a:latin typeface="+mn-lt"/>
                <a:ea typeface="MS PGothic" pitchFamily="34" charset="-128"/>
                <a:cs typeface="MS PGothic"/>
              </a:defRPr>
            </a:lvl1pPr>
            <a:lvl2pPr marL="742950" indent="-285750" algn="l" rtl="0" eaLnBrk="0" fontAlgn="base" hangingPunct="0">
              <a:spcBef>
                <a:spcPct val="20000"/>
              </a:spcBef>
              <a:spcAft>
                <a:spcPct val="0"/>
              </a:spcAft>
              <a:buClr>
                <a:srgbClr val="8AC6CD"/>
              </a:buClr>
              <a:buChar char="–"/>
              <a:defRPr sz="2000">
                <a:solidFill>
                  <a:schemeClr val="bg1"/>
                </a:solidFill>
                <a:latin typeface="+mn-lt"/>
                <a:ea typeface="MS PGothic" pitchFamily="34" charset="-128"/>
                <a:cs typeface="MS PGothic"/>
              </a:defRPr>
            </a:lvl2pPr>
            <a:lvl3pPr marL="1143000" indent="-228600" algn="l" rtl="0" eaLnBrk="0" fontAlgn="base" hangingPunct="0">
              <a:spcBef>
                <a:spcPct val="20000"/>
              </a:spcBef>
              <a:spcAft>
                <a:spcPct val="0"/>
              </a:spcAft>
              <a:buClr>
                <a:srgbClr val="8AC6CD"/>
              </a:buClr>
              <a:buChar char="•"/>
              <a:defRPr sz="2400">
                <a:solidFill>
                  <a:schemeClr val="bg1"/>
                </a:solidFill>
                <a:latin typeface="+mn-lt"/>
                <a:ea typeface="MS PGothic" pitchFamily="34" charset="-128"/>
                <a:cs typeface="MS PGothic"/>
              </a:defRPr>
            </a:lvl3pPr>
            <a:lvl4pPr marL="1600200" indent="-228600" algn="l" rtl="0" eaLnBrk="0" fontAlgn="base" hangingPunct="0">
              <a:spcBef>
                <a:spcPct val="20000"/>
              </a:spcBef>
              <a:spcAft>
                <a:spcPct val="0"/>
              </a:spcAft>
              <a:buClr>
                <a:srgbClr val="2943B4"/>
              </a:buClr>
              <a:buChar char="–"/>
              <a:defRPr sz="2000">
                <a:solidFill>
                  <a:schemeClr val="bg1"/>
                </a:solidFill>
                <a:latin typeface="+mn-lt"/>
                <a:ea typeface="MS PGothic" pitchFamily="34" charset="-128"/>
                <a:cs typeface="MS PGothic"/>
              </a:defRPr>
            </a:lvl4pPr>
            <a:lvl5pPr marL="2057400" indent="-228600" algn="l" rtl="0" eaLnBrk="0" fontAlgn="base" hangingPunct="0">
              <a:spcBef>
                <a:spcPct val="20000"/>
              </a:spcBef>
              <a:spcAft>
                <a:spcPct val="0"/>
              </a:spcAft>
              <a:buClr>
                <a:srgbClr val="2943B4"/>
              </a:buClr>
              <a:buChar char="»"/>
              <a:defRPr sz="1600">
                <a:solidFill>
                  <a:schemeClr val="bg1"/>
                </a:solidFill>
                <a:latin typeface="+mn-lt"/>
                <a:ea typeface="MS PGothic" pitchFamily="34" charset="-128"/>
                <a:cs typeface="MS PGothic"/>
              </a:defRPr>
            </a:lvl5pPr>
            <a:lvl6pPr marL="2514600" indent="-228600" algn="l" rtl="0" eaLnBrk="0" fontAlgn="base" hangingPunct="0">
              <a:spcBef>
                <a:spcPct val="20000"/>
              </a:spcBef>
              <a:spcAft>
                <a:spcPct val="0"/>
              </a:spcAft>
              <a:buClr>
                <a:srgbClr val="2943B4"/>
              </a:buClr>
              <a:buChar char="»"/>
              <a:defRPr sz="1600">
                <a:solidFill>
                  <a:schemeClr val="tx1"/>
                </a:solidFill>
                <a:latin typeface="+mn-lt"/>
                <a:ea typeface="MS PGothic" pitchFamily="34" charset="-128"/>
                <a:cs typeface="MS PGothic" pitchFamily="34" charset="-128"/>
              </a:defRPr>
            </a:lvl6pPr>
            <a:lvl7pPr marL="2971800" indent="-228600" algn="l" rtl="0" eaLnBrk="0" fontAlgn="base" hangingPunct="0">
              <a:spcBef>
                <a:spcPct val="20000"/>
              </a:spcBef>
              <a:spcAft>
                <a:spcPct val="0"/>
              </a:spcAft>
              <a:buClr>
                <a:srgbClr val="2943B4"/>
              </a:buClr>
              <a:buChar char="»"/>
              <a:defRPr sz="1600">
                <a:solidFill>
                  <a:schemeClr val="tx1"/>
                </a:solidFill>
                <a:latin typeface="+mn-lt"/>
                <a:ea typeface="MS PGothic" pitchFamily="34" charset="-128"/>
                <a:cs typeface="MS PGothic" pitchFamily="34" charset="-128"/>
              </a:defRPr>
            </a:lvl7pPr>
            <a:lvl8pPr marL="3429000" indent="-228600" algn="l" rtl="0" eaLnBrk="0" fontAlgn="base" hangingPunct="0">
              <a:spcBef>
                <a:spcPct val="20000"/>
              </a:spcBef>
              <a:spcAft>
                <a:spcPct val="0"/>
              </a:spcAft>
              <a:buClr>
                <a:srgbClr val="2943B4"/>
              </a:buClr>
              <a:buChar char="»"/>
              <a:defRPr sz="1600">
                <a:solidFill>
                  <a:schemeClr val="tx1"/>
                </a:solidFill>
                <a:latin typeface="+mn-lt"/>
                <a:ea typeface="MS PGothic" pitchFamily="34" charset="-128"/>
                <a:cs typeface="MS PGothic" pitchFamily="34" charset="-128"/>
              </a:defRPr>
            </a:lvl8pPr>
            <a:lvl9pPr marL="3886200" indent="-228600" algn="l" rtl="0" eaLnBrk="0" fontAlgn="base" hangingPunct="0">
              <a:spcBef>
                <a:spcPct val="20000"/>
              </a:spcBef>
              <a:spcAft>
                <a:spcPct val="0"/>
              </a:spcAft>
              <a:buClr>
                <a:srgbClr val="2943B4"/>
              </a:buClr>
              <a:buChar char="»"/>
              <a:defRPr sz="1600">
                <a:solidFill>
                  <a:schemeClr val="tx1"/>
                </a:solidFill>
                <a:latin typeface="+mn-lt"/>
                <a:ea typeface="MS PGothic" pitchFamily="34" charset="-128"/>
                <a:cs typeface="MS PGothic" pitchFamily="34" charset="-128"/>
              </a:defRPr>
            </a:lvl9pPr>
          </a:lstStyle>
          <a:p>
            <a:pPr marL="0" indent="0" algn="ctr">
              <a:buNone/>
            </a:pPr>
            <a:r>
              <a:rPr lang="en-IN" sz="2800" b="1" dirty="0">
                <a:solidFill>
                  <a:schemeClr val="tx1"/>
                </a:solidFill>
                <a:latin typeface="Calibri" panose="020F0502020204030204" pitchFamily="34" charset="0"/>
                <a:cs typeface="Calibri" panose="020F0502020204030204" pitchFamily="34" charset="0"/>
              </a:rPr>
              <a:t>A Systematic Review </a:t>
            </a:r>
            <a:r>
              <a:rPr lang="en-IN" sz="2800" b="1" dirty="0" smtClean="0">
                <a:solidFill>
                  <a:schemeClr val="tx1"/>
                </a:solidFill>
                <a:latin typeface="Calibri" panose="020F0502020204030204" pitchFamily="34" charset="0"/>
                <a:cs typeface="Calibri" panose="020F0502020204030204" pitchFamily="34" charset="0"/>
              </a:rPr>
              <a:t>and Meta-Analysis</a:t>
            </a:r>
            <a:endParaRPr lang="en-US" sz="2800" b="1" dirty="0">
              <a:solidFill>
                <a:schemeClr val="tx1"/>
              </a:solidFill>
              <a:latin typeface="Calibri" panose="020F0502020204030204" pitchFamily="34" charset="0"/>
              <a:cs typeface="Calibri" panose="020F0502020204030204" pitchFamily="34" charset="0"/>
            </a:endParaRPr>
          </a:p>
          <a:p>
            <a:pPr marL="0" indent="0" algn="ctr">
              <a:buNone/>
            </a:pPr>
            <a:endParaRPr lang="en-US" sz="2800" b="1" dirty="0">
              <a:solidFill>
                <a:schemeClr val="tx1"/>
              </a:solidFill>
              <a:latin typeface="Calibri" panose="020F0502020204030204" pitchFamily="34" charset="0"/>
              <a:cs typeface="Calibri" panose="020F0502020204030204" pitchFamily="34" charset="0"/>
            </a:endParaRPr>
          </a:p>
          <a:p>
            <a:pPr marL="0" indent="0" algn="ctr">
              <a:buNone/>
            </a:pPr>
            <a:r>
              <a:rPr lang="en-US" sz="2000" b="1" baseline="30000" dirty="0" smtClean="0">
                <a:solidFill>
                  <a:schemeClr val="tx1"/>
                </a:solidFill>
                <a:latin typeface="Calibri" panose="020F0502020204030204" pitchFamily="34" charset="0"/>
                <a:cs typeface="Calibri" panose="020F0502020204030204" pitchFamily="34" charset="0"/>
              </a:rPr>
              <a:t>9</a:t>
            </a:r>
            <a:endParaRPr lang="en-GB" sz="2000" b="1" baseline="30000" dirty="0">
              <a:solidFill>
                <a:schemeClr val="tx1"/>
              </a:solidFill>
              <a:latin typeface="Calibri" panose="020F0502020204030204" pitchFamily="34" charset="0"/>
              <a:cs typeface="Calibri" panose="020F0502020204030204" pitchFamily="34" charset="0"/>
            </a:endParaRPr>
          </a:p>
        </p:txBody>
      </p:sp>
      <p:sp>
        <p:nvSpPr>
          <p:cNvPr id="12" name="Espace réservé du numéro de diapositive 11"/>
          <p:cNvSpPr>
            <a:spLocks noGrp="1"/>
          </p:cNvSpPr>
          <p:nvPr>
            <p:ph type="sldNum" sz="quarter" idx="11"/>
          </p:nvPr>
        </p:nvSpPr>
        <p:spPr/>
        <p:txBody>
          <a:bodyPr/>
          <a:lstStyle/>
          <a:p>
            <a:pPr>
              <a:defRPr/>
            </a:pPr>
            <a:r>
              <a:rPr lang="en-US" smtClean="0">
                <a:latin typeface="Calibri" panose="020F0502020204030204" pitchFamily="34" charset="0"/>
                <a:cs typeface="Calibri" panose="020F0502020204030204" pitchFamily="34" charset="0"/>
              </a:rPr>
              <a:t>|</a:t>
            </a:r>
            <a:r>
              <a:rPr lang="en-US" sz="675" baseline="16000" smtClean="0">
                <a:latin typeface="Calibri" panose="020F0502020204030204" pitchFamily="34" charset="0"/>
                <a:cs typeface="Calibri" panose="020F0502020204030204" pitchFamily="34" charset="0"/>
              </a:rPr>
              <a:t>        </a:t>
            </a:r>
            <a:fld id="{3A580EDA-B8B9-4618-A60E-C09060CB83FE}" type="slidenum">
              <a:rPr lang="en-US" smtClean="0">
                <a:latin typeface="Calibri" panose="020F0502020204030204" pitchFamily="34" charset="0"/>
                <a:cs typeface="Calibri" panose="020F0502020204030204" pitchFamily="34" charset="0"/>
              </a:rPr>
              <a:pPr>
                <a:defRPr/>
              </a:pPr>
              <a:t>26</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10461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72582" y="321007"/>
            <a:ext cx="10608735" cy="841375"/>
          </a:xfrm>
        </p:spPr>
        <p:txBody>
          <a:bodyPr anchor="ctr"/>
          <a:lstStyle/>
          <a:p>
            <a:r>
              <a:rPr lang="en-GB" sz="2400" b="1" kern="1200" dirty="0">
                <a:solidFill>
                  <a:schemeClr val="tx1">
                    <a:lumMod val="75000"/>
                  </a:schemeClr>
                </a:solidFill>
                <a:ea typeface="+mn-ea"/>
              </a:rPr>
              <a:t>Aims</a:t>
            </a:r>
          </a:p>
        </p:txBody>
      </p:sp>
      <p:sp>
        <p:nvSpPr>
          <p:cNvPr id="2" name="Content Placeholder 1"/>
          <p:cNvSpPr>
            <a:spLocks noGrp="1"/>
          </p:cNvSpPr>
          <p:nvPr>
            <p:ph idx="1"/>
          </p:nvPr>
        </p:nvSpPr>
        <p:spPr/>
        <p:txBody>
          <a:bodyPr/>
          <a:lstStyle/>
          <a:p>
            <a:pPr marL="285750" indent="-285750" defTabSz="1219170" eaLnBrk="1" fontAlgn="auto" hangingPunct="1">
              <a:lnSpc>
                <a:spcPct val="150000"/>
              </a:lnSpc>
              <a:spcBef>
                <a:spcPts val="0"/>
              </a:spcBef>
              <a:spcAft>
                <a:spcPts val="1200"/>
              </a:spcAft>
              <a:buClrTx/>
              <a:buSzTx/>
              <a:buFont typeface="Arial" panose="020B0604020202020204" pitchFamily="34" charset="0"/>
              <a:buChar char="•"/>
              <a:defRPr/>
            </a:pPr>
            <a:r>
              <a:rPr lang="en-US" sz="2000" dirty="0" smtClean="0"/>
              <a:t>To </a:t>
            </a:r>
            <a:r>
              <a:rPr lang="en-US" sz="2000" dirty="0"/>
              <a:t>conduct a systematic literature </a:t>
            </a:r>
            <a:r>
              <a:rPr lang="en-US" sz="2000" dirty="0" smtClean="0"/>
              <a:t>review and meta-analysis in order </a:t>
            </a:r>
            <a:r>
              <a:rPr lang="en-US" sz="2000" dirty="0"/>
              <a:t>to assess </a:t>
            </a:r>
            <a:r>
              <a:rPr lang="en-US" sz="1800" dirty="0" smtClean="0"/>
              <a:t>:</a:t>
            </a:r>
          </a:p>
          <a:p>
            <a:pPr marL="585757" lvl="1" indent="-285750" defTabSz="1219170" eaLnBrk="1" fontAlgn="auto" hangingPunct="1">
              <a:spcBef>
                <a:spcPts val="0"/>
              </a:spcBef>
              <a:spcAft>
                <a:spcPts val="1200"/>
              </a:spcAft>
              <a:buClrTx/>
              <a:buFont typeface="Arial" panose="020B0604020202020204" pitchFamily="34" charset="0"/>
              <a:buChar char="•"/>
              <a:defRPr/>
            </a:pPr>
            <a:r>
              <a:rPr lang="en-US" sz="1800" b="0" dirty="0" smtClean="0">
                <a:solidFill>
                  <a:srgbClr val="444492"/>
                </a:solidFill>
                <a:ea typeface="+mn-ea"/>
              </a:rPr>
              <a:t>The </a:t>
            </a:r>
            <a:r>
              <a:rPr lang="en-US" sz="1800" dirty="0">
                <a:solidFill>
                  <a:srgbClr val="444492"/>
                </a:solidFill>
                <a:ea typeface="+mn-ea"/>
              </a:rPr>
              <a:t>prevalence</a:t>
            </a:r>
            <a:r>
              <a:rPr lang="en-US" sz="1800" b="0" dirty="0">
                <a:solidFill>
                  <a:srgbClr val="444492"/>
                </a:solidFill>
                <a:ea typeface="+mn-ea"/>
              </a:rPr>
              <a:t> rate of de-escalation from </a:t>
            </a:r>
            <a:r>
              <a:rPr lang="en-US" sz="1800" b="0" dirty="0" err="1">
                <a:solidFill>
                  <a:srgbClr val="444492"/>
                </a:solidFill>
                <a:ea typeface="+mn-ea"/>
              </a:rPr>
              <a:t>ticagrelor</a:t>
            </a:r>
            <a:r>
              <a:rPr lang="en-US" sz="1800" b="0" dirty="0">
                <a:solidFill>
                  <a:srgbClr val="444492"/>
                </a:solidFill>
                <a:ea typeface="+mn-ea"/>
              </a:rPr>
              <a:t> to </a:t>
            </a:r>
            <a:r>
              <a:rPr lang="en-US" sz="1800" b="0" dirty="0" err="1">
                <a:solidFill>
                  <a:srgbClr val="444492"/>
                </a:solidFill>
                <a:ea typeface="+mn-ea"/>
              </a:rPr>
              <a:t>clopidogrel</a:t>
            </a:r>
            <a:r>
              <a:rPr lang="en-US" sz="1800" b="0" dirty="0">
                <a:solidFill>
                  <a:srgbClr val="444492"/>
                </a:solidFill>
                <a:ea typeface="+mn-ea"/>
              </a:rPr>
              <a:t> in patients with ACS and </a:t>
            </a:r>
            <a:r>
              <a:rPr lang="en-US" sz="1800" b="0" dirty="0" smtClean="0">
                <a:solidFill>
                  <a:srgbClr val="444492"/>
                </a:solidFill>
                <a:ea typeface="+mn-ea"/>
              </a:rPr>
              <a:t>the </a:t>
            </a:r>
            <a:r>
              <a:rPr lang="en-US" sz="1800" dirty="0">
                <a:solidFill>
                  <a:srgbClr val="444492"/>
                </a:solidFill>
                <a:ea typeface="+mn-ea"/>
              </a:rPr>
              <a:t>time </a:t>
            </a:r>
            <a:r>
              <a:rPr lang="en-US" sz="1800" b="0" dirty="0">
                <a:solidFill>
                  <a:srgbClr val="444492"/>
                </a:solidFill>
                <a:ea typeface="+mn-ea"/>
              </a:rPr>
              <a:t>at which de-escalation takes place following the index event.</a:t>
            </a:r>
          </a:p>
          <a:p>
            <a:pPr marL="585757" lvl="1" indent="-285750" defTabSz="1219170" eaLnBrk="1" fontAlgn="auto" hangingPunct="1">
              <a:spcBef>
                <a:spcPts val="0"/>
              </a:spcBef>
              <a:spcAft>
                <a:spcPts val="0"/>
              </a:spcAft>
              <a:buClrTx/>
              <a:buFont typeface="Arial" panose="020B0604020202020204" pitchFamily="34" charset="0"/>
              <a:buChar char="•"/>
              <a:defRPr/>
            </a:pPr>
            <a:r>
              <a:rPr lang="en-US" sz="1800" b="0" dirty="0" smtClean="0">
                <a:solidFill>
                  <a:srgbClr val="444492"/>
                </a:solidFill>
                <a:ea typeface="+mn-ea"/>
              </a:rPr>
              <a:t>The </a:t>
            </a:r>
            <a:r>
              <a:rPr lang="en-US" sz="1800" b="0" dirty="0">
                <a:solidFill>
                  <a:srgbClr val="444492"/>
                </a:solidFill>
                <a:ea typeface="+mn-ea"/>
              </a:rPr>
              <a:t>rate of </a:t>
            </a:r>
            <a:r>
              <a:rPr lang="en-US" sz="1800" dirty="0">
                <a:solidFill>
                  <a:srgbClr val="444492"/>
                </a:solidFill>
                <a:ea typeface="+mn-ea"/>
              </a:rPr>
              <a:t>clinical outcomes </a:t>
            </a:r>
            <a:r>
              <a:rPr lang="en-US" sz="1800" b="0" dirty="0">
                <a:solidFill>
                  <a:srgbClr val="444492"/>
                </a:solidFill>
                <a:ea typeface="+mn-ea"/>
              </a:rPr>
              <a:t>(ischemic events and bleeding) following de-escalation from </a:t>
            </a:r>
            <a:r>
              <a:rPr lang="en-US" sz="1800" b="0" dirty="0" err="1">
                <a:solidFill>
                  <a:srgbClr val="444492"/>
                </a:solidFill>
                <a:ea typeface="+mn-ea"/>
              </a:rPr>
              <a:t>ticagrelor</a:t>
            </a:r>
            <a:r>
              <a:rPr lang="en-US" sz="1800" b="0" dirty="0">
                <a:solidFill>
                  <a:srgbClr val="444492"/>
                </a:solidFill>
                <a:ea typeface="+mn-ea"/>
              </a:rPr>
              <a:t> to </a:t>
            </a:r>
            <a:r>
              <a:rPr lang="en-US" sz="1800" b="0" dirty="0" err="1">
                <a:solidFill>
                  <a:srgbClr val="444492"/>
                </a:solidFill>
                <a:ea typeface="+mn-ea"/>
              </a:rPr>
              <a:t>clopidogrel</a:t>
            </a:r>
            <a:r>
              <a:rPr lang="en-US" sz="1800" b="0" dirty="0">
                <a:solidFill>
                  <a:srgbClr val="444492"/>
                </a:solidFill>
                <a:ea typeface="+mn-ea"/>
              </a:rPr>
              <a:t> in patients with ACS.</a:t>
            </a:r>
            <a:endParaRPr lang="en-CA" sz="1800" b="0" dirty="0">
              <a:solidFill>
                <a:srgbClr val="444492"/>
              </a:solidFill>
              <a:ea typeface="+mn-ea"/>
            </a:endParaRPr>
          </a:p>
          <a:p>
            <a:pPr marL="0" indent="0">
              <a:buNone/>
            </a:pPr>
            <a:endParaRPr lang="en-US" sz="1800" dirty="0"/>
          </a:p>
        </p:txBody>
      </p:sp>
      <p:sp>
        <p:nvSpPr>
          <p:cNvPr id="5" name="Rectangle 15">
            <a:extLst>
              <a:ext uri="{FF2B5EF4-FFF2-40B4-BE49-F238E27FC236}">
                <a16:creationId xmlns:a16="http://schemas.microsoft.com/office/drawing/2014/main" id="{7E7DD423-95A7-465E-9142-6BDA4D192424}"/>
              </a:ext>
            </a:extLst>
          </p:cNvPr>
          <p:cNvSpPr>
            <a:spLocks noChangeArrowheads="1"/>
          </p:cNvSpPr>
          <p:nvPr/>
        </p:nvSpPr>
        <p:spPr bwMode="auto">
          <a:xfrm>
            <a:off x="814917" y="5809916"/>
            <a:ext cx="79898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130000"/>
              <a:buFont typeface="Verdana" panose="020B0604030504040204" pitchFamily="34" charset="0"/>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Verdana" panose="020B0604030504040204" pitchFamily="34" charset="0"/>
              <a:buChar char="●"/>
              <a:defRPr sz="1600" b="1">
                <a:solidFill>
                  <a:srgbClr val="989898"/>
                </a:solidFill>
                <a:latin typeface="Arial" panose="020B0604020202020204" pitchFamily="34" charset="0"/>
                <a:cs typeface="Arial" panose="020B0604020202020204" pitchFamily="34" charset="0"/>
              </a:defRPr>
            </a:lvl2pPr>
            <a:lvl3pPr marL="1143000" indent="-228600">
              <a:spcBef>
                <a:spcPct val="20000"/>
              </a:spcBef>
              <a:buClr>
                <a:schemeClr val="hlink"/>
              </a:buClr>
              <a:buChar char="•"/>
              <a:defRPr sz="1600">
                <a:solidFill>
                  <a:srgbClr val="989898"/>
                </a:solidFill>
                <a:latin typeface="Arial" panose="020B0604020202020204" pitchFamily="34" charset="0"/>
                <a:cs typeface="Arial" panose="020B0604020202020204" pitchFamily="34" charset="0"/>
              </a:defRPr>
            </a:lvl3pPr>
            <a:lvl4pPr marL="16002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4pPr>
            <a:lvl5pPr marL="20574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9pPr>
          </a:lstStyle>
          <a:p>
            <a:pPr>
              <a:spcBef>
                <a:spcPct val="0"/>
              </a:spcBef>
              <a:buClrTx/>
              <a:buSzTx/>
              <a:buFontTx/>
              <a:buNone/>
            </a:pPr>
            <a:r>
              <a:rPr lang="da-DK" altLang="en-US" sz="1000" dirty="0">
                <a:latin typeface="Calibri" panose="020F0502020204030204" pitchFamily="34" charset="0"/>
                <a:cs typeface="Calibri" panose="020F0502020204030204" pitchFamily="34" charset="0"/>
              </a:rPr>
              <a:t>Angiolillo, D.J., Patti, G., Chan, K.T. et al. J Thromb Thrombolysis (2019). https://doi.org/10.1007/s11239-019-01860-7</a:t>
            </a:r>
            <a:r>
              <a:rPr lang="en-IN" altLang="en-US" sz="1000" dirty="0" smtClean="0">
                <a:latin typeface="Calibri" panose="020F0502020204030204" pitchFamily="34" charset="0"/>
                <a:cs typeface="Calibri" panose="020F0502020204030204" pitchFamily="34" charset="0"/>
              </a:rPr>
              <a:t>.</a:t>
            </a:r>
            <a:endParaRPr lang="en-US" altLang="en-US" sz="1000" dirty="0">
              <a:latin typeface="Calibri" panose="020F0502020204030204" pitchFamily="34" charset="0"/>
              <a:cs typeface="Calibri" panose="020F0502020204030204" pitchFamily="34" charset="0"/>
            </a:endParaRPr>
          </a:p>
        </p:txBody>
      </p:sp>
      <p:sp>
        <p:nvSpPr>
          <p:cNvPr id="4" name="Espace réservé du numéro de diapositive 3"/>
          <p:cNvSpPr>
            <a:spLocks noGrp="1"/>
          </p:cNvSpPr>
          <p:nvPr>
            <p:ph type="sldNum" sz="quarter" idx="11"/>
          </p:nvPr>
        </p:nvSpPr>
        <p:spPr/>
        <p:txBody>
          <a:bodyPr/>
          <a:lstStyle/>
          <a:p>
            <a:r>
              <a:rPr lang="en-US" altLang="en-US" smtClean="0">
                <a:latin typeface="Calibri" panose="020F0502020204030204" pitchFamily="34" charset="0"/>
                <a:cs typeface="Calibri" panose="020F0502020204030204" pitchFamily="34" charset="0"/>
              </a:rPr>
              <a:t>|</a:t>
            </a:r>
            <a:r>
              <a:rPr lang="en-US" altLang="en-US" sz="900" baseline="16000" smtClean="0">
                <a:latin typeface="Calibri" panose="020F0502020204030204" pitchFamily="34" charset="0"/>
                <a:cs typeface="Calibri" panose="020F0502020204030204" pitchFamily="34" charset="0"/>
              </a:rPr>
              <a:t>         </a:t>
            </a:r>
            <a:fld id="{A2AB0FFF-949E-4AFB-BF98-7C23E89F2E92}" type="slidenum">
              <a:rPr lang="en-US" altLang="en-US" smtClean="0">
                <a:latin typeface="Calibri" panose="020F0502020204030204" pitchFamily="34" charset="0"/>
                <a:cs typeface="Calibri" panose="020F0502020204030204" pitchFamily="34" charset="0"/>
              </a:rPr>
              <a:pPr/>
              <a:t>27</a:t>
            </a:fld>
            <a:endParaRPr lang="en-US" altLang="en-US" dirty="0">
              <a:latin typeface="Calibri" panose="020F0502020204030204" pitchFamily="34" charset="0"/>
              <a:cs typeface="Calibri" panose="020F0502020204030204" pitchFamily="34" charset="0"/>
            </a:endParaRPr>
          </a:p>
        </p:txBody>
      </p:sp>
      <p:sp>
        <p:nvSpPr>
          <p:cNvPr id="7" name="ZoneTexte 6"/>
          <p:cNvSpPr txBox="1"/>
          <p:nvPr/>
        </p:nvSpPr>
        <p:spPr>
          <a:xfrm>
            <a:off x="2436712" y="6306472"/>
            <a:ext cx="7982857" cy="400110"/>
          </a:xfrm>
          <a:prstGeom prst="rect">
            <a:avLst/>
          </a:prstGeom>
          <a:noFill/>
        </p:spPr>
        <p:txBody>
          <a:bodyPr wrap="square" rtlCol="0">
            <a:spAutoFit/>
          </a:bodyPr>
          <a:lstStyle>
            <a:defPPr>
              <a:defRPr lang="en-US"/>
            </a:defPPr>
            <a:lvl1pPr algn="ctr">
              <a:defRPr sz="1000"/>
            </a:lvl1pPr>
          </a:lstStyle>
          <a:p>
            <a:r>
              <a:rPr lang="en-US" dirty="0"/>
              <a:t>Zinc code : </a:t>
            </a:r>
            <a:r>
              <a:rPr lang="en-US" dirty="0" smtClean="0"/>
              <a:t>SAGLB.CLO.18.01.0071b Date </a:t>
            </a:r>
            <a:r>
              <a:rPr lang="en-US" dirty="0"/>
              <a:t>of approval : 20 May 2019    </a:t>
            </a:r>
            <a:endParaRPr lang="en-US" dirty="0" smtClean="0"/>
          </a:p>
          <a:p>
            <a:r>
              <a:rPr lang="en-US" dirty="0" smtClean="0"/>
              <a:t>This </a:t>
            </a:r>
            <a:r>
              <a:rPr lang="en-US" dirty="0"/>
              <a:t>is for internal use only and </a:t>
            </a:r>
            <a:r>
              <a:rPr lang="en-US" dirty="0" smtClean="0"/>
              <a:t>subsequent </a:t>
            </a:r>
            <a:r>
              <a:rPr lang="en-US" dirty="0"/>
              <a:t>use in the affiliates is subject to local review and approval.</a:t>
            </a:r>
            <a:endParaRPr lang="fr-FR" dirty="0"/>
          </a:p>
        </p:txBody>
      </p:sp>
    </p:spTree>
    <p:extLst>
      <p:ext uri="{BB962C8B-B14F-4D97-AF65-F5344CB8AC3E}">
        <p14:creationId xmlns:p14="http://schemas.microsoft.com/office/powerpoint/2010/main" val="5026891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410" name="Title 2"/>
          <p:cNvSpPr>
            <a:spLocks noGrp="1"/>
          </p:cNvSpPr>
          <p:nvPr>
            <p:ph type="title"/>
          </p:nvPr>
        </p:nvSpPr>
        <p:spPr bwMode="auto">
          <a:xfrm>
            <a:off x="814917" y="214396"/>
            <a:ext cx="9144000" cy="803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altLang="en-US" sz="2400" b="1" kern="1200" dirty="0">
                <a:solidFill>
                  <a:schemeClr val="tx1">
                    <a:lumMod val="75000"/>
                  </a:schemeClr>
                </a:solidFill>
                <a:ea typeface="+mn-ea"/>
              </a:rPr>
              <a:t>Results – Reasons for De-escalation</a:t>
            </a:r>
          </a:p>
        </p:txBody>
      </p:sp>
      <p:sp>
        <p:nvSpPr>
          <p:cNvPr id="2" name="Content Placeholder 1">
            <a:extLst>
              <a:ext uri="{FF2B5EF4-FFF2-40B4-BE49-F238E27FC236}">
                <a16:creationId xmlns:a16="http://schemas.microsoft.com/office/drawing/2014/main" id="{91FE094E-016E-4EAF-A11A-F38BD07D14A9}"/>
              </a:ext>
            </a:extLst>
          </p:cNvPr>
          <p:cNvSpPr>
            <a:spLocks noGrp="1"/>
          </p:cNvSpPr>
          <p:nvPr>
            <p:ph idx="1"/>
          </p:nvPr>
        </p:nvSpPr>
        <p:spPr>
          <a:xfrm>
            <a:off x="814917" y="1767197"/>
            <a:ext cx="10474658" cy="4080490"/>
          </a:xfrm>
        </p:spPr>
        <p:txBody>
          <a:bodyPr/>
          <a:lstStyle/>
          <a:p>
            <a:pPr marL="0" indent="0">
              <a:buNone/>
            </a:pPr>
            <a:r>
              <a:rPr lang="en-US" sz="1800" dirty="0"/>
              <a:t>The most common reasons for de-escalation (reported in at least 10%) among 586 patients with available data included need for oral anticoagulant therapy (28%), bleeding (17%), intolerance (12%), patient unwillingness (10%), and dyspnea (10</a:t>
            </a:r>
            <a:r>
              <a:rPr lang="en-US" sz="1800" dirty="0" smtClean="0"/>
              <a:t>%) were just reported in </a:t>
            </a:r>
            <a:r>
              <a:rPr lang="en-US" sz="1800" b="1" dirty="0" smtClean="0"/>
              <a:t>one</a:t>
            </a:r>
            <a:r>
              <a:rPr lang="en-US" sz="1800" dirty="0" smtClean="0"/>
              <a:t> study.</a:t>
            </a:r>
            <a:endParaRPr lang="en-US" sz="1800" dirty="0"/>
          </a:p>
        </p:txBody>
      </p:sp>
      <p:sp>
        <p:nvSpPr>
          <p:cNvPr id="5" name="Rectangle 4">
            <a:extLst>
              <a:ext uri="{FF2B5EF4-FFF2-40B4-BE49-F238E27FC236}">
                <a16:creationId xmlns:a16="http://schemas.microsoft.com/office/drawing/2014/main" id="{156E8233-D2F1-4F3F-9ECE-3ACF48C08A6E}"/>
              </a:ext>
            </a:extLst>
          </p:cNvPr>
          <p:cNvSpPr/>
          <p:nvPr/>
        </p:nvSpPr>
        <p:spPr>
          <a:xfrm>
            <a:off x="814917" y="5847687"/>
            <a:ext cx="4820550" cy="246221"/>
          </a:xfrm>
          <a:prstGeom prst="rect">
            <a:avLst/>
          </a:prstGeom>
        </p:spPr>
        <p:txBody>
          <a:bodyPr wrap="none">
            <a:spAutoFit/>
          </a:bodyPr>
          <a:lstStyle/>
          <a:p>
            <a:r>
              <a:rPr lang="en-GB" sz="1000" dirty="0" err="1">
                <a:latin typeface="Calibri" panose="020F0502020204030204" pitchFamily="34" charset="0"/>
                <a:cs typeface="Calibri" panose="020F0502020204030204" pitchFamily="34" charset="0"/>
              </a:rPr>
              <a:t>Angiolillo</a:t>
            </a:r>
            <a:r>
              <a:rPr lang="en-GB" sz="1000" dirty="0">
                <a:latin typeface="Calibri" panose="020F0502020204030204" pitchFamily="34" charset="0"/>
                <a:cs typeface="Calibri" panose="020F0502020204030204" pitchFamily="34" charset="0"/>
              </a:rPr>
              <a:t> D, </a:t>
            </a:r>
            <a:r>
              <a:rPr lang="en-GB" sz="1000" i="1" dirty="0">
                <a:latin typeface="Calibri" panose="020F0502020204030204" pitchFamily="34" charset="0"/>
                <a:cs typeface="Calibri" panose="020F0502020204030204" pitchFamily="34" charset="0"/>
              </a:rPr>
              <a:t>et al</a:t>
            </a:r>
            <a:r>
              <a:rPr lang="en-GB" sz="1000" dirty="0">
                <a:latin typeface="Calibri" panose="020F0502020204030204" pitchFamily="34" charset="0"/>
                <a:cs typeface="Calibri" panose="020F0502020204030204" pitchFamily="34" charset="0"/>
              </a:rPr>
              <a:t>. </a:t>
            </a:r>
            <a:r>
              <a:rPr lang="en-GB" sz="1000" i="1" dirty="0">
                <a:latin typeface="Calibri" panose="020F0502020204030204" pitchFamily="34" charset="0"/>
                <a:cs typeface="Calibri" panose="020F0502020204030204" pitchFamily="34" charset="0"/>
              </a:rPr>
              <a:t>JACC</a:t>
            </a:r>
            <a:r>
              <a:rPr lang="en-GB" sz="1000" dirty="0">
                <a:latin typeface="Calibri" panose="020F0502020204030204" pitchFamily="34" charset="0"/>
                <a:cs typeface="Calibri" panose="020F0502020204030204" pitchFamily="34" charset="0"/>
              </a:rPr>
              <a:t>. 2018;71(11Suppl) A1200; DOI: 10.1016/S0735-1097(18)31741-8.</a:t>
            </a:r>
          </a:p>
        </p:txBody>
      </p:sp>
      <p:sp>
        <p:nvSpPr>
          <p:cNvPr id="6" name="Espace réservé du numéro de diapositive 5"/>
          <p:cNvSpPr>
            <a:spLocks noGrp="1"/>
          </p:cNvSpPr>
          <p:nvPr>
            <p:ph type="sldNum" sz="quarter" idx="11"/>
          </p:nvPr>
        </p:nvSpPr>
        <p:spPr/>
        <p:txBody>
          <a:bodyPr/>
          <a:lstStyle/>
          <a:p>
            <a:r>
              <a:rPr lang="en-US" altLang="en-US" smtClean="0">
                <a:latin typeface="Calibri" panose="020F0502020204030204" pitchFamily="34" charset="0"/>
                <a:cs typeface="Calibri" panose="020F0502020204030204" pitchFamily="34" charset="0"/>
              </a:rPr>
              <a:t>|</a:t>
            </a:r>
            <a:r>
              <a:rPr lang="en-US" altLang="en-US" sz="900" baseline="16000" smtClean="0">
                <a:latin typeface="Calibri" panose="020F0502020204030204" pitchFamily="34" charset="0"/>
                <a:cs typeface="Calibri" panose="020F0502020204030204" pitchFamily="34" charset="0"/>
              </a:rPr>
              <a:t>         </a:t>
            </a:r>
            <a:fld id="{A2AB0FFF-949E-4AFB-BF98-7C23E89F2E92}" type="slidenum">
              <a:rPr lang="en-US" altLang="en-US" smtClean="0">
                <a:latin typeface="Calibri" panose="020F0502020204030204" pitchFamily="34" charset="0"/>
                <a:cs typeface="Calibri" panose="020F0502020204030204" pitchFamily="34" charset="0"/>
              </a:rPr>
              <a:pPr/>
              <a:t>28</a:t>
            </a:fld>
            <a:endParaRPr lang="en-US" altLang="en-US" dirty="0">
              <a:latin typeface="Calibri" panose="020F0502020204030204" pitchFamily="34" charset="0"/>
              <a:cs typeface="Calibri" panose="020F0502020204030204" pitchFamily="34" charset="0"/>
            </a:endParaRPr>
          </a:p>
        </p:txBody>
      </p:sp>
      <p:sp>
        <p:nvSpPr>
          <p:cNvPr id="9" name="ZoneTexte 8"/>
          <p:cNvSpPr txBox="1"/>
          <p:nvPr/>
        </p:nvSpPr>
        <p:spPr>
          <a:xfrm>
            <a:off x="2436712" y="6306472"/>
            <a:ext cx="7982857" cy="400110"/>
          </a:xfrm>
          <a:prstGeom prst="rect">
            <a:avLst/>
          </a:prstGeom>
          <a:noFill/>
        </p:spPr>
        <p:txBody>
          <a:bodyPr wrap="square" rtlCol="0">
            <a:spAutoFit/>
          </a:bodyPr>
          <a:lstStyle>
            <a:defPPr>
              <a:defRPr lang="en-US"/>
            </a:defPPr>
            <a:lvl1pPr algn="ctr">
              <a:defRPr sz="1000"/>
            </a:lvl1pPr>
          </a:lstStyle>
          <a:p>
            <a:r>
              <a:rPr lang="en-US" dirty="0"/>
              <a:t>Zinc code : </a:t>
            </a:r>
            <a:r>
              <a:rPr lang="en-US" dirty="0" smtClean="0"/>
              <a:t>SAGLB.CLO.18.01.0071b Date </a:t>
            </a:r>
            <a:r>
              <a:rPr lang="en-US" dirty="0"/>
              <a:t>of approval : 20 May 2019    </a:t>
            </a:r>
            <a:endParaRPr lang="en-US" dirty="0" smtClean="0"/>
          </a:p>
          <a:p>
            <a:r>
              <a:rPr lang="en-US" dirty="0" smtClean="0"/>
              <a:t>This </a:t>
            </a:r>
            <a:r>
              <a:rPr lang="en-US" dirty="0"/>
              <a:t>is for internal use only and </a:t>
            </a:r>
            <a:r>
              <a:rPr lang="en-US" dirty="0" smtClean="0"/>
              <a:t>subsequent </a:t>
            </a:r>
            <a:r>
              <a:rPr lang="en-US" dirty="0"/>
              <a:t>use in the affiliates is subject to local review and approval.</a:t>
            </a:r>
            <a:endParaRPr lang="fr-FR" dirty="0"/>
          </a:p>
        </p:txBody>
      </p:sp>
    </p:spTree>
    <p:extLst>
      <p:ext uri="{BB962C8B-B14F-4D97-AF65-F5344CB8AC3E}">
        <p14:creationId xmlns:p14="http://schemas.microsoft.com/office/powerpoint/2010/main" val="36842335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lstStyle/>
          <a:p>
            <a:r>
              <a:rPr lang="en-US" sz="2400" b="1" kern="1200" dirty="0">
                <a:solidFill>
                  <a:schemeClr val="tx1">
                    <a:lumMod val="75000"/>
                  </a:schemeClr>
                </a:solidFill>
                <a:ea typeface="+mn-ea"/>
              </a:rPr>
              <a:t>Prevalence of de-escalation – </a:t>
            </a:r>
            <a:r>
              <a:rPr lang="fr-FR" sz="2400" b="1" kern="1200" dirty="0">
                <a:solidFill>
                  <a:schemeClr val="tx1">
                    <a:lumMod val="75000"/>
                  </a:schemeClr>
                </a:solidFill>
                <a:ea typeface="+mn-ea"/>
              </a:rPr>
              <a:t>Conclusions</a:t>
            </a:r>
          </a:p>
        </p:txBody>
      </p:sp>
      <p:sp>
        <p:nvSpPr>
          <p:cNvPr id="3" name="Espace réservé du contenu 2"/>
          <p:cNvSpPr>
            <a:spLocks noGrp="1"/>
          </p:cNvSpPr>
          <p:nvPr>
            <p:ph idx="1"/>
          </p:nvPr>
        </p:nvSpPr>
        <p:spPr/>
        <p:txBody>
          <a:bodyPr/>
          <a:lstStyle/>
          <a:p>
            <a:pPr>
              <a:lnSpc>
                <a:spcPct val="150000"/>
              </a:lnSpc>
            </a:pPr>
            <a:r>
              <a:rPr lang="en-US" sz="1800" dirty="0"/>
              <a:t>Our analysis showed that it is not infrequent for </a:t>
            </a:r>
            <a:r>
              <a:rPr lang="en-US" sz="1800" dirty="0" smtClean="0"/>
              <a:t>ACS patients </a:t>
            </a:r>
            <a:r>
              <a:rPr lang="en-US" sz="1800" dirty="0"/>
              <a:t>to de-escalate to </a:t>
            </a:r>
            <a:r>
              <a:rPr lang="en-US" sz="1800" dirty="0" err="1"/>
              <a:t>clopidogrel</a:t>
            </a:r>
            <a:r>
              <a:rPr lang="en-US" sz="1800" dirty="0"/>
              <a:t> therapy </a:t>
            </a:r>
            <a:r>
              <a:rPr lang="en-US" sz="1800" dirty="0" smtClean="0"/>
              <a:t>following initial </a:t>
            </a:r>
            <a:r>
              <a:rPr lang="en-US" sz="1800" dirty="0"/>
              <a:t>treatment with </a:t>
            </a:r>
            <a:r>
              <a:rPr lang="en-US" sz="1800" dirty="0" err="1"/>
              <a:t>ticagrelor</a:t>
            </a:r>
            <a:r>
              <a:rPr lang="en-US" sz="1800" dirty="0"/>
              <a:t> (pooled prevalence rate </a:t>
            </a:r>
            <a:r>
              <a:rPr lang="en-US" sz="1800" dirty="0" smtClean="0"/>
              <a:t>of 19.8</a:t>
            </a:r>
            <a:r>
              <a:rPr lang="en-US" sz="1800" dirty="0"/>
              <a:t>%). </a:t>
            </a:r>
            <a:endParaRPr lang="en-US" sz="1800" dirty="0" smtClean="0"/>
          </a:p>
          <a:p>
            <a:pPr>
              <a:lnSpc>
                <a:spcPct val="150000"/>
              </a:lnSpc>
            </a:pPr>
            <a:endParaRPr lang="en-US" sz="1800" dirty="0" smtClean="0"/>
          </a:p>
          <a:p>
            <a:pPr>
              <a:lnSpc>
                <a:spcPct val="150000"/>
              </a:lnSpc>
            </a:pPr>
            <a:r>
              <a:rPr lang="en-US" sz="1800" dirty="0" smtClean="0"/>
              <a:t>We </a:t>
            </a:r>
            <a:r>
              <a:rPr lang="en-US" sz="1800" dirty="0"/>
              <a:t>observed a higher prevalence rate of </a:t>
            </a:r>
            <a:r>
              <a:rPr lang="en-US" sz="1800" dirty="0" smtClean="0"/>
              <a:t>de-escalation occurring </a:t>
            </a:r>
            <a:r>
              <a:rPr lang="en-US" sz="1800" dirty="0"/>
              <a:t>in-hospital or at discharge than after </a:t>
            </a:r>
            <a:r>
              <a:rPr lang="en-US" sz="1800" dirty="0" smtClean="0"/>
              <a:t>hospital discharge </a:t>
            </a:r>
            <a:r>
              <a:rPr lang="en-US" sz="1800" dirty="0"/>
              <a:t>(23.7% vs. 15.8%)</a:t>
            </a:r>
            <a:endParaRPr lang="fr-FR" sz="1800" dirty="0"/>
          </a:p>
        </p:txBody>
      </p:sp>
      <p:sp>
        <p:nvSpPr>
          <p:cNvPr id="4" name="Espace réservé du numéro de diapositive 3"/>
          <p:cNvSpPr>
            <a:spLocks noGrp="1"/>
          </p:cNvSpPr>
          <p:nvPr>
            <p:ph type="sldNum" sz="quarter" idx="11"/>
          </p:nvPr>
        </p:nvSpPr>
        <p:spPr/>
        <p:txBody>
          <a:bodyPr/>
          <a:lstStyle/>
          <a:p>
            <a:r>
              <a:rPr lang="en-US" altLang="en-US" smtClean="0">
                <a:latin typeface="Calibri" panose="020F0502020204030204" pitchFamily="34" charset="0"/>
                <a:cs typeface="Calibri" panose="020F0502020204030204" pitchFamily="34" charset="0"/>
              </a:rPr>
              <a:t>|</a:t>
            </a:r>
            <a:r>
              <a:rPr lang="en-US" altLang="en-US" sz="900" baseline="16000" smtClean="0">
                <a:latin typeface="Calibri" panose="020F0502020204030204" pitchFamily="34" charset="0"/>
                <a:cs typeface="Calibri" panose="020F0502020204030204" pitchFamily="34" charset="0"/>
              </a:rPr>
              <a:t>         </a:t>
            </a:r>
            <a:fld id="{A2AB0FFF-949E-4AFB-BF98-7C23E89F2E92}" type="slidenum">
              <a:rPr lang="en-US" altLang="en-US" smtClean="0">
                <a:latin typeface="Calibri" panose="020F0502020204030204" pitchFamily="34" charset="0"/>
                <a:cs typeface="Calibri" panose="020F0502020204030204" pitchFamily="34" charset="0"/>
              </a:rPr>
              <a:pPr/>
              <a:t>29</a:t>
            </a:fld>
            <a:endParaRPr lang="en-US" altLang="en-US" dirty="0">
              <a:latin typeface="Calibri" panose="020F0502020204030204" pitchFamily="34" charset="0"/>
              <a:cs typeface="Calibri" panose="020F0502020204030204" pitchFamily="34" charset="0"/>
            </a:endParaRPr>
          </a:p>
        </p:txBody>
      </p:sp>
      <p:sp>
        <p:nvSpPr>
          <p:cNvPr id="6" name="ZoneTexte 5"/>
          <p:cNvSpPr txBox="1"/>
          <p:nvPr/>
        </p:nvSpPr>
        <p:spPr>
          <a:xfrm>
            <a:off x="2436712" y="6306472"/>
            <a:ext cx="7982857" cy="400110"/>
          </a:xfrm>
          <a:prstGeom prst="rect">
            <a:avLst/>
          </a:prstGeom>
          <a:noFill/>
        </p:spPr>
        <p:txBody>
          <a:bodyPr wrap="square" rtlCol="0">
            <a:spAutoFit/>
          </a:bodyPr>
          <a:lstStyle>
            <a:defPPr>
              <a:defRPr lang="en-US"/>
            </a:defPPr>
            <a:lvl1pPr algn="ctr">
              <a:defRPr sz="1000"/>
            </a:lvl1pPr>
          </a:lstStyle>
          <a:p>
            <a:r>
              <a:rPr lang="en-US" dirty="0"/>
              <a:t>Zinc code : </a:t>
            </a:r>
            <a:r>
              <a:rPr lang="en-US" dirty="0" smtClean="0"/>
              <a:t>SAGLB.CLO.18.01.0071b Date </a:t>
            </a:r>
            <a:r>
              <a:rPr lang="en-US" dirty="0"/>
              <a:t>of approval : 20 May 2019    </a:t>
            </a:r>
            <a:endParaRPr lang="en-US" dirty="0" smtClean="0"/>
          </a:p>
          <a:p>
            <a:r>
              <a:rPr lang="en-US" dirty="0" smtClean="0"/>
              <a:t>This </a:t>
            </a:r>
            <a:r>
              <a:rPr lang="en-US" dirty="0"/>
              <a:t>is for internal use only and </a:t>
            </a:r>
            <a:r>
              <a:rPr lang="en-US" dirty="0" smtClean="0"/>
              <a:t>subsequent </a:t>
            </a:r>
            <a:r>
              <a:rPr lang="en-US" dirty="0"/>
              <a:t>use in the affiliates is subject to local review and approval.</a:t>
            </a:r>
            <a:endParaRPr lang="fr-FR" dirty="0"/>
          </a:p>
        </p:txBody>
      </p:sp>
    </p:spTree>
    <p:extLst>
      <p:ext uri="{BB962C8B-B14F-4D97-AF65-F5344CB8AC3E}">
        <p14:creationId xmlns:p14="http://schemas.microsoft.com/office/powerpoint/2010/main" val="6136465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35D54D6-0229-41BA-BF51-8D4D41855210}"/>
              </a:ext>
            </a:extLst>
          </p:cNvPr>
          <p:cNvSpPr txBox="1">
            <a:spLocks/>
          </p:cNvSpPr>
          <p:nvPr/>
        </p:nvSpPr>
        <p:spPr bwMode="auto">
          <a:xfrm>
            <a:off x="2813334" y="1945048"/>
            <a:ext cx="6300700" cy="1505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0" fontAlgn="base" hangingPunct="0">
              <a:lnSpc>
                <a:spcPct val="90000"/>
              </a:lnSpc>
              <a:spcBef>
                <a:spcPct val="0"/>
              </a:spcBef>
              <a:spcAft>
                <a:spcPct val="0"/>
              </a:spcAft>
              <a:defRPr sz="3300">
                <a:solidFill>
                  <a:schemeClr val="bg1"/>
                </a:solidFill>
                <a:latin typeface="+mj-lt"/>
                <a:ea typeface="+mj-ea"/>
                <a:cs typeface="+mj-cs"/>
              </a:defRPr>
            </a:lvl1pPr>
            <a:lvl2pPr algn="l" rtl="0" eaLnBrk="0" fontAlgn="base" hangingPunct="0">
              <a:lnSpc>
                <a:spcPct val="90000"/>
              </a:lnSpc>
              <a:spcBef>
                <a:spcPct val="0"/>
              </a:spcBef>
              <a:spcAft>
                <a:spcPct val="0"/>
              </a:spcAft>
              <a:defRPr sz="2325">
                <a:solidFill>
                  <a:schemeClr val="tx1"/>
                </a:solidFill>
                <a:latin typeface="Arial" charset="0"/>
                <a:cs typeface="Arial" charset="0"/>
              </a:defRPr>
            </a:lvl2pPr>
            <a:lvl3pPr algn="l" rtl="0" eaLnBrk="0" fontAlgn="base" hangingPunct="0">
              <a:lnSpc>
                <a:spcPct val="90000"/>
              </a:lnSpc>
              <a:spcBef>
                <a:spcPct val="0"/>
              </a:spcBef>
              <a:spcAft>
                <a:spcPct val="0"/>
              </a:spcAft>
              <a:defRPr sz="2325">
                <a:solidFill>
                  <a:schemeClr val="tx1"/>
                </a:solidFill>
                <a:latin typeface="Arial" charset="0"/>
                <a:cs typeface="Arial" charset="0"/>
              </a:defRPr>
            </a:lvl3pPr>
            <a:lvl4pPr algn="l" rtl="0" eaLnBrk="0" fontAlgn="base" hangingPunct="0">
              <a:lnSpc>
                <a:spcPct val="90000"/>
              </a:lnSpc>
              <a:spcBef>
                <a:spcPct val="0"/>
              </a:spcBef>
              <a:spcAft>
                <a:spcPct val="0"/>
              </a:spcAft>
              <a:defRPr sz="2325">
                <a:solidFill>
                  <a:schemeClr val="tx1"/>
                </a:solidFill>
                <a:latin typeface="Arial" charset="0"/>
                <a:cs typeface="Arial" charset="0"/>
              </a:defRPr>
            </a:lvl4pPr>
            <a:lvl5pPr algn="l" rtl="0" eaLnBrk="0" fontAlgn="base" hangingPunct="0">
              <a:lnSpc>
                <a:spcPct val="90000"/>
              </a:lnSpc>
              <a:spcBef>
                <a:spcPct val="0"/>
              </a:spcBef>
              <a:spcAft>
                <a:spcPct val="0"/>
              </a:spcAft>
              <a:defRPr sz="2325">
                <a:solidFill>
                  <a:schemeClr val="tx1"/>
                </a:solidFill>
                <a:latin typeface="Arial" charset="0"/>
                <a:cs typeface="Arial" charset="0"/>
              </a:defRPr>
            </a:lvl5pPr>
            <a:lvl6pPr marL="342866" algn="l" rtl="0" fontAlgn="base">
              <a:lnSpc>
                <a:spcPct val="90000"/>
              </a:lnSpc>
              <a:spcBef>
                <a:spcPct val="0"/>
              </a:spcBef>
              <a:spcAft>
                <a:spcPct val="0"/>
              </a:spcAft>
              <a:defRPr sz="2325">
                <a:solidFill>
                  <a:srgbClr val="989898"/>
                </a:solidFill>
                <a:latin typeface="Arial" charset="0"/>
                <a:cs typeface="Arial" charset="0"/>
              </a:defRPr>
            </a:lvl6pPr>
            <a:lvl7pPr marL="685732" algn="l" rtl="0" fontAlgn="base">
              <a:lnSpc>
                <a:spcPct val="90000"/>
              </a:lnSpc>
              <a:spcBef>
                <a:spcPct val="0"/>
              </a:spcBef>
              <a:spcAft>
                <a:spcPct val="0"/>
              </a:spcAft>
              <a:defRPr sz="2325">
                <a:solidFill>
                  <a:srgbClr val="989898"/>
                </a:solidFill>
                <a:latin typeface="Arial" charset="0"/>
                <a:cs typeface="Arial" charset="0"/>
              </a:defRPr>
            </a:lvl7pPr>
            <a:lvl8pPr marL="1028598" algn="l" rtl="0" fontAlgn="base">
              <a:lnSpc>
                <a:spcPct val="90000"/>
              </a:lnSpc>
              <a:spcBef>
                <a:spcPct val="0"/>
              </a:spcBef>
              <a:spcAft>
                <a:spcPct val="0"/>
              </a:spcAft>
              <a:defRPr sz="2325">
                <a:solidFill>
                  <a:srgbClr val="989898"/>
                </a:solidFill>
                <a:latin typeface="Arial" charset="0"/>
                <a:cs typeface="Arial" charset="0"/>
              </a:defRPr>
            </a:lvl8pPr>
            <a:lvl9pPr marL="1371464" algn="l" rtl="0" fontAlgn="base">
              <a:lnSpc>
                <a:spcPct val="90000"/>
              </a:lnSpc>
              <a:spcBef>
                <a:spcPct val="0"/>
              </a:spcBef>
              <a:spcAft>
                <a:spcPct val="0"/>
              </a:spcAft>
              <a:defRPr sz="2325">
                <a:solidFill>
                  <a:srgbClr val="989898"/>
                </a:solidFill>
                <a:latin typeface="Arial" charset="0"/>
                <a:cs typeface="Arial" charset="0"/>
              </a:defRPr>
            </a:lvl9p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GB" sz="30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
            </a:r>
            <a:br>
              <a:rPr kumimoji="0" lang="en-GB" sz="30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br>
            <a:r>
              <a:rPr kumimoji="0" lang="en-GB" sz="30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
            </a:r>
            <a:br>
              <a:rPr kumimoji="0" lang="en-GB" sz="30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br>
            <a:r>
              <a:rPr kumimoji="0" lang="en-GB" sz="30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
            </a:r>
            <a:br>
              <a:rPr kumimoji="0" lang="en-GB" sz="30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br>
            <a:r>
              <a:rPr kumimoji="0" lang="en-GB" sz="30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
            </a:r>
            <a:br>
              <a:rPr kumimoji="0" lang="en-GB" sz="30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br>
            <a:r>
              <a:rPr kumimoji="0" lang="en-GB" sz="30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
            </a:r>
            <a:br>
              <a:rPr kumimoji="0" lang="en-GB" sz="30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br>
            <a:r>
              <a:rPr kumimoji="0" lang="en-GB" sz="3000" b="1" i="0" u="none" strike="noStrike" kern="0" cap="none" spc="0" normalizeH="0" baseline="0" noProof="0" dirty="0" smtClean="0">
                <a:ln>
                  <a:noFill/>
                </a:ln>
                <a:solidFill>
                  <a:srgbClr val="FFFFFF"/>
                </a:solidFill>
                <a:effectLst/>
                <a:uLnTx/>
                <a:uFillTx/>
                <a:latin typeface="Calibri" panose="020F0502020204030204" pitchFamily="34" charset="0"/>
                <a:ea typeface="+mj-ea"/>
                <a:cs typeface="Calibri" panose="020F0502020204030204" pitchFamily="34" charset="0"/>
              </a:rPr>
              <a:t>CURRENT GUIDELINES </a:t>
            </a:r>
            <a:r>
              <a:rPr kumimoji="0" lang="en-GB" sz="3000" b="0"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
            </a:r>
            <a:br>
              <a:rPr kumimoji="0" lang="en-GB" sz="3000" b="0"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br>
            <a:endParaRPr kumimoji="0" lang="en-GB" sz="3000" b="0"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p:txBody>
      </p:sp>
      <p:sp>
        <p:nvSpPr>
          <p:cNvPr id="8" name="Espace réservé du numéro de diapositive 7"/>
          <p:cNvSpPr>
            <a:spLocks noGrp="1"/>
          </p:cNvSpPr>
          <p:nvPr>
            <p:ph type="sldNum" sz="quarter" idx="10"/>
          </p:nvPr>
        </p:nvSpPr>
        <p:spPr/>
        <p:txBody>
          <a:bodyPr/>
          <a:lstStyle/>
          <a:p>
            <a:r>
              <a:rPr lang="en-US" altLang="en-US" smtClean="0">
                <a:latin typeface="Calibri" panose="020F0502020204030204" pitchFamily="34" charset="0"/>
                <a:cs typeface="Calibri" panose="020F0502020204030204" pitchFamily="34" charset="0"/>
              </a:rPr>
              <a:t>|</a:t>
            </a:r>
            <a:r>
              <a:rPr lang="en-US" altLang="en-US" sz="900" baseline="16000" smtClean="0">
                <a:latin typeface="Calibri" panose="020F0502020204030204" pitchFamily="34" charset="0"/>
                <a:cs typeface="Calibri" panose="020F0502020204030204" pitchFamily="34" charset="0"/>
              </a:rPr>
              <a:t>         </a:t>
            </a:r>
            <a:fld id="{5D48B673-00A5-4F2E-B1C2-6E100376F000}" type="slidenum">
              <a:rPr lang="en-US" altLang="en-US" smtClean="0">
                <a:latin typeface="Calibri" panose="020F0502020204030204" pitchFamily="34" charset="0"/>
                <a:cs typeface="Calibri" panose="020F0502020204030204" pitchFamily="34" charset="0"/>
              </a:rPr>
              <a:pPr/>
              <a:t>3</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82258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410"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altLang="en-US" sz="2400" b="1" kern="1200" dirty="0">
                <a:solidFill>
                  <a:schemeClr val="tx1">
                    <a:lumMod val="75000"/>
                  </a:schemeClr>
                </a:solidFill>
                <a:ea typeface="+mn-ea"/>
              </a:rPr>
              <a:t>Clinical outcomes – Conclusions </a:t>
            </a:r>
          </a:p>
        </p:txBody>
      </p:sp>
      <p:sp>
        <p:nvSpPr>
          <p:cNvPr id="2" name="Content Placeholder 1">
            <a:extLst>
              <a:ext uri="{FF2B5EF4-FFF2-40B4-BE49-F238E27FC236}">
                <a16:creationId xmlns:a16="http://schemas.microsoft.com/office/drawing/2014/main" id="{91FE094E-016E-4EAF-A11A-F38BD07D14A9}"/>
              </a:ext>
            </a:extLst>
          </p:cNvPr>
          <p:cNvSpPr>
            <a:spLocks noGrp="1"/>
          </p:cNvSpPr>
          <p:nvPr>
            <p:ph idx="1"/>
          </p:nvPr>
        </p:nvSpPr>
        <p:spPr>
          <a:xfrm>
            <a:off x="836087" y="1255366"/>
            <a:ext cx="10477500" cy="4826000"/>
          </a:xfrm>
        </p:spPr>
        <p:txBody>
          <a:bodyPr/>
          <a:lstStyle/>
          <a:p>
            <a:r>
              <a:rPr lang="en-US" sz="1800" dirty="0"/>
              <a:t>Results of the pooled analysis showed that cardiovascular events occurred at a rate of 2.1% for MACE, </a:t>
            </a:r>
            <a:r>
              <a:rPr lang="en-US" sz="1800" dirty="0" smtClean="0"/>
              <a:t>1.6% </a:t>
            </a:r>
            <a:r>
              <a:rPr lang="en-US" sz="1800" dirty="0"/>
              <a:t>for cardiovascular mortality, and </a:t>
            </a:r>
            <a:r>
              <a:rPr lang="en-US" sz="1800" dirty="0" smtClean="0"/>
              <a:t>4.5% </a:t>
            </a:r>
            <a:r>
              <a:rPr lang="en-US" sz="1800" dirty="0"/>
              <a:t>for myocardial infarction in patients following de-escalation from ticagrelor to clopidogrel.</a:t>
            </a:r>
          </a:p>
          <a:p>
            <a:endParaRPr lang="en-US" sz="1800" dirty="0"/>
          </a:p>
          <a:p>
            <a:r>
              <a:rPr lang="en-US" sz="1800" dirty="0"/>
              <a:t>Reported cases of stroke and stent thrombosis were rare in studies.</a:t>
            </a:r>
          </a:p>
          <a:p>
            <a:pPr marL="0" indent="0">
              <a:buNone/>
            </a:pPr>
            <a:endParaRPr lang="en-US" sz="1800" dirty="0"/>
          </a:p>
          <a:p>
            <a:r>
              <a:rPr lang="en-US" sz="1800" dirty="0"/>
              <a:t>All bleeding occurred at a rate of 3.3% and major bleeding at a rate of 1.1</a:t>
            </a:r>
            <a:r>
              <a:rPr lang="en-US" sz="1800" dirty="0" smtClean="0"/>
              <a:t>%.</a:t>
            </a:r>
          </a:p>
          <a:p>
            <a:endParaRPr lang="en-US" sz="1800" dirty="0"/>
          </a:p>
          <a:p>
            <a:r>
              <a:rPr lang="en-US" sz="1800" dirty="0" smtClean="0"/>
              <a:t>Although </a:t>
            </a:r>
            <a:r>
              <a:rPr lang="en-US" sz="1800" dirty="0"/>
              <a:t>rates of major cardiovascular and bleeding events in this analysis were generally low, the profile of patients suitable for de-escalation, the impact of de-escalation on adverse clinical outcomes and how this is affected by the timing after index ACS warrants further large-scale investigation</a:t>
            </a:r>
            <a:r>
              <a:rPr lang="en-US" sz="1800" dirty="0" smtClean="0"/>
              <a:t>.</a:t>
            </a:r>
            <a:endParaRPr lang="en-US" sz="1800" dirty="0"/>
          </a:p>
        </p:txBody>
      </p:sp>
      <p:sp>
        <p:nvSpPr>
          <p:cNvPr id="5" name="Rectangle 15">
            <a:extLst>
              <a:ext uri="{FF2B5EF4-FFF2-40B4-BE49-F238E27FC236}">
                <a16:creationId xmlns:a16="http://schemas.microsoft.com/office/drawing/2014/main" id="{F8ED7583-9AA0-45DE-941C-FF7FE5409820}"/>
              </a:ext>
            </a:extLst>
          </p:cNvPr>
          <p:cNvSpPr>
            <a:spLocks noChangeArrowheads="1"/>
          </p:cNvSpPr>
          <p:nvPr/>
        </p:nvSpPr>
        <p:spPr bwMode="auto">
          <a:xfrm>
            <a:off x="833173" y="5848101"/>
            <a:ext cx="79898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130000"/>
              <a:buFont typeface="Verdana" panose="020B0604030504040204" pitchFamily="34" charset="0"/>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Verdana" panose="020B0604030504040204" pitchFamily="34" charset="0"/>
              <a:buChar char="●"/>
              <a:defRPr sz="1600" b="1">
                <a:solidFill>
                  <a:srgbClr val="989898"/>
                </a:solidFill>
                <a:latin typeface="Arial" panose="020B0604020202020204" pitchFamily="34" charset="0"/>
                <a:cs typeface="Arial" panose="020B0604020202020204" pitchFamily="34" charset="0"/>
              </a:defRPr>
            </a:lvl2pPr>
            <a:lvl3pPr marL="1143000" indent="-228600">
              <a:spcBef>
                <a:spcPct val="20000"/>
              </a:spcBef>
              <a:buClr>
                <a:schemeClr val="hlink"/>
              </a:buClr>
              <a:buChar char="•"/>
              <a:defRPr sz="1600">
                <a:solidFill>
                  <a:srgbClr val="989898"/>
                </a:solidFill>
                <a:latin typeface="Arial" panose="020B0604020202020204" pitchFamily="34" charset="0"/>
                <a:cs typeface="Arial" panose="020B0604020202020204" pitchFamily="34" charset="0"/>
              </a:defRPr>
            </a:lvl3pPr>
            <a:lvl4pPr marL="16002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4pPr>
            <a:lvl5pPr marL="20574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9pPr>
          </a:lstStyle>
          <a:p>
            <a:pPr>
              <a:spcBef>
                <a:spcPct val="0"/>
              </a:spcBef>
              <a:buClrTx/>
              <a:buSzTx/>
              <a:buFontTx/>
              <a:buNone/>
            </a:pPr>
            <a:r>
              <a:rPr lang="da-DK" altLang="en-US" sz="1000" dirty="0">
                <a:latin typeface="Calibri" panose="020F0502020204030204" pitchFamily="34" charset="0"/>
                <a:cs typeface="Calibri" panose="020F0502020204030204" pitchFamily="34" charset="0"/>
              </a:rPr>
              <a:t>Angiolillo, D.J., Patti, G., Chan, K.T. et al. J Thromb Thrombolysis (2019). https://doi.org/10.1007/s11239-019-01860-7</a:t>
            </a:r>
            <a:r>
              <a:rPr lang="en-IN" altLang="en-US" sz="1000" dirty="0">
                <a:latin typeface="Calibri" panose="020F0502020204030204" pitchFamily="34" charset="0"/>
                <a:cs typeface="Calibri" panose="020F0502020204030204" pitchFamily="34" charset="0"/>
              </a:rPr>
              <a:t>.</a:t>
            </a:r>
            <a:endParaRPr lang="en-US" altLang="en-US" sz="1000" dirty="0">
              <a:latin typeface="Calibri" panose="020F0502020204030204" pitchFamily="34" charset="0"/>
              <a:cs typeface="Calibri" panose="020F0502020204030204" pitchFamily="34" charset="0"/>
            </a:endParaRPr>
          </a:p>
        </p:txBody>
      </p:sp>
      <p:sp>
        <p:nvSpPr>
          <p:cNvPr id="6" name="Rectangle 15">
            <a:extLst>
              <a:ext uri="{FF2B5EF4-FFF2-40B4-BE49-F238E27FC236}">
                <a16:creationId xmlns:a16="http://schemas.microsoft.com/office/drawing/2014/main" id="{634076B0-E488-450E-8ADF-ED69D2536708}"/>
              </a:ext>
            </a:extLst>
          </p:cNvPr>
          <p:cNvSpPr>
            <a:spLocks noChangeArrowheads="1"/>
          </p:cNvSpPr>
          <p:nvPr/>
        </p:nvSpPr>
        <p:spPr bwMode="auto">
          <a:xfrm>
            <a:off x="7923284" y="5944789"/>
            <a:ext cx="46590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130000"/>
              <a:buFont typeface="Verdana" panose="020B0604030504040204" pitchFamily="34" charset="0"/>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Verdana" panose="020B0604030504040204" pitchFamily="34" charset="0"/>
              <a:buChar char="●"/>
              <a:defRPr sz="1600" b="1">
                <a:solidFill>
                  <a:srgbClr val="989898"/>
                </a:solidFill>
                <a:latin typeface="Arial" panose="020B0604020202020204" pitchFamily="34" charset="0"/>
                <a:cs typeface="Arial" panose="020B0604020202020204" pitchFamily="34" charset="0"/>
              </a:defRPr>
            </a:lvl2pPr>
            <a:lvl3pPr marL="1143000" indent="-228600">
              <a:spcBef>
                <a:spcPct val="20000"/>
              </a:spcBef>
              <a:buClr>
                <a:schemeClr val="hlink"/>
              </a:buClr>
              <a:buChar char="•"/>
              <a:defRPr sz="1600">
                <a:solidFill>
                  <a:srgbClr val="989898"/>
                </a:solidFill>
                <a:latin typeface="Arial" panose="020B0604020202020204" pitchFamily="34" charset="0"/>
                <a:cs typeface="Arial" panose="020B0604020202020204" pitchFamily="34" charset="0"/>
              </a:defRPr>
            </a:lvl3pPr>
            <a:lvl4pPr marL="16002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4pPr>
            <a:lvl5pPr marL="20574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9pPr>
          </a:lstStyle>
          <a:p>
            <a:pPr>
              <a:spcBef>
                <a:spcPct val="0"/>
              </a:spcBef>
              <a:buClrTx/>
              <a:buSzTx/>
              <a:buFontTx/>
              <a:buNone/>
            </a:pPr>
            <a:r>
              <a:rPr lang="en-IN" altLang="en-US" sz="1000" dirty="0">
                <a:latin typeface="Calibri" panose="020F0502020204030204" pitchFamily="34" charset="0"/>
                <a:cs typeface="Calibri" panose="020F0502020204030204" pitchFamily="34" charset="0"/>
              </a:rPr>
              <a:t>MACE: Major adverse cardiovascular event </a:t>
            </a:r>
            <a:endParaRPr lang="en-US" altLang="en-US" sz="1000" dirty="0">
              <a:latin typeface="Calibri" panose="020F0502020204030204" pitchFamily="34" charset="0"/>
              <a:cs typeface="Calibri" panose="020F0502020204030204" pitchFamily="34" charset="0"/>
            </a:endParaRPr>
          </a:p>
        </p:txBody>
      </p:sp>
      <p:sp>
        <p:nvSpPr>
          <p:cNvPr id="7" name="Espace réservé du numéro de diapositive 6"/>
          <p:cNvSpPr>
            <a:spLocks noGrp="1"/>
          </p:cNvSpPr>
          <p:nvPr>
            <p:ph type="sldNum" sz="quarter" idx="11"/>
          </p:nvPr>
        </p:nvSpPr>
        <p:spPr/>
        <p:txBody>
          <a:bodyPr/>
          <a:lstStyle/>
          <a:p>
            <a:r>
              <a:rPr lang="en-US" altLang="en-US" smtClean="0">
                <a:latin typeface="Calibri" panose="020F0502020204030204" pitchFamily="34" charset="0"/>
                <a:cs typeface="Calibri" panose="020F0502020204030204" pitchFamily="34" charset="0"/>
              </a:rPr>
              <a:t>|</a:t>
            </a:r>
            <a:r>
              <a:rPr lang="en-US" altLang="en-US" sz="900" baseline="16000" smtClean="0">
                <a:latin typeface="Calibri" panose="020F0502020204030204" pitchFamily="34" charset="0"/>
                <a:cs typeface="Calibri" panose="020F0502020204030204" pitchFamily="34" charset="0"/>
              </a:rPr>
              <a:t>         </a:t>
            </a:r>
            <a:fld id="{A2AB0FFF-949E-4AFB-BF98-7C23E89F2E92}" type="slidenum">
              <a:rPr lang="en-US" altLang="en-US" smtClean="0">
                <a:latin typeface="Calibri" panose="020F0502020204030204" pitchFamily="34" charset="0"/>
                <a:cs typeface="Calibri" panose="020F0502020204030204" pitchFamily="34" charset="0"/>
              </a:rPr>
              <a:pPr/>
              <a:t>30</a:t>
            </a:fld>
            <a:endParaRPr lang="en-US" altLang="en-US" dirty="0">
              <a:latin typeface="Calibri" panose="020F0502020204030204" pitchFamily="34" charset="0"/>
              <a:cs typeface="Calibri" panose="020F0502020204030204" pitchFamily="34" charset="0"/>
            </a:endParaRPr>
          </a:p>
        </p:txBody>
      </p:sp>
      <p:sp>
        <p:nvSpPr>
          <p:cNvPr id="10" name="ZoneTexte 9"/>
          <p:cNvSpPr txBox="1"/>
          <p:nvPr/>
        </p:nvSpPr>
        <p:spPr>
          <a:xfrm>
            <a:off x="2436712" y="6306472"/>
            <a:ext cx="7982857" cy="400110"/>
          </a:xfrm>
          <a:prstGeom prst="rect">
            <a:avLst/>
          </a:prstGeom>
          <a:noFill/>
        </p:spPr>
        <p:txBody>
          <a:bodyPr wrap="square" rtlCol="0">
            <a:spAutoFit/>
          </a:bodyPr>
          <a:lstStyle>
            <a:defPPr>
              <a:defRPr lang="en-US"/>
            </a:defPPr>
            <a:lvl1pPr algn="ctr">
              <a:defRPr sz="1000"/>
            </a:lvl1pPr>
          </a:lstStyle>
          <a:p>
            <a:r>
              <a:rPr lang="en-US" dirty="0"/>
              <a:t>Zinc code : </a:t>
            </a:r>
            <a:r>
              <a:rPr lang="en-US" dirty="0" smtClean="0"/>
              <a:t>SAGLB.CLO.18.01.0071b Date </a:t>
            </a:r>
            <a:r>
              <a:rPr lang="en-US" dirty="0"/>
              <a:t>of approval : 20 May 2019    </a:t>
            </a:r>
            <a:endParaRPr lang="en-US" dirty="0" smtClean="0"/>
          </a:p>
          <a:p>
            <a:r>
              <a:rPr lang="en-US" dirty="0" smtClean="0"/>
              <a:t>This </a:t>
            </a:r>
            <a:r>
              <a:rPr lang="en-US" dirty="0"/>
              <a:t>is for internal use only and </a:t>
            </a:r>
            <a:r>
              <a:rPr lang="en-US" dirty="0" smtClean="0"/>
              <a:t>subsequent </a:t>
            </a:r>
            <a:r>
              <a:rPr lang="en-US" dirty="0"/>
              <a:t>use in the affiliates is subject to local review and approval.</a:t>
            </a:r>
            <a:endParaRPr lang="fr-FR" dirty="0"/>
          </a:p>
        </p:txBody>
      </p:sp>
    </p:spTree>
    <p:extLst>
      <p:ext uri="{BB962C8B-B14F-4D97-AF65-F5344CB8AC3E}">
        <p14:creationId xmlns:p14="http://schemas.microsoft.com/office/powerpoint/2010/main" val="2373084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410"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r>
              <a:rPr lang="en-GB" altLang="en-US" sz="2400" b="1" kern="1200" dirty="0">
                <a:solidFill>
                  <a:schemeClr val="tx1">
                    <a:lumMod val="75000"/>
                  </a:schemeClr>
                </a:solidFill>
                <a:ea typeface="+mn-ea"/>
              </a:rPr>
              <a:t>Overall Conclusion</a:t>
            </a:r>
          </a:p>
        </p:txBody>
      </p:sp>
      <p:sp>
        <p:nvSpPr>
          <p:cNvPr id="2" name="Content Placeholder 1">
            <a:extLst>
              <a:ext uri="{FF2B5EF4-FFF2-40B4-BE49-F238E27FC236}">
                <a16:creationId xmlns:a16="http://schemas.microsoft.com/office/drawing/2014/main" id="{91FE094E-016E-4EAF-A11A-F38BD07D14A9}"/>
              </a:ext>
            </a:extLst>
          </p:cNvPr>
          <p:cNvSpPr>
            <a:spLocks noGrp="1"/>
          </p:cNvSpPr>
          <p:nvPr>
            <p:ph idx="1"/>
          </p:nvPr>
        </p:nvSpPr>
        <p:spPr>
          <a:xfrm>
            <a:off x="836087" y="1542197"/>
            <a:ext cx="10477500" cy="4539169"/>
          </a:xfrm>
        </p:spPr>
        <p:txBody>
          <a:bodyPr anchor="t"/>
          <a:lstStyle/>
          <a:p>
            <a:pPr marL="0" indent="0" algn="just">
              <a:lnSpc>
                <a:spcPct val="150000"/>
              </a:lnSpc>
              <a:buNone/>
            </a:pPr>
            <a:r>
              <a:rPr lang="en-US" sz="2400" dirty="0"/>
              <a:t>The analysis showed that rates of cardiovascular outcomes were generally low following de-escalation. However, </a:t>
            </a:r>
            <a:r>
              <a:rPr lang="en-US" sz="2400" dirty="0" smtClean="0"/>
              <a:t>further large-scale </a:t>
            </a:r>
            <a:r>
              <a:rPr lang="en-US" sz="2400" dirty="0"/>
              <a:t>investigations are needed to appropriately </a:t>
            </a:r>
            <a:r>
              <a:rPr lang="en-US" sz="2400" dirty="0" smtClean="0"/>
              <a:t>examine the </a:t>
            </a:r>
            <a:r>
              <a:rPr lang="en-US" sz="2400" dirty="0"/>
              <a:t>clinical implications of de-escalation on the risk </a:t>
            </a:r>
            <a:r>
              <a:rPr lang="en-US" sz="2400" dirty="0" smtClean="0"/>
              <a:t>of recurrent </a:t>
            </a:r>
            <a:r>
              <a:rPr lang="en-US" sz="2400" dirty="0"/>
              <a:t>ischemic events and bleeding risk, as well as </a:t>
            </a:r>
            <a:r>
              <a:rPr lang="en-US" sz="2400" dirty="0" smtClean="0"/>
              <a:t>the appropriate </a:t>
            </a:r>
            <a:r>
              <a:rPr lang="en-US" sz="2400" dirty="0"/>
              <a:t>timing to de-escalate patients in whom </a:t>
            </a:r>
            <a:r>
              <a:rPr lang="en-US" sz="2400" dirty="0" smtClean="0"/>
              <a:t>switching occurs</a:t>
            </a:r>
            <a:r>
              <a:rPr lang="en-US" sz="2400" dirty="0"/>
              <a:t>.</a:t>
            </a:r>
          </a:p>
        </p:txBody>
      </p:sp>
      <p:sp>
        <p:nvSpPr>
          <p:cNvPr id="6" name="Rectangle 15">
            <a:extLst>
              <a:ext uri="{FF2B5EF4-FFF2-40B4-BE49-F238E27FC236}">
                <a16:creationId xmlns:a16="http://schemas.microsoft.com/office/drawing/2014/main" id="{634076B0-E488-450E-8ADF-ED69D2536708}"/>
              </a:ext>
            </a:extLst>
          </p:cNvPr>
          <p:cNvSpPr>
            <a:spLocks noChangeArrowheads="1"/>
          </p:cNvSpPr>
          <p:nvPr/>
        </p:nvSpPr>
        <p:spPr bwMode="auto">
          <a:xfrm>
            <a:off x="9094108" y="5821599"/>
            <a:ext cx="46590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130000"/>
              <a:buFont typeface="Verdana" panose="020B0604030504040204" pitchFamily="34" charset="0"/>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Verdana" panose="020B0604030504040204" pitchFamily="34" charset="0"/>
              <a:buChar char="●"/>
              <a:defRPr sz="1600" b="1">
                <a:solidFill>
                  <a:srgbClr val="989898"/>
                </a:solidFill>
                <a:latin typeface="Arial" panose="020B0604020202020204" pitchFamily="34" charset="0"/>
                <a:cs typeface="Arial" panose="020B0604020202020204" pitchFamily="34" charset="0"/>
              </a:defRPr>
            </a:lvl2pPr>
            <a:lvl3pPr marL="1143000" indent="-228600">
              <a:spcBef>
                <a:spcPct val="20000"/>
              </a:spcBef>
              <a:buClr>
                <a:schemeClr val="hlink"/>
              </a:buClr>
              <a:buChar char="•"/>
              <a:defRPr sz="1600">
                <a:solidFill>
                  <a:srgbClr val="989898"/>
                </a:solidFill>
                <a:latin typeface="Arial" panose="020B0604020202020204" pitchFamily="34" charset="0"/>
                <a:cs typeface="Arial" panose="020B0604020202020204" pitchFamily="34" charset="0"/>
              </a:defRPr>
            </a:lvl3pPr>
            <a:lvl4pPr marL="16002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4pPr>
            <a:lvl5pPr marL="20574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9pPr>
          </a:lstStyle>
          <a:p>
            <a:pPr>
              <a:spcBef>
                <a:spcPct val="0"/>
              </a:spcBef>
              <a:buClrTx/>
              <a:buSzTx/>
              <a:buFontTx/>
              <a:buNone/>
            </a:pPr>
            <a:r>
              <a:rPr lang="en-IN" altLang="en-US" sz="1000" dirty="0">
                <a:latin typeface="Calibri" panose="020F0502020204030204" pitchFamily="34" charset="0"/>
                <a:cs typeface="Calibri" panose="020F0502020204030204" pitchFamily="34" charset="0"/>
              </a:rPr>
              <a:t>MACE: Major adverse cardiovascular event </a:t>
            </a:r>
            <a:endParaRPr lang="en-US" altLang="en-US" sz="1000" dirty="0">
              <a:latin typeface="Calibri" panose="020F0502020204030204" pitchFamily="34" charset="0"/>
              <a:cs typeface="Calibri" panose="020F0502020204030204" pitchFamily="34" charset="0"/>
            </a:endParaRPr>
          </a:p>
        </p:txBody>
      </p:sp>
      <p:sp>
        <p:nvSpPr>
          <p:cNvPr id="7" name="Rectangle 15">
            <a:extLst>
              <a:ext uri="{FF2B5EF4-FFF2-40B4-BE49-F238E27FC236}">
                <a16:creationId xmlns:a16="http://schemas.microsoft.com/office/drawing/2014/main" id="{F8ED7583-9AA0-45DE-941C-FF7FE5409820}"/>
              </a:ext>
            </a:extLst>
          </p:cNvPr>
          <p:cNvSpPr>
            <a:spLocks noChangeArrowheads="1"/>
          </p:cNvSpPr>
          <p:nvPr/>
        </p:nvSpPr>
        <p:spPr bwMode="auto">
          <a:xfrm>
            <a:off x="836087" y="5821757"/>
            <a:ext cx="79898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130000"/>
              <a:buFont typeface="Verdana" panose="020B0604030504040204" pitchFamily="34" charset="0"/>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Verdana" panose="020B0604030504040204" pitchFamily="34" charset="0"/>
              <a:buChar char="●"/>
              <a:defRPr sz="1600" b="1">
                <a:solidFill>
                  <a:srgbClr val="989898"/>
                </a:solidFill>
                <a:latin typeface="Arial" panose="020B0604020202020204" pitchFamily="34" charset="0"/>
                <a:cs typeface="Arial" panose="020B0604020202020204" pitchFamily="34" charset="0"/>
              </a:defRPr>
            </a:lvl2pPr>
            <a:lvl3pPr marL="1143000" indent="-228600">
              <a:spcBef>
                <a:spcPct val="20000"/>
              </a:spcBef>
              <a:buClr>
                <a:schemeClr val="hlink"/>
              </a:buClr>
              <a:buChar char="•"/>
              <a:defRPr sz="1600">
                <a:solidFill>
                  <a:srgbClr val="989898"/>
                </a:solidFill>
                <a:latin typeface="Arial" panose="020B0604020202020204" pitchFamily="34" charset="0"/>
                <a:cs typeface="Arial" panose="020B0604020202020204" pitchFamily="34" charset="0"/>
              </a:defRPr>
            </a:lvl3pPr>
            <a:lvl4pPr marL="16002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4pPr>
            <a:lvl5pPr marL="20574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9pPr>
          </a:lstStyle>
          <a:p>
            <a:pPr>
              <a:spcBef>
                <a:spcPct val="0"/>
              </a:spcBef>
              <a:buClrTx/>
              <a:buSzTx/>
              <a:buFontTx/>
              <a:buNone/>
            </a:pPr>
            <a:r>
              <a:rPr lang="da-DK" altLang="en-US" sz="1000" dirty="0">
                <a:latin typeface="Calibri" panose="020F0502020204030204" pitchFamily="34" charset="0"/>
                <a:cs typeface="Calibri" panose="020F0502020204030204" pitchFamily="34" charset="0"/>
              </a:rPr>
              <a:t>Angiolillo, D.J., Patti, G., Chan, K.T. et al. J Thromb Thrombolysis (2019). https://doi.org/10.1007/s11239-019-01860-7</a:t>
            </a:r>
            <a:r>
              <a:rPr lang="en-IN" altLang="en-US" sz="1000" dirty="0">
                <a:latin typeface="Calibri" panose="020F0502020204030204" pitchFamily="34" charset="0"/>
                <a:cs typeface="Calibri" panose="020F0502020204030204" pitchFamily="34" charset="0"/>
              </a:rPr>
              <a:t>.</a:t>
            </a:r>
            <a:endParaRPr lang="en-US" altLang="en-US" sz="1000" dirty="0">
              <a:latin typeface="Calibri" panose="020F0502020204030204" pitchFamily="34" charset="0"/>
              <a:cs typeface="Calibri" panose="020F0502020204030204" pitchFamily="34" charset="0"/>
            </a:endParaRPr>
          </a:p>
        </p:txBody>
      </p:sp>
      <p:sp>
        <p:nvSpPr>
          <p:cNvPr id="5" name="Espace réservé du numéro de diapositive 4"/>
          <p:cNvSpPr>
            <a:spLocks noGrp="1"/>
          </p:cNvSpPr>
          <p:nvPr>
            <p:ph type="sldNum" sz="quarter" idx="11"/>
          </p:nvPr>
        </p:nvSpPr>
        <p:spPr/>
        <p:txBody>
          <a:bodyPr/>
          <a:lstStyle/>
          <a:p>
            <a:r>
              <a:rPr lang="en-US" altLang="en-US" smtClean="0">
                <a:latin typeface="Calibri" panose="020F0502020204030204" pitchFamily="34" charset="0"/>
                <a:cs typeface="Calibri" panose="020F0502020204030204" pitchFamily="34" charset="0"/>
              </a:rPr>
              <a:t>|</a:t>
            </a:r>
            <a:r>
              <a:rPr lang="en-US" altLang="en-US" sz="900" baseline="16000" smtClean="0">
                <a:latin typeface="Calibri" panose="020F0502020204030204" pitchFamily="34" charset="0"/>
                <a:cs typeface="Calibri" panose="020F0502020204030204" pitchFamily="34" charset="0"/>
              </a:rPr>
              <a:t>         </a:t>
            </a:r>
            <a:fld id="{A2AB0FFF-949E-4AFB-BF98-7C23E89F2E92}" type="slidenum">
              <a:rPr lang="en-US" altLang="en-US" smtClean="0">
                <a:latin typeface="Calibri" panose="020F0502020204030204" pitchFamily="34" charset="0"/>
                <a:cs typeface="Calibri" panose="020F0502020204030204" pitchFamily="34" charset="0"/>
              </a:rPr>
              <a:pPr/>
              <a:t>31</a:t>
            </a:fld>
            <a:endParaRPr lang="en-US" altLang="en-US" dirty="0">
              <a:latin typeface="Calibri" panose="020F0502020204030204" pitchFamily="34" charset="0"/>
              <a:cs typeface="Calibri" panose="020F0502020204030204" pitchFamily="34" charset="0"/>
            </a:endParaRPr>
          </a:p>
        </p:txBody>
      </p:sp>
      <p:sp>
        <p:nvSpPr>
          <p:cNvPr id="10" name="ZoneTexte 9"/>
          <p:cNvSpPr txBox="1"/>
          <p:nvPr/>
        </p:nvSpPr>
        <p:spPr>
          <a:xfrm>
            <a:off x="2436712" y="6306472"/>
            <a:ext cx="7982857" cy="400110"/>
          </a:xfrm>
          <a:prstGeom prst="rect">
            <a:avLst/>
          </a:prstGeom>
          <a:noFill/>
        </p:spPr>
        <p:txBody>
          <a:bodyPr wrap="square" rtlCol="0">
            <a:spAutoFit/>
          </a:bodyPr>
          <a:lstStyle>
            <a:defPPr>
              <a:defRPr lang="en-US"/>
            </a:defPPr>
            <a:lvl1pPr algn="ctr">
              <a:defRPr sz="1000"/>
            </a:lvl1pPr>
          </a:lstStyle>
          <a:p>
            <a:r>
              <a:rPr lang="en-US" dirty="0"/>
              <a:t>Zinc code : </a:t>
            </a:r>
            <a:r>
              <a:rPr lang="en-US" dirty="0" smtClean="0"/>
              <a:t>SAGLB.CLO.18.01.0071b Date </a:t>
            </a:r>
            <a:r>
              <a:rPr lang="en-US" dirty="0"/>
              <a:t>of approval : 20 May 2019    </a:t>
            </a:r>
            <a:endParaRPr lang="en-US" dirty="0" smtClean="0"/>
          </a:p>
          <a:p>
            <a:r>
              <a:rPr lang="en-US" dirty="0" smtClean="0"/>
              <a:t>This </a:t>
            </a:r>
            <a:r>
              <a:rPr lang="en-US" dirty="0"/>
              <a:t>is for internal use only and </a:t>
            </a:r>
            <a:r>
              <a:rPr lang="en-US" dirty="0" smtClean="0"/>
              <a:t>subsequent </a:t>
            </a:r>
            <a:r>
              <a:rPr lang="en-US" dirty="0"/>
              <a:t>use in the affiliates is subject to local review and approval.</a:t>
            </a:r>
            <a:endParaRPr lang="fr-FR" dirty="0"/>
          </a:p>
        </p:txBody>
      </p:sp>
    </p:spTree>
    <p:extLst>
      <p:ext uri="{BB962C8B-B14F-4D97-AF65-F5344CB8AC3E}">
        <p14:creationId xmlns:p14="http://schemas.microsoft.com/office/powerpoint/2010/main" val="1716343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35D54D6-0229-41BA-BF51-8D4D41855210}"/>
              </a:ext>
            </a:extLst>
          </p:cNvPr>
          <p:cNvSpPr txBox="1">
            <a:spLocks/>
          </p:cNvSpPr>
          <p:nvPr/>
        </p:nvSpPr>
        <p:spPr bwMode="auto">
          <a:xfrm>
            <a:off x="2743494" y="2405052"/>
            <a:ext cx="6300700" cy="1505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0" fontAlgn="base" hangingPunct="0">
              <a:lnSpc>
                <a:spcPct val="90000"/>
              </a:lnSpc>
              <a:spcBef>
                <a:spcPct val="0"/>
              </a:spcBef>
              <a:spcAft>
                <a:spcPct val="0"/>
              </a:spcAft>
              <a:defRPr sz="3300">
                <a:solidFill>
                  <a:schemeClr val="bg1"/>
                </a:solidFill>
                <a:latin typeface="+mj-lt"/>
                <a:ea typeface="+mj-ea"/>
                <a:cs typeface="+mj-cs"/>
              </a:defRPr>
            </a:lvl1pPr>
            <a:lvl2pPr algn="l" rtl="0" eaLnBrk="0" fontAlgn="base" hangingPunct="0">
              <a:lnSpc>
                <a:spcPct val="90000"/>
              </a:lnSpc>
              <a:spcBef>
                <a:spcPct val="0"/>
              </a:spcBef>
              <a:spcAft>
                <a:spcPct val="0"/>
              </a:spcAft>
              <a:defRPr sz="2325">
                <a:solidFill>
                  <a:schemeClr val="tx1"/>
                </a:solidFill>
                <a:latin typeface="Arial" charset="0"/>
                <a:cs typeface="Arial" charset="0"/>
              </a:defRPr>
            </a:lvl2pPr>
            <a:lvl3pPr algn="l" rtl="0" eaLnBrk="0" fontAlgn="base" hangingPunct="0">
              <a:lnSpc>
                <a:spcPct val="90000"/>
              </a:lnSpc>
              <a:spcBef>
                <a:spcPct val="0"/>
              </a:spcBef>
              <a:spcAft>
                <a:spcPct val="0"/>
              </a:spcAft>
              <a:defRPr sz="2325">
                <a:solidFill>
                  <a:schemeClr val="tx1"/>
                </a:solidFill>
                <a:latin typeface="Arial" charset="0"/>
                <a:cs typeface="Arial" charset="0"/>
              </a:defRPr>
            </a:lvl3pPr>
            <a:lvl4pPr algn="l" rtl="0" eaLnBrk="0" fontAlgn="base" hangingPunct="0">
              <a:lnSpc>
                <a:spcPct val="90000"/>
              </a:lnSpc>
              <a:spcBef>
                <a:spcPct val="0"/>
              </a:spcBef>
              <a:spcAft>
                <a:spcPct val="0"/>
              </a:spcAft>
              <a:defRPr sz="2325">
                <a:solidFill>
                  <a:schemeClr val="tx1"/>
                </a:solidFill>
                <a:latin typeface="Arial" charset="0"/>
                <a:cs typeface="Arial" charset="0"/>
              </a:defRPr>
            </a:lvl4pPr>
            <a:lvl5pPr algn="l" rtl="0" eaLnBrk="0" fontAlgn="base" hangingPunct="0">
              <a:lnSpc>
                <a:spcPct val="90000"/>
              </a:lnSpc>
              <a:spcBef>
                <a:spcPct val="0"/>
              </a:spcBef>
              <a:spcAft>
                <a:spcPct val="0"/>
              </a:spcAft>
              <a:defRPr sz="2325">
                <a:solidFill>
                  <a:schemeClr val="tx1"/>
                </a:solidFill>
                <a:latin typeface="Arial" charset="0"/>
                <a:cs typeface="Arial" charset="0"/>
              </a:defRPr>
            </a:lvl5pPr>
            <a:lvl6pPr marL="342866" algn="l" rtl="0" fontAlgn="base">
              <a:lnSpc>
                <a:spcPct val="90000"/>
              </a:lnSpc>
              <a:spcBef>
                <a:spcPct val="0"/>
              </a:spcBef>
              <a:spcAft>
                <a:spcPct val="0"/>
              </a:spcAft>
              <a:defRPr sz="2325">
                <a:solidFill>
                  <a:srgbClr val="989898"/>
                </a:solidFill>
                <a:latin typeface="Arial" charset="0"/>
                <a:cs typeface="Arial" charset="0"/>
              </a:defRPr>
            </a:lvl6pPr>
            <a:lvl7pPr marL="685732" algn="l" rtl="0" fontAlgn="base">
              <a:lnSpc>
                <a:spcPct val="90000"/>
              </a:lnSpc>
              <a:spcBef>
                <a:spcPct val="0"/>
              </a:spcBef>
              <a:spcAft>
                <a:spcPct val="0"/>
              </a:spcAft>
              <a:defRPr sz="2325">
                <a:solidFill>
                  <a:srgbClr val="989898"/>
                </a:solidFill>
                <a:latin typeface="Arial" charset="0"/>
                <a:cs typeface="Arial" charset="0"/>
              </a:defRPr>
            </a:lvl7pPr>
            <a:lvl8pPr marL="1028598" algn="l" rtl="0" fontAlgn="base">
              <a:lnSpc>
                <a:spcPct val="90000"/>
              </a:lnSpc>
              <a:spcBef>
                <a:spcPct val="0"/>
              </a:spcBef>
              <a:spcAft>
                <a:spcPct val="0"/>
              </a:spcAft>
              <a:defRPr sz="2325">
                <a:solidFill>
                  <a:srgbClr val="989898"/>
                </a:solidFill>
                <a:latin typeface="Arial" charset="0"/>
                <a:cs typeface="Arial" charset="0"/>
              </a:defRPr>
            </a:lvl8pPr>
            <a:lvl9pPr marL="1371464" algn="l" rtl="0" fontAlgn="base">
              <a:lnSpc>
                <a:spcPct val="90000"/>
              </a:lnSpc>
              <a:spcBef>
                <a:spcPct val="0"/>
              </a:spcBef>
              <a:spcAft>
                <a:spcPct val="0"/>
              </a:spcAft>
              <a:defRPr sz="2325">
                <a:solidFill>
                  <a:srgbClr val="989898"/>
                </a:solidFill>
                <a:latin typeface="Arial" charset="0"/>
                <a:cs typeface="Arial" charset="0"/>
              </a:defRPr>
            </a:lvl9pPr>
          </a:lstStyle>
          <a:p>
            <a:pPr lvl="0" algn="ctr" fontAlgn="auto">
              <a:spcBef>
                <a:spcPts val="0"/>
              </a:spcBef>
              <a:spcAft>
                <a:spcPts val="0"/>
              </a:spcAft>
              <a:defRPr/>
            </a:pPr>
            <a:r>
              <a:rPr kumimoji="0" lang="en-GB" sz="3000" b="1" i="0" u="none" strike="noStrike" kern="0" cap="none" spc="0" normalizeH="0" baseline="0" noProof="0" dirty="0" smtClean="0">
                <a:ln>
                  <a:noFill/>
                </a:ln>
                <a:solidFill>
                  <a:srgbClr val="FFFFFF"/>
                </a:solidFill>
                <a:effectLst/>
                <a:uLnTx/>
                <a:uFillTx/>
                <a:latin typeface="Calibri" panose="020F0502020204030204" pitchFamily="34" charset="0"/>
                <a:ea typeface="+mj-ea"/>
                <a:cs typeface="Calibri" panose="020F0502020204030204" pitchFamily="34" charset="0"/>
              </a:rPr>
              <a:t/>
            </a:r>
            <a:br>
              <a:rPr kumimoji="0" lang="en-GB" sz="3000" b="1" i="0" u="none" strike="noStrike" kern="0" cap="none" spc="0" normalizeH="0" baseline="0" noProof="0" dirty="0" smtClean="0">
                <a:ln>
                  <a:noFill/>
                </a:ln>
                <a:solidFill>
                  <a:srgbClr val="FFFFFF"/>
                </a:solidFill>
                <a:effectLst/>
                <a:uLnTx/>
                <a:uFillTx/>
                <a:latin typeface="Calibri" panose="020F0502020204030204" pitchFamily="34" charset="0"/>
                <a:ea typeface="+mj-ea"/>
                <a:cs typeface="Calibri" panose="020F0502020204030204" pitchFamily="34" charset="0"/>
              </a:rPr>
            </a:br>
            <a:r>
              <a:rPr lang="en-US" sz="3000" b="1" kern="0" dirty="0" smtClean="0">
                <a:solidFill>
                  <a:srgbClr val="FFFFFF"/>
                </a:solidFill>
                <a:latin typeface="Calibri" panose="020F0502020204030204" pitchFamily="34" charset="0"/>
                <a:cs typeface="Calibri" panose="020F0502020204030204" pitchFamily="34" charset="0"/>
              </a:rPr>
              <a:t>RANDOMISED </a:t>
            </a:r>
            <a:r>
              <a:rPr lang="en-US" sz="3000" b="1" kern="0" dirty="0">
                <a:solidFill>
                  <a:srgbClr val="FFFFFF"/>
                </a:solidFill>
                <a:latin typeface="Calibri" panose="020F0502020204030204" pitchFamily="34" charset="0"/>
                <a:cs typeface="Calibri" panose="020F0502020204030204" pitchFamily="34" charset="0"/>
              </a:rPr>
              <a:t>CONTROLLED STUDIES LOOKING INTO </a:t>
            </a:r>
          </a:p>
          <a:p>
            <a:pPr lvl="0" algn="ctr" fontAlgn="auto">
              <a:spcBef>
                <a:spcPts val="0"/>
              </a:spcBef>
              <a:spcAft>
                <a:spcPts val="0"/>
              </a:spcAft>
              <a:defRPr/>
            </a:pPr>
            <a:r>
              <a:rPr lang="en-US" sz="3000" b="1" kern="0" dirty="0">
                <a:solidFill>
                  <a:srgbClr val="FFFFFF"/>
                </a:solidFill>
                <a:latin typeface="Calibri" panose="020F0502020204030204" pitchFamily="34" charset="0"/>
                <a:cs typeface="Calibri" panose="020F0502020204030204" pitchFamily="34" charset="0"/>
              </a:rPr>
              <a:t>DE-ESCALATION </a:t>
            </a:r>
            <a:r>
              <a:rPr kumimoji="0" lang="en-GB" sz="3000" b="0" i="0" u="none" strike="noStrike" kern="0" cap="none" spc="0" normalizeH="0" baseline="0" noProof="0" dirty="0" smtClean="0">
                <a:ln>
                  <a:noFill/>
                </a:ln>
                <a:solidFill>
                  <a:srgbClr val="FFFFFF"/>
                </a:solidFill>
                <a:effectLst/>
                <a:uLnTx/>
                <a:uFillTx/>
                <a:latin typeface="Calibri" panose="020F0502020204030204" pitchFamily="34" charset="0"/>
                <a:ea typeface="+mj-ea"/>
                <a:cs typeface="Calibri" panose="020F0502020204030204" pitchFamily="34" charset="0"/>
              </a:rPr>
              <a:t/>
            </a:r>
            <a:br>
              <a:rPr kumimoji="0" lang="en-GB" sz="3000" b="0" i="0" u="none" strike="noStrike" kern="0" cap="none" spc="0" normalizeH="0" baseline="0" noProof="0" dirty="0" smtClean="0">
                <a:ln>
                  <a:noFill/>
                </a:ln>
                <a:solidFill>
                  <a:srgbClr val="FFFFFF"/>
                </a:solidFill>
                <a:effectLst/>
                <a:uLnTx/>
                <a:uFillTx/>
                <a:latin typeface="Calibri" panose="020F0502020204030204" pitchFamily="34" charset="0"/>
                <a:ea typeface="+mj-ea"/>
                <a:cs typeface="Calibri" panose="020F0502020204030204" pitchFamily="34" charset="0"/>
              </a:rPr>
            </a:br>
            <a:endParaRPr kumimoji="0" lang="en-GB" sz="3000" b="0"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p:txBody>
      </p:sp>
      <p:sp>
        <p:nvSpPr>
          <p:cNvPr id="3" name="Espace réservé du numéro de diapositive 2"/>
          <p:cNvSpPr>
            <a:spLocks noGrp="1"/>
          </p:cNvSpPr>
          <p:nvPr>
            <p:ph type="sldNum" sz="quarter" idx="10"/>
          </p:nvPr>
        </p:nvSpPr>
        <p:spPr/>
        <p:txBody>
          <a:bodyPr/>
          <a:lstStyle/>
          <a:p>
            <a:r>
              <a:rPr lang="en-US" altLang="en-US" smtClean="0">
                <a:latin typeface="Calibri" panose="020F0502020204030204" pitchFamily="34" charset="0"/>
                <a:cs typeface="Calibri" panose="020F0502020204030204" pitchFamily="34" charset="0"/>
              </a:rPr>
              <a:t>|</a:t>
            </a:r>
            <a:r>
              <a:rPr lang="en-US" altLang="en-US" sz="900" baseline="16000" smtClean="0">
                <a:latin typeface="Calibri" panose="020F0502020204030204" pitchFamily="34" charset="0"/>
                <a:cs typeface="Calibri" panose="020F0502020204030204" pitchFamily="34" charset="0"/>
              </a:rPr>
              <a:t>         </a:t>
            </a:r>
            <a:fld id="{5D48B673-00A5-4F2E-B1C2-6E100376F000}" type="slidenum">
              <a:rPr lang="en-US" altLang="en-US" smtClean="0">
                <a:latin typeface="Calibri" panose="020F0502020204030204" pitchFamily="34" charset="0"/>
                <a:cs typeface="Calibri" panose="020F0502020204030204" pitchFamily="34" charset="0"/>
              </a:rPr>
              <a:pPr/>
              <a:t>32</a:t>
            </a:fld>
            <a:endParaRPr lang="en-US" altLang="en-US" dirty="0">
              <a:latin typeface="Calibri" panose="020F0502020204030204" pitchFamily="34" charset="0"/>
              <a:cs typeface="Calibri" panose="020F0502020204030204" pitchFamily="34" charset="0"/>
            </a:endParaRPr>
          </a:p>
        </p:txBody>
      </p:sp>
      <p:sp>
        <p:nvSpPr>
          <p:cNvPr id="6" name="ZoneTexte 5"/>
          <p:cNvSpPr txBox="1"/>
          <p:nvPr/>
        </p:nvSpPr>
        <p:spPr>
          <a:xfrm>
            <a:off x="2436712" y="6306472"/>
            <a:ext cx="7982857" cy="400110"/>
          </a:xfrm>
          <a:prstGeom prst="rect">
            <a:avLst/>
          </a:prstGeom>
          <a:noFill/>
        </p:spPr>
        <p:txBody>
          <a:bodyPr wrap="square" rtlCol="0">
            <a:spAutoFit/>
          </a:bodyPr>
          <a:lstStyle>
            <a:defPPr>
              <a:defRPr lang="en-US"/>
            </a:defPPr>
            <a:lvl1pPr algn="ctr">
              <a:defRPr sz="1000"/>
            </a:lvl1pPr>
          </a:lstStyle>
          <a:p>
            <a:r>
              <a:rPr lang="en-US" dirty="0"/>
              <a:t>Zinc code : </a:t>
            </a:r>
            <a:r>
              <a:rPr lang="en-US" dirty="0" smtClean="0"/>
              <a:t>SAGLB.CLO.18.01.0071b Date </a:t>
            </a:r>
            <a:r>
              <a:rPr lang="en-US" dirty="0"/>
              <a:t>of approval : 20 May 2019    </a:t>
            </a:r>
            <a:endParaRPr lang="en-US" dirty="0" smtClean="0"/>
          </a:p>
          <a:p>
            <a:r>
              <a:rPr lang="en-US" dirty="0" smtClean="0"/>
              <a:t>This </a:t>
            </a:r>
            <a:r>
              <a:rPr lang="en-US" dirty="0"/>
              <a:t>is for internal use only and </a:t>
            </a:r>
            <a:r>
              <a:rPr lang="en-US" dirty="0" smtClean="0"/>
              <a:t>subsequent </a:t>
            </a:r>
            <a:r>
              <a:rPr lang="en-US" dirty="0"/>
              <a:t>use in the affiliates is subject to local review and approval.</a:t>
            </a:r>
            <a:endParaRPr lang="fr-FR" dirty="0"/>
          </a:p>
        </p:txBody>
      </p:sp>
    </p:spTree>
    <p:extLst>
      <p:ext uri="{BB962C8B-B14F-4D97-AF65-F5344CB8AC3E}">
        <p14:creationId xmlns:p14="http://schemas.microsoft.com/office/powerpoint/2010/main" val="4793192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ZoneTexte 3"/>
          <p:cNvSpPr txBox="1"/>
          <p:nvPr/>
        </p:nvSpPr>
        <p:spPr>
          <a:xfrm>
            <a:off x="841620" y="5856818"/>
            <a:ext cx="3435724" cy="377024"/>
          </a:xfrm>
          <a:prstGeom prst="rect">
            <a:avLst/>
          </a:prstGeom>
          <a:noFill/>
        </p:spPr>
        <p:txBody>
          <a:bodyPr wrap="square" lIns="68574" tIns="34289" rIns="68574" bIns="34289" rtlCol="0">
            <a:spAutoFit/>
          </a:bodyPr>
          <a:lstStyle/>
          <a:p>
            <a:pPr defTabSz="342866"/>
            <a:r>
              <a:rPr lang="en-US" sz="1000" dirty="0">
                <a:latin typeface="Calibri" panose="020F0502020204030204" pitchFamily="34" charset="0"/>
              </a:rPr>
              <a:t>Cuisset T. </a:t>
            </a:r>
            <a:r>
              <a:rPr lang="en-US" sz="1000" i="1" dirty="0">
                <a:latin typeface="Calibri" panose="020F0502020204030204" pitchFamily="34" charset="0"/>
              </a:rPr>
              <a:t>Eur Heart Journal</a:t>
            </a:r>
            <a:r>
              <a:rPr lang="en-US" sz="1000" dirty="0">
                <a:latin typeface="Calibri" panose="020F0502020204030204" pitchFamily="34" charset="0"/>
              </a:rPr>
              <a:t>. 2017;38(41):3070-3078. </a:t>
            </a:r>
            <a:endParaRPr lang="en-US" sz="1000" dirty="0"/>
          </a:p>
          <a:p>
            <a:pPr defTabSz="342866"/>
            <a:endParaRPr lang="fr-FR" sz="1000" dirty="0">
              <a:latin typeface="Calibri" panose="020F0502020204030204" pitchFamily="34" charset="0"/>
              <a:cs typeface="Calibri" panose="020F0502020204030204" pitchFamily="34" charset="0"/>
            </a:endParaRPr>
          </a:p>
        </p:txBody>
      </p:sp>
      <p:sp>
        <p:nvSpPr>
          <p:cNvPr id="7" name="Titre 1"/>
          <p:cNvSpPr txBox="1">
            <a:spLocks/>
          </p:cNvSpPr>
          <p:nvPr/>
        </p:nvSpPr>
        <p:spPr>
          <a:xfrm>
            <a:off x="1749670" y="2892669"/>
            <a:ext cx="8112991" cy="2484013"/>
          </a:xfrm>
          <a:prstGeom prst="rect">
            <a:avLst/>
          </a:prstGeom>
          <a:noFill/>
        </p:spPr>
        <p:txBody>
          <a:bodyPr lIns="68574" tIns="34289" rIns="68574" bIns="34289"/>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r>
              <a:rPr lang="en-GB" sz="2000" b="1" dirty="0" smtClean="0">
                <a:solidFill>
                  <a:schemeClr val="tx1">
                    <a:lumMod val="75000"/>
                  </a:schemeClr>
                </a:solidFill>
                <a:latin typeface="Calibri" panose="020F0502020204030204" pitchFamily="34" charset="0"/>
                <a:cs typeface="Calibri" panose="020F0502020204030204" pitchFamily="34" charset="0"/>
              </a:rPr>
              <a:t> </a:t>
            </a:r>
            <a:r>
              <a:rPr lang="en-GB" sz="2000" b="1" dirty="0">
                <a:solidFill>
                  <a:schemeClr val="tx1">
                    <a:lumMod val="75000"/>
                  </a:schemeClr>
                </a:solidFill>
                <a:latin typeface="Calibri" panose="020F0502020204030204" pitchFamily="34" charset="0"/>
                <a:cs typeface="Calibri" panose="020F0502020204030204" pitchFamily="34" charset="0"/>
              </a:rPr>
              <a:t>The TOPIC </a:t>
            </a:r>
            <a:endParaRPr lang="en-GB" sz="2000" b="1" dirty="0" smtClean="0">
              <a:solidFill>
                <a:schemeClr val="tx1">
                  <a:lumMod val="75000"/>
                </a:schemeClr>
              </a:solidFill>
              <a:latin typeface="Calibri" panose="020F0502020204030204" pitchFamily="34" charset="0"/>
              <a:cs typeface="Calibri" panose="020F0502020204030204" pitchFamily="34" charset="0"/>
            </a:endParaRPr>
          </a:p>
          <a:p>
            <a:pPr algn="ctr" defTabSz="685800"/>
            <a:endParaRPr lang="en-GB" sz="2000" b="1" dirty="0" smtClean="0">
              <a:solidFill>
                <a:schemeClr val="tx1">
                  <a:lumMod val="75000"/>
                </a:schemeClr>
              </a:solidFill>
              <a:latin typeface="Calibri" panose="020F0502020204030204" pitchFamily="34" charset="0"/>
              <a:cs typeface="Calibri" panose="020F0502020204030204" pitchFamily="34" charset="0"/>
            </a:endParaRPr>
          </a:p>
          <a:p>
            <a:pPr algn="ctr" defTabSz="685800"/>
            <a:r>
              <a:rPr lang="fr-FR" sz="2000" dirty="0">
                <a:solidFill>
                  <a:schemeClr val="tx1">
                    <a:lumMod val="75000"/>
                  </a:schemeClr>
                </a:solidFill>
                <a:latin typeface="Calibri" panose="020F0502020204030204" pitchFamily="34" charset="0"/>
                <a:cs typeface="Calibri" panose="020F0502020204030204" pitchFamily="34" charset="0"/>
              </a:rPr>
              <a:t>DAPT </a:t>
            </a:r>
            <a:r>
              <a:rPr lang="fr-FR" sz="2000" dirty="0" err="1">
                <a:solidFill>
                  <a:schemeClr val="tx1">
                    <a:lumMod val="75000"/>
                  </a:schemeClr>
                </a:solidFill>
                <a:latin typeface="Calibri" panose="020F0502020204030204" pitchFamily="34" charset="0"/>
                <a:cs typeface="Calibri" panose="020F0502020204030204" pitchFamily="34" charset="0"/>
              </a:rPr>
              <a:t>After</a:t>
            </a:r>
            <a:r>
              <a:rPr lang="fr-FR" sz="2000" dirty="0">
                <a:solidFill>
                  <a:schemeClr val="tx1">
                    <a:lumMod val="75000"/>
                  </a:schemeClr>
                </a:solidFill>
                <a:latin typeface="Calibri" panose="020F0502020204030204" pitchFamily="34" charset="0"/>
                <a:cs typeface="Calibri" panose="020F0502020204030204" pitchFamily="34" charset="0"/>
              </a:rPr>
              <a:t> </a:t>
            </a:r>
            <a:r>
              <a:rPr lang="fr-FR" sz="2000" dirty="0" smtClean="0">
                <a:solidFill>
                  <a:schemeClr val="tx1">
                    <a:lumMod val="75000"/>
                  </a:schemeClr>
                </a:solidFill>
                <a:latin typeface="Calibri" panose="020F0502020204030204" pitchFamily="34" charset="0"/>
                <a:cs typeface="Calibri" panose="020F0502020204030204" pitchFamily="34" charset="0"/>
              </a:rPr>
              <a:t>ACS</a:t>
            </a:r>
            <a:endParaRPr lang="fr-FR" sz="2000" dirty="0">
              <a:solidFill>
                <a:schemeClr val="tx1">
                  <a:lumMod val="75000"/>
                </a:schemeClr>
              </a:solidFill>
              <a:latin typeface="Calibri" panose="020F0502020204030204" pitchFamily="34" charset="0"/>
              <a:cs typeface="Calibri" panose="020F0502020204030204" pitchFamily="34" charset="0"/>
            </a:endParaRPr>
          </a:p>
        </p:txBody>
      </p:sp>
      <p:sp>
        <p:nvSpPr>
          <p:cNvPr id="11" name="Rectangle 10"/>
          <p:cNvSpPr/>
          <p:nvPr/>
        </p:nvSpPr>
        <p:spPr>
          <a:xfrm>
            <a:off x="7736423" y="5675645"/>
            <a:ext cx="3687228" cy="400110"/>
          </a:xfrm>
          <a:prstGeom prst="rect">
            <a:avLst/>
          </a:prstGeom>
        </p:spPr>
        <p:txBody>
          <a:bodyPr wrap="none">
            <a:spAutoFit/>
          </a:bodyPr>
          <a:lstStyle/>
          <a:p>
            <a:r>
              <a:rPr lang="en-GB" sz="1000" dirty="0">
                <a:solidFill>
                  <a:schemeClr val="tx1">
                    <a:lumMod val="75000"/>
                  </a:schemeClr>
                </a:solidFill>
                <a:latin typeface="Calibri" panose="020F0502020204030204" pitchFamily="34" charset="0"/>
                <a:cs typeface="Calibri" panose="020F0502020204030204" pitchFamily="34" charset="0"/>
              </a:rPr>
              <a:t>TOPIC: Timing Of Platelet Inhibition after acute Coronary </a:t>
            </a:r>
            <a:r>
              <a:rPr lang="en-GB" sz="1000" dirty="0" smtClean="0">
                <a:solidFill>
                  <a:schemeClr val="tx1">
                    <a:lumMod val="75000"/>
                  </a:schemeClr>
                </a:solidFill>
                <a:latin typeface="Calibri" panose="020F0502020204030204" pitchFamily="34" charset="0"/>
                <a:cs typeface="Calibri" panose="020F0502020204030204" pitchFamily="34" charset="0"/>
              </a:rPr>
              <a:t>Syndrome</a:t>
            </a:r>
          </a:p>
          <a:p>
            <a:r>
              <a:rPr lang="en-GB" sz="1000" dirty="0">
                <a:latin typeface="Calibri" panose="020F0502020204030204" pitchFamily="34" charset="0"/>
                <a:cs typeface="Calibri" panose="020F0502020204030204" pitchFamily="34" charset="0"/>
              </a:rPr>
              <a:t>DAPT: dual anti-platelet therapy, ACS: acute coronary </a:t>
            </a:r>
            <a:r>
              <a:rPr lang="en-GB" sz="1000" dirty="0" smtClean="0">
                <a:latin typeface="Calibri" panose="020F0502020204030204" pitchFamily="34" charset="0"/>
                <a:cs typeface="Calibri" panose="020F0502020204030204" pitchFamily="34" charset="0"/>
              </a:rPr>
              <a:t>syndrome</a:t>
            </a:r>
            <a:endParaRPr lang="en-GB" sz="1000" dirty="0">
              <a:latin typeface="Calibri" panose="020F0502020204030204" pitchFamily="34" charset="0"/>
              <a:cs typeface="Calibri" panose="020F0502020204030204" pitchFamily="34" charset="0"/>
            </a:endParaRPr>
          </a:p>
        </p:txBody>
      </p:sp>
      <p:sp>
        <p:nvSpPr>
          <p:cNvPr id="10" name="Espace réservé du numéro de diapositive 9"/>
          <p:cNvSpPr>
            <a:spLocks noGrp="1"/>
          </p:cNvSpPr>
          <p:nvPr>
            <p:ph type="sldNum" sz="quarter" idx="11"/>
          </p:nvPr>
        </p:nvSpPr>
        <p:spPr/>
        <p:txBody>
          <a:bodyPr/>
          <a:lstStyle/>
          <a:p>
            <a:r>
              <a:rPr lang="en-US" altLang="en-US" smtClean="0">
                <a:latin typeface="Calibri" panose="020F0502020204030204" pitchFamily="34" charset="0"/>
                <a:cs typeface="Calibri" panose="020F0502020204030204" pitchFamily="34" charset="0"/>
              </a:rPr>
              <a:t>|</a:t>
            </a:r>
            <a:r>
              <a:rPr lang="en-US" altLang="en-US" sz="900" baseline="16000" smtClean="0">
                <a:latin typeface="Calibri" panose="020F0502020204030204" pitchFamily="34" charset="0"/>
                <a:cs typeface="Calibri" panose="020F0502020204030204" pitchFamily="34" charset="0"/>
              </a:rPr>
              <a:t>         </a:t>
            </a:r>
            <a:fld id="{A2AB0FFF-949E-4AFB-BF98-7C23E89F2E92}" type="slidenum">
              <a:rPr lang="en-US" altLang="en-US" smtClean="0">
                <a:latin typeface="Calibri" panose="020F0502020204030204" pitchFamily="34" charset="0"/>
                <a:cs typeface="Calibri" panose="020F0502020204030204" pitchFamily="34" charset="0"/>
              </a:rPr>
              <a:pPr/>
              <a:t>33</a:t>
            </a:fld>
            <a:endParaRPr lang="en-US" altLang="en-US" dirty="0">
              <a:latin typeface="Calibri" panose="020F0502020204030204" pitchFamily="34" charset="0"/>
              <a:cs typeface="Calibri" panose="020F0502020204030204" pitchFamily="34" charset="0"/>
            </a:endParaRPr>
          </a:p>
        </p:txBody>
      </p:sp>
      <p:sp>
        <p:nvSpPr>
          <p:cNvPr id="20" name="ZoneTexte 19"/>
          <p:cNvSpPr txBox="1"/>
          <p:nvPr/>
        </p:nvSpPr>
        <p:spPr>
          <a:xfrm>
            <a:off x="2436712" y="6306472"/>
            <a:ext cx="7982857" cy="400110"/>
          </a:xfrm>
          <a:prstGeom prst="rect">
            <a:avLst/>
          </a:prstGeom>
          <a:noFill/>
        </p:spPr>
        <p:txBody>
          <a:bodyPr wrap="square" rtlCol="0">
            <a:spAutoFit/>
          </a:bodyPr>
          <a:lstStyle>
            <a:defPPr>
              <a:defRPr lang="en-US"/>
            </a:defPPr>
            <a:lvl1pPr algn="ctr">
              <a:defRPr sz="1000"/>
            </a:lvl1pPr>
          </a:lstStyle>
          <a:p>
            <a:r>
              <a:rPr lang="en-US" dirty="0"/>
              <a:t>Zinc code : </a:t>
            </a:r>
            <a:r>
              <a:rPr lang="en-US" dirty="0" smtClean="0"/>
              <a:t>SAGLB.CLO.18.01.0071b Date </a:t>
            </a:r>
            <a:r>
              <a:rPr lang="en-US" dirty="0"/>
              <a:t>of approval : 20 May 2019    </a:t>
            </a:r>
            <a:endParaRPr lang="en-US" dirty="0" smtClean="0"/>
          </a:p>
          <a:p>
            <a:r>
              <a:rPr lang="en-US" dirty="0" smtClean="0"/>
              <a:t>This </a:t>
            </a:r>
            <a:r>
              <a:rPr lang="en-US" dirty="0"/>
              <a:t>is for internal use only and </a:t>
            </a:r>
            <a:r>
              <a:rPr lang="en-US" dirty="0" smtClean="0"/>
              <a:t>subsequent </a:t>
            </a:r>
            <a:r>
              <a:rPr lang="en-US" dirty="0"/>
              <a:t>use in the affiliates is subject to local review and approval.</a:t>
            </a:r>
            <a:endParaRPr lang="fr-FR" dirty="0"/>
          </a:p>
        </p:txBody>
      </p:sp>
      <p:sp>
        <p:nvSpPr>
          <p:cNvPr id="3" name="Rectangle 2"/>
          <p:cNvSpPr/>
          <p:nvPr/>
        </p:nvSpPr>
        <p:spPr>
          <a:xfrm>
            <a:off x="595677" y="613938"/>
            <a:ext cx="10132485" cy="461665"/>
          </a:xfrm>
          <a:prstGeom prst="rect">
            <a:avLst/>
          </a:prstGeom>
        </p:spPr>
        <p:txBody>
          <a:bodyPr wrap="square">
            <a:spAutoFit/>
          </a:bodyPr>
          <a:lstStyle/>
          <a:p>
            <a:pPr algn="ctr" defTabSz="685800"/>
            <a:r>
              <a:rPr lang="en-GB" sz="2400" b="1" dirty="0">
                <a:solidFill>
                  <a:schemeClr val="tx1">
                    <a:lumMod val="75000"/>
                  </a:schemeClr>
                </a:solidFill>
                <a:latin typeface="Calibri" panose="020F0502020204030204" pitchFamily="34" charset="0"/>
                <a:ea typeface="+mj-ea"/>
                <a:cs typeface="Calibri" panose="020F0502020204030204" pitchFamily="34" charset="0"/>
              </a:rPr>
              <a:t>Benefit of switched dual antiplatelet therapy after acute coronary syndrome</a:t>
            </a:r>
          </a:p>
        </p:txBody>
      </p:sp>
      <p:sp>
        <p:nvSpPr>
          <p:cNvPr id="18" name="Rectangle 17"/>
          <p:cNvSpPr/>
          <p:nvPr/>
        </p:nvSpPr>
        <p:spPr>
          <a:xfrm>
            <a:off x="7719523" y="5174440"/>
            <a:ext cx="184731" cy="246221"/>
          </a:xfrm>
          <a:prstGeom prst="rect">
            <a:avLst/>
          </a:prstGeom>
        </p:spPr>
        <p:txBody>
          <a:bodyPr wrap="none">
            <a:spAutoFit/>
          </a:bodyPr>
          <a:lstStyle/>
          <a:p>
            <a:endParaRPr lang="en-GB" sz="1000" dirty="0">
              <a:latin typeface="Calibri" pitchFamily="34" charset="0"/>
              <a:cs typeface="Calibri" pitchFamily="34" charset="0"/>
            </a:endParaRPr>
          </a:p>
        </p:txBody>
      </p:sp>
    </p:spTree>
    <p:extLst>
      <p:ext uri="{BB962C8B-B14F-4D97-AF65-F5344CB8AC3E}">
        <p14:creationId xmlns:p14="http://schemas.microsoft.com/office/powerpoint/2010/main" val="10918607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idx="4294967295"/>
          </p:nvPr>
        </p:nvSpPr>
        <p:spPr>
          <a:xfrm rot="10800000" flipV="1">
            <a:off x="878815" y="617169"/>
            <a:ext cx="3095625" cy="550863"/>
          </a:xfrm>
        </p:spPr>
        <p:txBody>
          <a:bodyPr/>
          <a:lstStyle/>
          <a:p>
            <a:r>
              <a:rPr lang="en-US" sz="2400" b="1" dirty="0">
                <a:solidFill>
                  <a:schemeClr val="tx1">
                    <a:lumMod val="75000"/>
                  </a:schemeClr>
                </a:solidFill>
              </a:rPr>
              <a:t>Objectives</a:t>
            </a:r>
          </a:p>
        </p:txBody>
      </p:sp>
      <p:sp>
        <p:nvSpPr>
          <p:cNvPr id="18" name="Titre 1">
            <a:extLst>
              <a:ext uri="{FF2B5EF4-FFF2-40B4-BE49-F238E27FC236}">
                <a16:creationId xmlns:a16="http://schemas.microsoft.com/office/drawing/2014/main" id="{E17E20E8-B8D2-4CEA-8952-AB18B1568B04}"/>
              </a:ext>
            </a:extLst>
          </p:cNvPr>
          <p:cNvSpPr txBox="1">
            <a:spLocks/>
          </p:cNvSpPr>
          <p:nvPr/>
        </p:nvSpPr>
        <p:spPr>
          <a:xfrm>
            <a:off x="1592770" y="2666395"/>
            <a:ext cx="7395550" cy="642938"/>
          </a:xfrm>
          <a:prstGeom prst="rect">
            <a:avLst/>
          </a:prstGeom>
        </p:spPr>
        <p:txBody>
          <a:bodyPr vert="horz" lIns="68574" tIns="34289" rIns="68574" bIns="34289"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342900" fontAlgn="auto">
              <a:spcAft>
                <a:spcPts val="0"/>
              </a:spcAft>
            </a:pPr>
            <a:r>
              <a:rPr lang="fr-FR" sz="2000" b="1" u="sng" dirty="0">
                <a:solidFill>
                  <a:schemeClr val="tx1">
                    <a:lumMod val="75000"/>
                  </a:schemeClr>
                </a:solidFill>
                <a:latin typeface="Calibri" panose="020F0502020204030204" pitchFamily="34" charset="0"/>
                <a:cs typeface="Calibri" panose="020F0502020204030204" pitchFamily="34" charset="0"/>
              </a:rPr>
              <a:t>Features of Newer P2Y</a:t>
            </a:r>
            <a:r>
              <a:rPr lang="fr-FR" sz="2000" b="1" u="sng" baseline="-25000" dirty="0">
                <a:solidFill>
                  <a:schemeClr val="tx1">
                    <a:lumMod val="75000"/>
                  </a:schemeClr>
                </a:solidFill>
                <a:latin typeface="Calibri" panose="020F0502020204030204" pitchFamily="34" charset="0"/>
                <a:cs typeface="Calibri" panose="020F0502020204030204" pitchFamily="34" charset="0"/>
              </a:rPr>
              <a:t>12</a:t>
            </a:r>
            <a:r>
              <a:rPr lang="fr-FR" sz="2000" b="1" u="sng" dirty="0">
                <a:solidFill>
                  <a:schemeClr val="tx1">
                    <a:lumMod val="75000"/>
                  </a:schemeClr>
                </a:solidFill>
                <a:latin typeface="Calibri" panose="020F0502020204030204" pitchFamily="34" charset="0"/>
                <a:cs typeface="Calibri" panose="020F0502020204030204" pitchFamily="34" charset="0"/>
              </a:rPr>
              <a:t> blockers in ACS </a:t>
            </a:r>
          </a:p>
        </p:txBody>
      </p:sp>
      <p:sp>
        <p:nvSpPr>
          <p:cNvPr id="19" name="Espace réservé du contenu 2">
            <a:extLst>
              <a:ext uri="{FF2B5EF4-FFF2-40B4-BE49-F238E27FC236}">
                <a16:creationId xmlns:a16="http://schemas.microsoft.com/office/drawing/2014/main" id="{EB9D90F7-552F-420B-B3B9-242BD1241773}"/>
              </a:ext>
            </a:extLst>
          </p:cNvPr>
          <p:cNvSpPr txBox="1">
            <a:spLocks/>
          </p:cNvSpPr>
          <p:nvPr/>
        </p:nvSpPr>
        <p:spPr>
          <a:xfrm>
            <a:off x="2834354" y="3254298"/>
            <a:ext cx="4912381" cy="916092"/>
          </a:xfrm>
          <a:prstGeom prst="rect">
            <a:avLst/>
          </a:prstGeom>
        </p:spPr>
        <p:txBody>
          <a:bodyPr>
            <a:normAutofit/>
          </a:bodyPr>
          <a:lstStyle>
            <a:lvl1pPr marL="257150" indent="-257150" algn="l" rtl="0" eaLnBrk="0" fontAlgn="base" hangingPunct="0">
              <a:spcBef>
                <a:spcPct val="20000"/>
              </a:spcBef>
              <a:spcAft>
                <a:spcPct val="0"/>
              </a:spcAft>
              <a:buClr>
                <a:schemeClr val="bg2"/>
              </a:buClr>
              <a:buSzPct val="130000"/>
              <a:buFont typeface="Verdana" pitchFamily="34" charset="0"/>
              <a:buChar char="●"/>
              <a:defRPr sz="1500">
                <a:solidFill>
                  <a:schemeClr val="tx1"/>
                </a:solidFill>
                <a:latin typeface="+mn-lt"/>
                <a:ea typeface="+mn-ea"/>
                <a:cs typeface="+mn-cs"/>
              </a:defRPr>
            </a:lvl1pPr>
            <a:lvl2pPr marL="557157" indent="-214293" algn="l" rtl="0" eaLnBrk="0" fontAlgn="base" hangingPunct="0">
              <a:spcBef>
                <a:spcPct val="20000"/>
              </a:spcBef>
              <a:spcAft>
                <a:spcPct val="0"/>
              </a:spcAft>
              <a:buClr>
                <a:schemeClr val="tx1"/>
              </a:buClr>
              <a:buFont typeface="Verdana" pitchFamily="34" charset="0"/>
              <a:buChar char="●"/>
              <a:defRPr sz="1200" b="1">
                <a:solidFill>
                  <a:schemeClr val="tx1"/>
                </a:solidFill>
                <a:latin typeface="+mn-lt"/>
                <a:cs typeface="+mn-cs"/>
              </a:defRPr>
            </a:lvl2pPr>
            <a:lvl3pPr marL="857165" indent="-171434" algn="l" rtl="0" eaLnBrk="0" fontAlgn="base" hangingPunct="0">
              <a:spcBef>
                <a:spcPct val="20000"/>
              </a:spcBef>
              <a:spcAft>
                <a:spcPct val="0"/>
              </a:spcAft>
              <a:buClr>
                <a:schemeClr val="hlink"/>
              </a:buClr>
              <a:buChar char="•"/>
              <a:defRPr sz="1200">
                <a:solidFill>
                  <a:srgbClr val="989898"/>
                </a:solidFill>
                <a:latin typeface="+mn-lt"/>
                <a:cs typeface="+mn-cs"/>
              </a:defRPr>
            </a:lvl3pPr>
            <a:lvl4pPr marL="1200030" indent="-171434" algn="l" rtl="0" eaLnBrk="0" fontAlgn="base" hangingPunct="0">
              <a:spcBef>
                <a:spcPct val="20000"/>
              </a:spcBef>
              <a:spcAft>
                <a:spcPct val="0"/>
              </a:spcAft>
              <a:buClr>
                <a:schemeClr val="accent2"/>
              </a:buClr>
              <a:buChar char="•"/>
              <a:defRPr sz="1200">
                <a:solidFill>
                  <a:srgbClr val="989898"/>
                </a:solidFill>
                <a:latin typeface="+mn-lt"/>
                <a:cs typeface="+mn-cs"/>
              </a:defRPr>
            </a:lvl4pPr>
            <a:lvl5pPr marL="1542896" indent="-171434" algn="l" rtl="0" eaLnBrk="0" fontAlgn="base" hangingPunct="0">
              <a:spcBef>
                <a:spcPct val="20000"/>
              </a:spcBef>
              <a:spcAft>
                <a:spcPct val="0"/>
              </a:spcAft>
              <a:buClr>
                <a:schemeClr val="accent2"/>
              </a:buClr>
              <a:buChar char="•"/>
              <a:defRPr sz="1200">
                <a:solidFill>
                  <a:srgbClr val="989898"/>
                </a:solidFill>
                <a:latin typeface="+mn-lt"/>
                <a:cs typeface="+mn-cs"/>
              </a:defRPr>
            </a:lvl5pPr>
            <a:lvl6pPr marL="1885762" indent="-171434" algn="l" rtl="0" fontAlgn="base">
              <a:spcBef>
                <a:spcPct val="20000"/>
              </a:spcBef>
              <a:spcAft>
                <a:spcPct val="0"/>
              </a:spcAft>
              <a:buClr>
                <a:schemeClr val="accent2"/>
              </a:buClr>
              <a:buChar char="•"/>
              <a:defRPr sz="1200">
                <a:solidFill>
                  <a:srgbClr val="989898"/>
                </a:solidFill>
                <a:latin typeface="+mn-lt"/>
                <a:cs typeface="+mn-cs"/>
              </a:defRPr>
            </a:lvl6pPr>
            <a:lvl7pPr marL="2228628" indent="-171434" algn="l" rtl="0" fontAlgn="base">
              <a:spcBef>
                <a:spcPct val="20000"/>
              </a:spcBef>
              <a:spcAft>
                <a:spcPct val="0"/>
              </a:spcAft>
              <a:buClr>
                <a:schemeClr val="accent2"/>
              </a:buClr>
              <a:buChar char="•"/>
              <a:defRPr sz="1200">
                <a:solidFill>
                  <a:srgbClr val="989898"/>
                </a:solidFill>
                <a:latin typeface="+mn-lt"/>
                <a:cs typeface="+mn-cs"/>
              </a:defRPr>
            </a:lvl7pPr>
            <a:lvl8pPr marL="2571494" indent="-171434" algn="l" rtl="0" fontAlgn="base">
              <a:spcBef>
                <a:spcPct val="20000"/>
              </a:spcBef>
              <a:spcAft>
                <a:spcPct val="0"/>
              </a:spcAft>
              <a:buClr>
                <a:schemeClr val="accent2"/>
              </a:buClr>
              <a:buChar char="•"/>
              <a:defRPr sz="1200">
                <a:solidFill>
                  <a:srgbClr val="989898"/>
                </a:solidFill>
                <a:latin typeface="+mn-lt"/>
                <a:cs typeface="+mn-cs"/>
              </a:defRPr>
            </a:lvl8pPr>
            <a:lvl9pPr marL="2914361" indent="-171434" algn="l" rtl="0" fontAlgn="base">
              <a:spcBef>
                <a:spcPct val="20000"/>
              </a:spcBef>
              <a:spcAft>
                <a:spcPct val="0"/>
              </a:spcAft>
              <a:buClr>
                <a:schemeClr val="accent2"/>
              </a:buClr>
              <a:buChar char="•"/>
              <a:defRPr sz="1200">
                <a:solidFill>
                  <a:srgbClr val="989898"/>
                </a:solidFill>
                <a:latin typeface="+mn-lt"/>
                <a:cs typeface="+mn-cs"/>
              </a:defRPr>
            </a:lvl9pPr>
          </a:lstStyle>
          <a:p>
            <a:pPr marL="342900" indent="-342900"/>
            <a:r>
              <a:rPr lang="fr-FR" sz="1800" kern="0" dirty="0">
                <a:latin typeface="Calibri" panose="020F0502020204030204" pitchFamily="34" charset="0"/>
                <a:cs typeface="Calibri" panose="020F0502020204030204" pitchFamily="34" charset="0"/>
              </a:rPr>
              <a:t>Has ischaemic benefit greater in early phase</a:t>
            </a:r>
          </a:p>
          <a:p>
            <a:pPr marL="342900" indent="-342900"/>
            <a:r>
              <a:rPr lang="fr-FR" sz="1800" kern="0" dirty="0">
                <a:latin typeface="Calibri" panose="020F0502020204030204" pitchFamily="34" charset="0"/>
                <a:cs typeface="Calibri" panose="020F0502020204030204" pitchFamily="34" charset="0"/>
              </a:rPr>
              <a:t>Bleeding hazard seen mainly in chronic phase</a:t>
            </a:r>
          </a:p>
        </p:txBody>
      </p:sp>
      <p:sp>
        <p:nvSpPr>
          <p:cNvPr id="20" name="ZoneTexte 15">
            <a:extLst>
              <a:ext uri="{FF2B5EF4-FFF2-40B4-BE49-F238E27FC236}">
                <a16:creationId xmlns:a16="http://schemas.microsoft.com/office/drawing/2014/main" id="{6C291DFC-3841-45DC-8521-F091E1B8A05E}"/>
              </a:ext>
            </a:extLst>
          </p:cNvPr>
          <p:cNvSpPr txBox="1"/>
          <p:nvPr/>
        </p:nvSpPr>
        <p:spPr>
          <a:xfrm>
            <a:off x="326430" y="4178349"/>
            <a:ext cx="9928228" cy="1084910"/>
          </a:xfrm>
          <a:prstGeom prst="rect">
            <a:avLst/>
          </a:prstGeom>
          <a:noFill/>
        </p:spPr>
        <p:txBody>
          <a:bodyPr wrap="square" lIns="68574" tIns="34289" rIns="68574" bIns="34289" rtlCol="0">
            <a:spAutoFit/>
          </a:bodyPr>
          <a:lstStyle/>
          <a:p>
            <a:pPr algn="ctr" defTabSz="342866" fontAlgn="auto">
              <a:spcBef>
                <a:spcPts val="0"/>
              </a:spcBef>
              <a:spcAft>
                <a:spcPts val="1200"/>
              </a:spcAft>
            </a:pPr>
            <a:r>
              <a:rPr lang="fr-FR" sz="2000" b="1" u="sng" dirty="0">
                <a:solidFill>
                  <a:schemeClr val="tx1">
                    <a:lumMod val="75000"/>
                  </a:schemeClr>
                </a:solidFill>
                <a:latin typeface="Calibri" panose="020F0502020204030204" pitchFamily="34" charset="0"/>
                <a:cs typeface="Calibri" panose="020F0502020204030204" pitchFamily="34" charset="0"/>
              </a:rPr>
              <a:t>Hypothesis of the TOPIC </a:t>
            </a:r>
            <a:r>
              <a:rPr lang="fr-FR" sz="2000" b="1" u="sng" dirty="0" err="1" smtClean="0">
                <a:solidFill>
                  <a:schemeClr val="tx1">
                    <a:lumMod val="75000"/>
                  </a:schemeClr>
                </a:solidFill>
                <a:latin typeface="Calibri" panose="020F0502020204030204" pitchFamily="34" charset="0"/>
                <a:cs typeface="Calibri" panose="020F0502020204030204" pitchFamily="34" charset="0"/>
              </a:rPr>
              <a:t>study</a:t>
            </a:r>
            <a:endParaRPr lang="fr-FR" dirty="0" smtClean="0">
              <a:latin typeface="Calibri" panose="020F0502020204030204" pitchFamily="34" charset="0"/>
              <a:cs typeface="Calibri" panose="020F0502020204030204" pitchFamily="34" charset="0"/>
            </a:endParaRPr>
          </a:p>
          <a:p>
            <a:pPr algn="ctr" defTabSz="342866" fontAlgn="auto">
              <a:spcBef>
                <a:spcPts val="0"/>
              </a:spcBef>
              <a:spcAft>
                <a:spcPts val="0"/>
              </a:spcAft>
            </a:pPr>
            <a:r>
              <a:rPr lang="fr-FR" dirty="0" smtClean="0">
                <a:latin typeface="Calibri" panose="020F0502020204030204" pitchFamily="34" charset="0"/>
                <a:cs typeface="Calibri" panose="020F0502020204030204" pitchFamily="34" charset="0"/>
              </a:rPr>
              <a:t>To </a:t>
            </a:r>
            <a:r>
              <a:rPr lang="fr-FR" dirty="0">
                <a:latin typeface="Calibri" panose="020F0502020204030204" pitchFamily="34" charset="0"/>
                <a:cs typeface="Calibri" panose="020F0502020204030204" pitchFamily="34" charset="0"/>
              </a:rPr>
              <a:t>assess efficacy and safety of </a:t>
            </a:r>
            <a:r>
              <a:rPr lang="fr-FR" i="1" dirty="0">
                <a:latin typeface="Calibri" panose="020F0502020204030204" pitchFamily="34" charset="0"/>
                <a:cs typeface="Calibri" panose="020F0502020204030204" pitchFamily="34" charset="0"/>
              </a:rPr>
              <a:t>switched</a:t>
            </a:r>
            <a:r>
              <a:rPr lang="fr-FR" dirty="0">
                <a:latin typeface="Calibri" panose="020F0502020204030204" pitchFamily="34" charset="0"/>
                <a:cs typeface="Calibri" panose="020F0502020204030204" pitchFamily="34" charset="0"/>
              </a:rPr>
              <a:t> DAPT  in ACS with </a:t>
            </a:r>
          </a:p>
          <a:p>
            <a:pPr algn="ctr" defTabSz="342866" fontAlgn="auto">
              <a:spcBef>
                <a:spcPts val="0"/>
              </a:spcBef>
              <a:spcAft>
                <a:spcPts val="0"/>
              </a:spcAft>
            </a:pPr>
            <a:r>
              <a:rPr lang="fr-FR" dirty="0">
                <a:latin typeface="Calibri" panose="020F0502020204030204" pitchFamily="34" charset="0"/>
                <a:cs typeface="Calibri" panose="020F0502020204030204" pitchFamily="34" charset="0"/>
              </a:rPr>
              <a:t>1 Month ‘Potent DAPT’ followed by Aspirin + Clopidogrel for 1 year </a:t>
            </a:r>
          </a:p>
        </p:txBody>
      </p:sp>
      <p:sp>
        <p:nvSpPr>
          <p:cNvPr id="8" name="Espace réservé du numéro de diapositive 7"/>
          <p:cNvSpPr>
            <a:spLocks noGrp="1"/>
          </p:cNvSpPr>
          <p:nvPr>
            <p:ph type="sldNum" sz="quarter" idx="11"/>
          </p:nvPr>
        </p:nvSpPr>
        <p:spPr/>
        <p:txBody>
          <a:bodyPr/>
          <a:lstStyle/>
          <a:p>
            <a:pPr>
              <a:defRPr/>
            </a:pPr>
            <a:r>
              <a:rPr lang="en-US" smtClean="0">
                <a:latin typeface="Calibri" panose="020F0502020204030204" pitchFamily="34" charset="0"/>
                <a:cs typeface="Calibri" panose="020F0502020204030204" pitchFamily="34" charset="0"/>
              </a:rPr>
              <a:t>|</a:t>
            </a:r>
            <a:r>
              <a:rPr lang="en-US" sz="675" baseline="16000" smtClean="0">
                <a:latin typeface="Calibri" panose="020F0502020204030204" pitchFamily="34" charset="0"/>
                <a:cs typeface="Calibri" panose="020F0502020204030204" pitchFamily="34" charset="0"/>
              </a:rPr>
              <a:t>        </a:t>
            </a:r>
            <a:fld id="{9AF4433D-764C-4105-9FE9-C720230AD6CB}" type="slidenum">
              <a:rPr lang="en-US" smtClean="0">
                <a:latin typeface="Calibri" panose="020F0502020204030204" pitchFamily="34" charset="0"/>
                <a:cs typeface="Calibri" panose="020F0502020204030204" pitchFamily="34" charset="0"/>
              </a:rPr>
              <a:pPr>
                <a:defRPr/>
              </a:pPr>
              <a:t>34</a:t>
            </a:fld>
            <a:endParaRPr lang="en-US" dirty="0">
              <a:latin typeface="Calibri" panose="020F0502020204030204" pitchFamily="34" charset="0"/>
              <a:cs typeface="Calibri" panose="020F0502020204030204" pitchFamily="34" charset="0"/>
            </a:endParaRPr>
          </a:p>
        </p:txBody>
      </p:sp>
      <p:sp>
        <p:nvSpPr>
          <p:cNvPr id="2" name="Rectangle 1"/>
          <p:cNvSpPr/>
          <p:nvPr/>
        </p:nvSpPr>
        <p:spPr>
          <a:xfrm>
            <a:off x="1970927" y="1486484"/>
            <a:ext cx="6639236" cy="923330"/>
          </a:xfrm>
          <a:prstGeom prst="rect">
            <a:avLst/>
          </a:prstGeom>
        </p:spPr>
        <p:txBody>
          <a:bodyPr wrap="square">
            <a:spAutoFit/>
          </a:bodyPr>
          <a:lstStyle/>
          <a:p>
            <a:pPr algn="ctr" defTabSz="685800"/>
            <a:r>
              <a:rPr lang="en-GB" dirty="0">
                <a:solidFill>
                  <a:schemeClr val="tx1">
                    <a:lumMod val="75000"/>
                  </a:schemeClr>
                </a:solidFill>
                <a:latin typeface="Calibri" panose="020F0502020204030204" pitchFamily="34" charset="0"/>
                <a:cs typeface="Calibri" panose="020F0502020204030204" pitchFamily="34" charset="0"/>
              </a:rPr>
              <a:t>	</a:t>
            </a:r>
            <a:r>
              <a:rPr lang="en-US" dirty="0">
                <a:solidFill>
                  <a:schemeClr val="tx1">
                    <a:lumMod val="75000"/>
                  </a:schemeClr>
                </a:solidFill>
                <a:latin typeface="Calibri" panose="020F0502020204030204" pitchFamily="34" charset="0"/>
                <a:cs typeface="Calibri" panose="020F0502020204030204" pitchFamily="34" charset="0"/>
              </a:rPr>
              <a:t>Newer P2Y12 blockers as first-line initial treatment after ACS</a:t>
            </a:r>
          </a:p>
          <a:p>
            <a:pPr algn="ctr" defTabSz="685800"/>
            <a:r>
              <a:rPr lang="en-US" dirty="0">
                <a:solidFill>
                  <a:schemeClr val="tx1">
                    <a:lumMod val="75000"/>
                  </a:schemeClr>
                </a:solidFill>
                <a:latin typeface="Calibri" panose="020F0502020204030204" pitchFamily="34" charset="0"/>
                <a:cs typeface="Calibri" panose="020F0502020204030204" pitchFamily="34" charset="0"/>
              </a:rPr>
              <a:t>1-year DAPT as default strategy after ACS</a:t>
            </a:r>
          </a:p>
          <a:p>
            <a:pPr algn="ctr" defTabSz="685800"/>
            <a:r>
              <a:rPr lang="en-US" dirty="0">
                <a:solidFill>
                  <a:schemeClr val="tx1">
                    <a:lumMod val="75000"/>
                  </a:schemeClr>
                </a:solidFill>
                <a:latin typeface="Calibri" panose="020F0502020204030204" pitchFamily="34" charset="0"/>
                <a:cs typeface="Calibri" panose="020F0502020204030204" pitchFamily="34" charset="0"/>
              </a:rPr>
              <a:t>But does it mean 1-year DAPT with newer P2Y12 blockers?</a:t>
            </a:r>
          </a:p>
        </p:txBody>
      </p:sp>
    </p:spTree>
    <p:extLst>
      <p:ext uri="{BB962C8B-B14F-4D97-AF65-F5344CB8AC3E}">
        <p14:creationId xmlns:p14="http://schemas.microsoft.com/office/powerpoint/2010/main" val="20125107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39565" y="158300"/>
            <a:ext cx="10972800" cy="809696"/>
          </a:xfrm>
        </p:spPr>
        <p:txBody>
          <a:bodyPr anchor="b"/>
          <a:lstStyle/>
          <a:p>
            <a:r>
              <a:rPr lang="fr-FR" sz="2400" b="1" dirty="0">
                <a:solidFill>
                  <a:schemeClr val="tx1">
                    <a:lumMod val="75000"/>
                  </a:schemeClr>
                </a:solidFill>
              </a:rPr>
              <a:t>«PICOT» Principle </a:t>
            </a:r>
          </a:p>
        </p:txBody>
      </p:sp>
      <p:sp>
        <p:nvSpPr>
          <p:cNvPr id="7" name="Rettangolo 6"/>
          <p:cNvSpPr/>
          <p:nvPr/>
        </p:nvSpPr>
        <p:spPr>
          <a:xfrm>
            <a:off x="2009625" y="1465332"/>
            <a:ext cx="11107792" cy="1036424"/>
          </a:xfrm>
          <a:prstGeom prst="rect">
            <a:avLst/>
          </a:prstGeom>
        </p:spPr>
        <p:txBody>
          <a:bodyPr wrap="square" lIns="91432" tIns="45718" rIns="91432" bIns="45718">
            <a:spAutoFit/>
          </a:bodyPr>
          <a:lstStyle/>
          <a:p>
            <a:pPr defTabSz="457155"/>
            <a:r>
              <a:rPr lang="it-IT" sz="3600" b="1" dirty="0">
                <a:solidFill>
                  <a:schemeClr val="tx1">
                    <a:lumMod val="75000"/>
                  </a:schemeClr>
                </a:solidFill>
                <a:latin typeface="Calibri" panose="020F0502020204030204" pitchFamily="34" charset="0"/>
                <a:cs typeface="Calibri" panose="020F0502020204030204" pitchFamily="34" charset="0"/>
              </a:rPr>
              <a:t>P</a:t>
            </a:r>
            <a:r>
              <a:rPr lang="it-IT" sz="2400" b="1" dirty="0">
                <a:solidFill>
                  <a:prstClr val="black"/>
                </a:solidFill>
                <a:latin typeface="Calibri" panose="020F0502020204030204" pitchFamily="34" charset="0"/>
                <a:cs typeface="Calibri" panose="020F0502020204030204" pitchFamily="34" charset="0"/>
              </a:rPr>
              <a:t>opulation 	</a:t>
            </a:r>
            <a:r>
              <a:rPr lang="fr-FR" sz="2400" dirty="0">
                <a:solidFill>
                  <a:prstClr val="black"/>
                </a:solidFill>
                <a:latin typeface="Calibri" panose="020F0502020204030204" pitchFamily="34" charset="0"/>
                <a:cs typeface="Calibri" panose="020F0502020204030204" pitchFamily="34" charset="0"/>
              </a:rPr>
              <a:t>ACS patients undergoing PCI / Newer P2Y</a:t>
            </a:r>
            <a:r>
              <a:rPr lang="fr-FR" sz="2400" baseline="-25000" dirty="0">
                <a:solidFill>
                  <a:prstClr val="black"/>
                </a:solidFill>
                <a:latin typeface="Calibri" panose="020F0502020204030204" pitchFamily="34" charset="0"/>
                <a:cs typeface="Calibri" panose="020F0502020204030204" pitchFamily="34" charset="0"/>
              </a:rPr>
              <a:t>12</a:t>
            </a:r>
            <a:r>
              <a:rPr lang="fr-FR" sz="2400" dirty="0">
                <a:solidFill>
                  <a:prstClr val="black"/>
                </a:solidFill>
                <a:latin typeface="Calibri" panose="020F0502020204030204" pitchFamily="34" charset="0"/>
                <a:cs typeface="Calibri" panose="020F0502020204030204" pitchFamily="34" charset="0"/>
              </a:rPr>
              <a:t> blockers</a:t>
            </a:r>
          </a:p>
          <a:p>
            <a:pPr defTabSz="457155"/>
            <a:endParaRPr lang="it-IT" sz="2400" dirty="0">
              <a:solidFill>
                <a:prstClr val="black"/>
              </a:solidFill>
              <a:latin typeface="Calibri" panose="020F0502020204030204" pitchFamily="34" charset="0"/>
              <a:cs typeface="Calibri" panose="020F0502020204030204" pitchFamily="34" charset="0"/>
            </a:endParaRPr>
          </a:p>
        </p:txBody>
      </p:sp>
      <p:sp>
        <p:nvSpPr>
          <p:cNvPr id="8" name="Rettangolo 8"/>
          <p:cNvSpPr/>
          <p:nvPr/>
        </p:nvSpPr>
        <p:spPr>
          <a:xfrm>
            <a:off x="2032069" y="2213987"/>
            <a:ext cx="11098095" cy="1036424"/>
          </a:xfrm>
          <a:prstGeom prst="rect">
            <a:avLst/>
          </a:prstGeom>
        </p:spPr>
        <p:txBody>
          <a:bodyPr wrap="square" lIns="91432" tIns="45718" rIns="91432" bIns="45718">
            <a:spAutoFit/>
          </a:bodyPr>
          <a:lstStyle/>
          <a:p>
            <a:pPr defTabSz="457155"/>
            <a:r>
              <a:rPr lang="it-IT" sz="3600" b="1" dirty="0">
                <a:solidFill>
                  <a:schemeClr val="tx1">
                    <a:lumMod val="75000"/>
                  </a:schemeClr>
                </a:solidFill>
                <a:latin typeface="Calibri" panose="020F0502020204030204" pitchFamily="34" charset="0"/>
                <a:cs typeface="Calibri" panose="020F0502020204030204" pitchFamily="34" charset="0"/>
              </a:rPr>
              <a:t>I</a:t>
            </a:r>
            <a:r>
              <a:rPr lang="it-IT" sz="2400" b="1" dirty="0">
                <a:solidFill>
                  <a:prstClr val="black"/>
                </a:solidFill>
                <a:latin typeface="Calibri" panose="020F0502020204030204" pitchFamily="34" charset="0"/>
                <a:cs typeface="Calibri" panose="020F0502020204030204" pitchFamily="34" charset="0"/>
              </a:rPr>
              <a:t>ntervention 	</a:t>
            </a:r>
            <a:r>
              <a:rPr lang="fr-FR" sz="2400" dirty="0">
                <a:solidFill>
                  <a:prstClr val="black"/>
                </a:solidFill>
                <a:latin typeface="Calibri" panose="020F0502020204030204" pitchFamily="34" charset="0"/>
                <a:cs typeface="Calibri" panose="020F0502020204030204" pitchFamily="34" charset="0"/>
              </a:rPr>
              <a:t>Switched DAPT 1 Mo post ACS to Clopidogrel</a:t>
            </a:r>
          </a:p>
          <a:p>
            <a:pPr defTabSz="457155"/>
            <a:endParaRPr lang="it-IT" sz="2400" dirty="0">
              <a:solidFill>
                <a:prstClr val="black"/>
              </a:solidFill>
              <a:latin typeface="Calibri" panose="020F0502020204030204" pitchFamily="34" charset="0"/>
              <a:cs typeface="Calibri" panose="020F0502020204030204" pitchFamily="34" charset="0"/>
            </a:endParaRPr>
          </a:p>
        </p:txBody>
      </p:sp>
      <p:sp>
        <p:nvSpPr>
          <p:cNvPr id="9" name="Rettangolo 10"/>
          <p:cNvSpPr/>
          <p:nvPr/>
        </p:nvSpPr>
        <p:spPr>
          <a:xfrm>
            <a:off x="1973867" y="2929068"/>
            <a:ext cx="11163770" cy="1036424"/>
          </a:xfrm>
          <a:prstGeom prst="rect">
            <a:avLst/>
          </a:prstGeom>
        </p:spPr>
        <p:txBody>
          <a:bodyPr wrap="square" lIns="91432" tIns="45718" rIns="91432" bIns="45718">
            <a:spAutoFit/>
          </a:bodyPr>
          <a:lstStyle/>
          <a:p>
            <a:pPr defTabSz="457155"/>
            <a:r>
              <a:rPr lang="it-IT" sz="3600" b="1" dirty="0">
                <a:solidFill>
                  <a:schemeClr val="tx1">
                    <a:lumMod val="75000"/>
                  </a:schemeClr>
                </a:solidFill>
                <a:latin typeface="Calibri" panose="020F0502020204030204" pitchFamily="34" charset="0"/>
                <a:cs typeface="Calibri" panose="020F0502020204030204" pitchFamily="34" charset="0"/>
              </a:rPr>
              <a:t>C</a:t>
            </a:r>
            <a:r>
              <a:rPr lang="it-IT" sz="2400" b="1" dirty="0">
                <a:solidFill>
                  <a:prstClr val="black"/>
                </a:solidFill>
                <a:latin typeface="Calibri" panose="020F0502020204030204" pitchFamily="34" charset="0"/>
                <a:cs typeface="Calibri" panose="020F0502020204030204" pitchFamily="34" charset="0"/>
              </a:rPr>
              <a:t>omparison 	</a:t>
            </a:r>
            <a:r>
              <a:rPr lang="fr-FR" sz="2400" dirty="0">
                <a:solidFill>
                  <a:prstClr val="black"/>
                </a:solidFill>
                <a:latin typeface="Calibri" panose="020F0502020204030204" pitchFamily="34" charset="0"/>
                <a:cs typeface="Calibri" panose="020F0502020204030204" pitchFamily="34" charset="0"/>
              </a:rPr>
              <a:t>Standard group with unchanged DAPT</a:t>
            </a:r>
          </a:p>
          <a:p>
            <a:pPr defTabSz="457155"/>
            <a:endParaRPr lang="it-IT" sz="2400" dirty="0">
              <a:solidFill>
                <a:prstClr val="black"/>
              </a:solidFill>
              <a:latin typeface="Calibri" panose="020F0502020204030204" pitchFamily="34" charset="0"/>
              <a:cs typeface="Calibri" panose="020F0502020204030204" pitchFamily="34" charset="0"/>
            </a:endParaRPr>
          </a:p>
        </p:txBody>
      </p:sp>
      <p:sp>
        <p:nvSpPr>
          <p:cNvPr id="10" name="Rettangolo 12"/>
          <p:cNvSpPr/>
          <p:nvPr/>
        </p:nvSpPr>
        <p:spPr>
          <a:xfrm>
            <a:off x="1958955" y="3677711"/>
            <a:ext cx="11200269" cy="1036424"/>
          </a:xfrm>
          <a:prstGeom prst="rect">
            <a:avLst/>
          </a:prstGeom>
        </p:spPr>
        <p:txBody>
          <a:bodyPr wrap="square" lIns="91432" tIns="45718" rIns="91432" bIns="45718">
            <a:spAutoFit/>
          </a:bodyPr>
          <a:lstStyle/>
          <a:p>
            <a:pPr defTabSz="457155"/>
            <a:r>
              <a:rPr lang="it-IT" sz="3600" b="1" dirty="0">
                <a:solidFill>
                  <a:schemeClr val="tx1">
                    <a:lumMod val="75000"/>
                  </a:schemeClr>
                </a:solidFill>
                <a:latin typeface="Calibri" panose="020F0502020204030204" pitchFamily="34" charset="0"/>
                <a:cs typeface="Calibri" panose="020F0502020204030204" pitchFamily="34" charset="0"/>
              </a:rPr>
              <a:t>O</a:t>
            </a:r>
            <a:r>
              <a:rPr lang="it-IT" sz="2400" b="1" dirty="0">
                <a:solidFill>
                  <a:prstClr val="black"/>
                </a:solidFill>
                <a:latin typeface="Calibri" panose="020F0502020204030204" pitchFamily="34" charset="0"/>
                <a:cs typeface="Calibri" panose="020F0502020204030204" pitchFamily="34" charset="0"/>
              </a:rPr>
              <a:t>utcome 		</a:t>
            </a:r>
            <a:r>
              <a:rPr lang="fr-FR" sz="2400" dirty="0">
                <a:solidFill>
                  <a:prstClr val="black"/>
                </a:solidFill>
                <a:latin typeface="Calibri" panose="020F0502020204030204" pitchFamily="34" charset="0"/>
                <a:cs typeface="Calibri" panose="020F0502020204030204" pitchFamily="34" charset="0"/>
              </a:rPr>
              <a:t>Death, urgent revasc, stroke, BARC bleedings ≥ 2</a:t>
            </a:r>
          </a:p>
          <a:p>
            <a:pPr defTabSz="457155"/>
            <a:endParaRPr lang="it-IT" sz="2400" dirty="0">
              <a:solidFill>
                <a:prstClr val="black"/>
              </a:solidFill>
              <a:latin typeface="Calibri" panose="020F0502020204030204" pitchFamily="34" charset="0"/>
              <a:cs typeface="Calibri" panose="020F0502020204030204" pitchFamily="34" charset="0"/>
            </a:endParaRPr>
          </a:p>
        </p:txBody>
      </p:sp>
      <p:sp>
        <p:nvSpPr>
          <p:cNvPr id="11" name="Rettangolo 14"/>
          <p:cNvSpPr/>
          <p:nvPr/>
        </p:nvSpPr>
        <p:spPr>
          <a:xfrm>
            <a:off x="1973410" y="4397544"/>
            <a:ext cx="11175479" cy="1036424"/>
          </a:xfrm>
          <a:prstGeom prst="rect">
            <a:avLst/>
          </a:prstGeom>
        </p:spPr>
        <p:txBody>
          <a:bodyPr wrap="square" lIns="91432" tIns="45718" rIns="91432" bIns="45718">
            <a:spAutoFit/>
          </a:bodyPr>
          <a:lstStyle/>
          <a:p>
            <a:pPr defTabSz="457155"/>
            <a:r>
              <a:rPr lang="it-IT" sz="3600" b="1" dirty="0">
                <a:solidFill>
                  <a:schemeClr val="tx1">
                    <a:lumMod val="75000"/>
                  </a:schemeClr>
                </a:solidFill>
                <a:latin typeface="Calibri" panose="020F0502020204030204" pitchFamily="34" charset="0"/>
                <a:cs typeface="Calibri" panose="020F0502020204030204" pitchFamily="34" charset="0"/>
              </a:rPr>
              <a:t>T</a:t>
            </a:r>
            <a:r>
              <a:rPr lang="it-IT" sz="2400" b="1" dirty="0">
                <a:solidFill>
                  <a:prstClr val="black"/>
                </a:solidFill>
                <a:latin typeface="Calibri" panose="020F0502020204030204" pitchFamily="34" charset="0"/>
                <a:cs typeface="Calibri" panose="020F0502020204030204" pitchFamily="34" charset="0"/>
              </a:rPr>
              <a:t>imeframe 	</a:t>
            </a:r>
            <a:r>
              <a:rPr lang="fr-FR" sz="2400" dirty="0">
                <a:solidFill>
                  <a:prstClr val="black"/>
                </a:solidFill>
                <a:latin typeface="Calibri" panose="020F0502020204030204" pitchFamily="34" charset="0"/>
                <a:cs typeface="Calibri" panose="020F0502020204030204" pitchFamily="34" charset="0"/>
              </a:rPr>
              <a:t>Follow-up 1 year post ACS</a:t>
            </a:r>
          </a:p>
          <a:p>
            <a:pPr defTabSz="457155"/>
            <a:endParaRPr lang="it-IT" sz="2400" dirty="0">
              <a:solidFill>
                <a:prstClr val="black"/>
              </a:solidFill>
              <a:latin typeface="Calibri" panose="020F0502020204030204" pitchFamily="34" charset="0"/>
              <a:cs typeface="Calibri" panose="020F0502020204030204" pitchFamily="34" charset="0"/>
            </a:endParaRPr>
          </a:p>
        </p:txBody>
      </p:sp>
      <p:sp>
        <p:nvSpPr>
          <p:cNvPr id="17" name="Espace réservé du numéro de diapositive 16"/>
          <p:cNvSpPr>
            <a:spLocks noGrp="1"/>
          </p:cNvSpPr>
          <p:nvPr>
            <p:ph type="sldNum" sz="quarter" idx="11"/>
          </p:nvPr>
        </p:nvSpPr>
        <p:spPr/>
        <p:txBody>
          <a:bodyPr/>
          <a:lstStyle/>
          <a:p>
            <a:r>
              <a:rPr lang="en-US" altLang="en-US" smtClean="0">
                <a:latin typeface="Calibri" panose="020F0502020204030204" pitchFamily="34" charset="0"/>
                <a:cs typeface="Calibri" panose="020F0502020204030204" pitchFamily="34" charset="0"/>
              </a:rPr>
              <a:t>|</a:t>
            </a:r>
            <a:r>
              <a:rPr lang="en-US" altLang="en-US" sz="900" baseline="16000" smtClean="0">
                <a:latin typeface="Calibri" panose="020F0502020204030204" pitchFamily="34" charset="0"/>
                <a:cs typeface="Calibri" panose="020F0502020204030204" pitchFamily="34" charset="0"/>
              </a:rPr>
              <a:t>         </a:t>
            </a:r>
            <a:fld id="{A2AB0FFF-949E-4AFB-BF98-7C23E89F2E92}" type="slidenum">
              <a:rPr lang="en-US" altLang="en-US" smtClean="0">
                <a:latin typeface="Calibri" panose="020F0502020204030204" pitchFamily="34" charset="0"/>
                <a:cs typeface="Calibri" panose="020F0502020204030204" pitchFamily="34" charset="0"/>
              </a:rPr>
              <a:pPr/>
              <a:t>35</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69359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171826" y="1745783"/>
            <a:ext cx="5622121" cy="727120"/>
          </a:xfrm>
          <a:prstGeom prst="rect">
            <a:avLst/>
          </a:prstGeom>
          <a:ln w="38100">
            <a:solidFill>
              <a:schemeClr val="tx1"/>
            </a:solidFill>
          </a:ln>
        </p:spPr>
        <p:txBody>
          <a:bodyPr wrap="square" lIns="68574" tIns="34289" rIns="68574" bIns="34289">
            <a:spAutoFit/>
          </a:bodyPr>
          <a:lstStyle/>
          <a:p>
            <a:pPr algn="ctr" defTabSz="342866"/>
            <a:r>
              <a:rPr lang="fr-FR" sz="1425" b="1" dirty="0">
                <a:solidFill>
                  <a:srgbClr val="0070C0"/>
                </a:solidFill>
                <a:latin typeface="Calibri" panose="020F0502020204030204" pitchFamily="34" charset="0"/>
                <a:cs typeface="Calibri" panose="020F0502020204030204" pitchFamily="34" charset="0"/>
              </a:rPr>
              <a:t>ACS patients undergoing PCI</a:t>
            </a:r>
            <a:r>
              <a:rPr lang="fr-FR" sz="1425" dirty="0">
                <a:solidFill>
                  <a:prstClr val="black"/>
                </a:solidFill>
                <a:latin typeface="Calibri" panose="020F0502020204030204" pitchFamily="34" charset="0"/>
                <a:cs typeface="Calibri" panose="020F0502020204030204" pitchFamily="34" charset="0"/>
              </a:rPr>
              <a:t/>
            </a:r>
            <a:br>
              <a:rPr lang="fr-FR" sz="1425" dirty="0">
                <a:solidFill>
                  <a:prstClr val="black"/>
                </a:solidFill>
                <a:latin typeface="Calibri" panose="020F0502020204030204" pitchFamily="34" charset="0"/>
                <a:cs typeface="Calibri" panose="020F0502020204030204" pitchFamily="34" charset="0"/>
              </a:rPr>
            </a:br>
            <a:r>
              <a:rPr lang="fr-FR" sz="1425" dirty="0">
                <a:solidFill>
                  <a:prstClr val="black"/>
                </a:solidFill>
                <a:latin typeface="Calibri" panose="020F0502020204030204" pitchFamily="34" charset="0"/>
                <a:cs typeface="Calibri" panose="020F0502020204030204" pitchFamily="34" charset="0"/>
              </a:rPr>
              <a:t>MACE free at 1 month (ischaemic/bleeding BARC ≥2)</a:t>
            </a:r>
            <a:br>
              <a:rPr lang="fr-FR" sz="1425" dirty="0">
                <a:solidFill>
                  <a:prstClr val="black"/>
                </a:solidFill>
                <a:latin typeface="Calibri" panose="020F0502020204030204" pitchFamily="34" charset="0"/>
                <a:cs typeface="Calibri" panose="020F0502020204030204" pitchFamily="34" charset="0"/>
              </a:rPr>
            </a:br>
            <a:r>
              <a:rPr lang="fr-FR" sz="1425" dirty="0">
                <a:solidFill>
                  <a:prstClr val="black"/>
                </a:solidFill>
                <a:latin typeface="Calibri" panose="020F0502020204030204" pitchFamily="34" charset="0"/>
                <a:cs typeface="Calibri" panose="020F0502020204030204" pitchFamily="34" charset="0"/>
              </a:rPr>
              <a:t>DAPT with aspirin and newer P2Y12 blockers</a:t>
            </a:r>
          </a:p>
        </p:txBody>
      </p:sp>
      <p:sp>
        <p:nvSpPr>
          <p:cNvPr id="6" name="ZoneTexte 5"/>
          <p:cNvSpPr txBox="1"/>
          <p:nvPr/>
        </p:nvSpPr>
        <p:spPr>
          <a:xfrm>
            <a:off x="4837573" y="2687417"/>
            <a:ext cx="2000816" cy="300080"/>
          </a:xfrm>
          <a:prstGeom prst="rect">
            <a:avLst/>
          </a:prstGeom>
          <a:noFill/>
          <a:ln w="38100">
            <a:solidFill>
              <a:schemeClr val="tx1"/>
            </a:solidFill>
          </a:ln>
        </p:spPr>
        <p:txBody>
          <a:bodyPr wrap="square" lIns="68574" tIns="34289" rIns="68574" bIns="34289" rtlCol="0">
            <a:spAutoFit/>
          </a:bodyPr>
          <a:lstStyle/>
          <a:p>
            <a:pPr defTabSz="342866"/>
            <a:r>
              <a:rPr lang="fr-FR" sz="1500" dirty="0">
                <a:solidFill>
                  <a:prstClr val="black"/>
                </a:solidFill>
                <a:latin typeface="Calibri" panose="020F0502020204030204" pitchFamily="34" charset="0"/>
                <a:cs typeface="Calibri" panose="020F0502020204030204" pitchFamily="34" charset="0"/>
              </a:rPr>
              <a:t>  Randomisation</a:t>
            </a:r>
          </a:p>
        </p:txBody>
      </p:sp>
      <p:sp>
        <p:nvSpPr>
          <p:cNvPr id="9" name="ZoneTexte 8"/>
          <p:cNvSpPr txBox="1"/>
          <p:nvPr/>
        </p:nvSpPr>
        <p:spPr>
          <a:xfrm>
            <a:off x="3171826" y="3213679"/>
            <a:ext cx="2530753" cy="473204"/>
          </a:xfrm>
          <a:prstGeom prst="rect">
            <a:avLst/>
          </a:prstGeom>
          <a:noFill/>
          <a:ln w="38100">
            <a:solidFill>
              <a:schemeClr val="tx1"/>
            </a:solidFill>
          </a:ln>
        </p:spPr>
        <p:txBody>
          <a:bodyPr wrap="square" lIns="68574" tIns="34289" rIns="68574" bIns="34289" rtlCol="0">
            <a:spAutoFit/>
          </a:bodyPr>
          <a:lstStyle/>
          <a:p>
            <a:pPr algn="ctr" defTabSz="342866"/>
            <a:r>
              <a:rPr lang="fr-FR" sz="1425" b="1" dirty="0">
                <a:solidFill>
                  <a:srgbClr val="0070C0"/>
                </a:solidFill>
                <a:latin typeface="Calibri" panose="020F0502020204030204" pitchFamily="34" charset="0"/>
                <a:cs typeface="Calibri" panose="020F0502020204030204" pitchFamily="34" charset="0"/>
              </a:rPr>
              <a:t>‘Switched DAPT’</a:t>
            </a:r>
          </a:p>
          <a:p>
            <a:pPr algn="ctr" defTabSz="342866"/>
            <a:r>
              <a:rPr lang="fr-FR" sz="1200" dirty="0">
                <a:solidFill>
                  <a:prstClr val="black"/>
                </a:solidFill>
                <a:latin typeface="Calibri" panose="020F0502020204030204" pitchFamily="34" charset="0"/>
                <a:cs typeface="Calibri" panose="020F0502020204030204" pitchFamily="34" charset="0"/>
              </a:rPr>
              <a:t>FDC aspirin + clopidogrel</a:t>
            </a:r>
          </a:p>
        </p:txBody>
      </p:sp>
      <p:sp>
        <p:nvSpPr>
          <p:cNvPr id="10" name="ZoneTexte 9"/>
          <p:cNvSpPr txBox="1"/>
          <p:nvPr/>
        </p:nvSpPr>
        <p:spPr>
          <a:xfrm>
            <a:off x="5954487" y="3214663"/>
            <a:ext cx="2839450" cy="473204"/>
          </a:xfrm>
          <a:prstGeom prst="rect">
            <a:avLst/>
          </a:prstGeom>
          <a:noFill/>
          <a:ln w="38100">
            <a:solidFill>
              <a:schemeClr val="tx1"/>
            </a:solidFill>
          </a:ln>
        </p:spPr>
        <p:txBody>
          <a:bodyPr wrap="square" lIns="68574" tIns="34289" rIns="68574" bIns="34289" rtlCol="0">
            <a:spAutoFit/>
          </a:bodyPr>
          <a:lstStyle/>
          <a:p>
            <a:pPr algn="ctr" defTabSz="342866"/>
            <a:r>
              <a:rPr lang="fr-FR" sz="1425" b="1" dirty="0">
                <a:solidFill>
                  <a:srgbClr val="0070C0"/>
                </a:solidFill>
                <a:latin typeface="Calibri" panose="020F0502020204030204" pitchFamily="34" charset="0"/>
                <a:cs typeface="Calibri" panose="020F0502020204030204" pitchFamily="34" charset="0"/>
              </a:rPr>
              <a:t>‘Unchanged DAPT’</a:t>
            </a:r>
          </a:p>
          <a:p>
            <a:pPr algn="ctr" defTabSz="342866"/>
            <a:r>
              <a:rPr lang="fr-FR" sz="1200" dirty="0">
                <a:solidFill>
                  <a:prstClr val="black"/>
                </a:solidFill>
                <a:latin typeface="Calibri" panose="020F0502020204030204" pitchFamily="34" charset="0"/>
                <a:cs typeface="Calibri" panose="020F0502020204030204" pitchFamily="34" charset="0"/>
              </a:rPr>
              <a:t>Aspirin + newer P2Y12 blockers</a:t>
            </a:r>
          </a:p>
        </p:txBody>
      </p:sp>
      <p:sp>
        <p:nvSpPr>
          <p:cNvPr id="11" name="Rectangle 10"/>
          <p:cNvSpPr/>
          <p:nvPr/>
        </p:nvSpPr>
        <p:spPr>
          <a:xfrm>
            <a:off x="3171814" y="3876279"/>
            <a:ext cx="5611472" cy="1384993"/>
          </a:xfrm>
          <a:prstGeom prst="rect">
            <a:avLst/>
          </a:prstGeom>
          <a:ln w="38100">
            <a:solidFill>
              <a:schemeClr val="tx1"/>
            </a:solidFill>
          </a:ln>
        </p:spPr>
        <p:txBody>
          <a:bodyPr wrap="square" lIns="68574" tIns="34289" rIns="68574" bIns="34289">
            <a:spAutoFit/>
          </a:bodyPr>
          <a:lstStyle/>
          <a:p>
            <a:pPr defTabSz="342866"/>
            <a:r>
              <a:rPr lang="fr-FR" sz="1425" b="1" u="sng" dirty="0">
                <a:solidFill>
                  <a:srgbClr val="0070C0"/>
                </a:solidFill>
                <a:latin typeface="Calibri" panose="020F0502020204030204" pitchFamily="34" charset="0"/>
                <a:cs typeface="Calibri" panose="020F0502020204030204" pitchFamily="34" charset="0"/>
              </a:rPr>
              <a:t>Follow-up at 1 year</a:t>
            </a:r>
          </a:p>
          <a:p>
            <a:pPr defTabSz="342866"/>
            <a:r>
              <a:rPr lang="fr-FR" sz="1425" b="1" u="sng" dirty="0">
                <a:solidFill>
                  <a:srgbClr val="0070C0"/>
                </a:solidFill>
                <a:latin typeface="Calibri" panose="020F0502020204030204" pitchFamily="34" charset="0"/>
                <a:cs typeface="Calibri" panose="020F0502020204030204" pitchFamily="34" charset="0"/>
              </a:rPr>
              <a:t>Composite primary endpoints</a:t>
            </a:r>
          </a:p>
          <a:p>
            <a:pPr defTabSz="342866"/>
            <a:r>
              <a:rPr lang="fr-FR" sz="1425" dirty="0">
                <a:solidFill>
                  <a:prstClr val="black"/>
                </a:solidFill>
                <a:latin typeface="Calibri" panose="020F0502020204030204" pitchFamily="34" charset="0"/>
                <a:cs typeface="Calibri" panose="020F0502020204030204" pitchFamily="34" charset="0"/>
              </a:rPr>
              <a:t>Death, urgent revascularisation, stroke, BARC bleedings ≥2</a:t>
            </a:r>
          </a:p>
          <a:p>
            <a:pPr defTabSz="342866"/>
            <a:r>
              <a:rPr lang="fr-FR" sz="1425" b="1" u="sng" dirty="0">
                <a:solidFill>
                  <a:srgbClr val="0070C0"/>
                </a:solidFill>
                <a:latin typeface="Calibri" panose="020F0502020204030204" pitchFamily="34" charset="0"/>
                <a:cs typeface="Calibri" panose="020F0502020204030204" pitchFamily="34" charset="0"/>
              </a:rPr>
              <a:t>Secondary endpoints</a:t>
            </a:r>
          </a:p>
          <a:p>
            <a:pPr defTabSz="342866"/>
            <a:r>
              <a:rPr lang="fr-FR" sz="1425" dirty="0">
                <a:solidFill>
                  <a:prstClr val="black"/>
                </a:solidFill>
                <a:latin typeface="Calibri" panose="020F0502020204030204" pitchFamily="34" charset="0"/>
                <a:cs typeface="Calibri" panose="020F0502020204030204" pitchFamily="34" charset="0"/>
              </a:rPr>
              <a:t>Each component of primary endpoints</a:t>
            </a:r>
          </a:p>
          <a:p>
            <a:pPr defTabSz="342866"/>
            <a:r>
              <a:rPr lang="fr-FR" sz="1425" dirty="0">
                <a:solidFill>
                  <a:prstClr val="black"/>
                </a:solidFill>
                <a:latin typeface="Calibri" panose="020F0502020204030204" pitchFamily="34" charset="0"/>
                <a:cs typeface="Calibri" panose="020F0502020204030204" pitchFamily="34" charset="0"/>
              </a:rPr>
              <a:t>All BARC bleeding, TIMI bleeding</a:t>
            </a:r>
          </a:p>
        </p:txBody>
      </p:sp>
      <p:sp>
        <p:nvSpPr>
          <p:cNvPr id="12" name="ZoneTexte 11"/>
          <p:cNvSpPr txBox="1"/>
          <p:nvPr/>
        </p:nvSpPr>
        <p:spPr>
          <a:xfrm>
            <a:off x="790802" y="572843"/>
            <a:ext cx="6480720" cy="438580"/>
          </a:xfrm>
          <a:prstGeom prst="rect">
            <a:avLst/>
          </a:prstGeom>
          <a:noFill/>
        </p:spPr>
        <p:txBody>
          <a:bodyPr wrap="square" lIns="68574" tIns="34289" rIns="68574" bIns="34289" rtlCol="0">
            <a:spAutoFit/>
          </a:bodyPr>
          <a:lstStyle/>
          <a:p>
            <a:pPr defTabSz="342866"/>
            <a:r>
              <a:rPr lang="fr-FR" sz="2400" b="1" dirty="0">
                <a:solidFill>
                  <a:schemeClr val="tx1">
                    <a:lumMod val="75000"/>
                  </a:schemeClr>
                </a:solidFill>
                <a:latin typeface="Calibri" panose="020F0502020204030204" pitchFamily="34" charset="0"/>
                <a:ea typeface="+mj-ea"/>
                <a:cs typeface="Calibri" panose="020F0502020204030204" pitchFamily="34" charset="0"/>
              </a:rPr>
              <a:t>Study Design</a:t>
            </a:r>
          </a:p>
        </p:txBody>
      </p:sp>
      <p:sp>
        <p:nvSpPr>
          <p:cNvPr id="16" name="Virage 15"/>
          <p:cNvSpPr/>
          <p:nvPr/>
        </p:nvSpPr>
        <p:spPr>
          <a:xfrm rot="5400000">
            <a:off x="7015457" y="2619929"/>
            <a:ext cx="369864" cy="670228"/>
          </a:xfrm>
          <a:prstGeom prst="bentArrow">
            <a:avLst/>
          </a:prstGeom>
        </p:spPr>
        <p:style>
          <a:lnRef idx="1">
            <a:schemeClr val="accent1"/>
          </a:lnRef>
          <a:fillRef idx="3">
            <a:schemeClr val="accent1"/>
          </a:fillRef>
          <a:effectRef idx="2">
            <a:schemeClr val="accent1"/>
          </a:effectRef>
          <a:fontRef idx="minor">
            <a:schemeClr val="lt1"/>
          </a:fontRef>
        </p:style>
        <p:txBody>
          <a:bodyPr lIns="68574" tIns="34289" rIns="68574" bIns="34289" rtlCol="0" anchor="ctr"/>
          <a:lstStyle/>
          <a:p>
            <a:pPr algn="ctr" defTabSz="342866"/>
            <a:endParaRPr lang="fr-FR" sz="1425" dirty="0">
              <a:solidFill>
                <a:prstClr val="black"/>
              </a:solidFill>
              <a:latin typeface="Calibri" panose="020F0502020204030204" pitchFamily="34" charset="0"/>
              <a:cs typeface="Calibri" panose="020F0502020204030204" pitchFamily="34" charset="0"/>
            </a:endParaRPr>
          </a:p>
        </p:txBody>
      </p:sp>
      <p:sp>
        <p:nvSpPr>
          <p:cNvPr id="17" name="Virage 16"/>
          <p:cNvSpPr/>
          <p:nvPr/>
        </p:nvSpPr>
        <p:spPr>
          <a:xfrm rot="5400000" flipV="1">
            <a:off x="4271497" y="2610773"/>
            <a:ext cx="369864" cy="686284"/>
          </a:xfrm>
          <a:prstGeom prst="bentArrow">
            <a:avLst/>
          </a:prstGeom>
        </p:spPr>
        <p:style>
          <a:lnRef idx="1">
            <a:schemeClr val="accent1"/>
          </a:lnRef>
          <a:fillRef idx="3">
            <a:schemeClr val="accent1"/>
          </a:fillRef>
          <a:effectRef idx="2">
            <a:schemeClr val="accent1"/>
          </a:effectRef>
          <a:fontRef idx="minor">
            <a:schemeClr val="lt1"/>
          </a:fontRef>
        </p:style>
        <p:txBody>
          <a:bodyPr lIns="68574" tIns="34289" rIns="68574" bIns="34289" rtlCol="0" anchor="ctr"/>
          <a:lstStyle/>
          <a:p>
            <a:pPr algn="ctr" defTabSz="342866"/>
            <a:endParaRPr lang="fr-FR" sz="1425" dirty="0">
              <a:solidFill>
                <a:prstClr val="black"/>
              </a:solidFill>
              <a:latin typeface="Calibri" panose="020F0502020204030204" pitchFamily="34" charset="0"/>
              <a:cs typeface="Calibri" panose="020F0502020204030204" pitchFamily="34" charset="0"/>
            </a:endParaRPr>
          </a:p>
        </p:txBody>
      </p:sp>
      <p:sp>
        <p:nvSpPr>
          <p:cNvPr id="14" name="Rectangle 13"/>
          <p:cNvSpPr/>
          <p:nvPr/>
        </p:nvSpPr>
        <p:spPr>
          <a:xfrm>
            <a:off x="4899940" y="5606102"/>
            <a:ext cx="6705872" cy="400110"/>
          </a:xfrm>
          <a:prstGeom prst="rect">
            <a:avLst/>
          </a:prstGeom>
        </p:spPr>
        <p:txBody>
          <a:bodyPr wrap="square">
            <a:spAutoFit/>
          </a:bodyPr>
          <a:lstStyle/>
          <a:p>
            <a:r>
              <a:rPr lang="en-US" sz="1000" dirty="0">
                <a:latin typeface="Calibri" pitchFamily="34" charset="0"/>
                <a:cs typeface="Calibri" pitchFamily="34" charset="0"/>
              </a:rPr>
              <a:t>MACE: major adverse cardiac event, </a:t>
            </a:r>
            <a:r>
              <a:rPr lang="en-GB" sz="1000" dirty="0">
                <a:latin typeface="Calibri" pitchFamily="34" charset="0"/>
                <a:cs typeface="Calibri" pitchFamily="34" charset="0"/>
              </a:rPr>
              <a:t>DAPT: dual anti-platelet therapy, ACS: Acute coronary syndrome, </a:t>
            </a:r>
          </a:p>
          <a:p>
            <a:r>
              <a:rPr lang="en-GB" sz="1000" dirty="0">
                <a:latin typeface="Calibri" pitchFamily="34" charset="0"/>
                <a:cs typeface="Calibri" pitchFamily="34" charset="0"/>
              </a:rPr>
              <a:t>BARC: Bleeding Academic Research Consortium, TIMI: </a:t>
            </a:r>
            <a:r>
              <a:rPr lang="en-US" sz="1000" dirty="0">
                <a:latin typeface="Calibri" pitchFamily="34" charset="0"/>
                <a:cs typeface="Calibri" pitchFamily="34" charset="0"/>
              </a:rPr>
              <a:t>Thrombolysis in Myocardial Infarction, FDC: fixed dose combination   </a:t>
            </a:r>
            <a:endParaRPr lang="en-GB" sz="1000" dirty="0">
              <a:latin typeface="Calibri" pitchFamily="34" charset="0"/>
              <a:cs typeface="Calibri" pitchFamily="34" charset="0"/>
            </a:endParaRPr>
          </a:p>
        </p:txBody>
      </p:sp>
      <p:sp>
        <p:nvSpPr>
          <p:cNvPr id="20" name="TextBox 19">
            <a:extLst>
              <a:ext uri="{FF2B5EF4-FFF2-40B4-BE49-F238E27FC236}">
                <a16:creationId xmlns:a16="http://schemas.microsoft.com/office/drawing/2014/main" id="{BC98FC67-6147-46C0-8A0F-5215AD3D5EBF}"/>
              </a:ext>
            </a:extLst>
          </p:cNvPr>
          <p:cNvSpPr txBox="1"/>
          <p:nvPr/>
        </p:nvSpPr>
        <p:spPr>
          <a:xfrm>
            <a:off x="770705" y="5791472"/>
            <a:ext cx="3342582" cy="246221"/>
          </a:xfrm>
          <a:prstGeom prst="rect">
            <a:avLst/>
          </a:prstGeom>
          <a:noFill/>
        </p:spPr>
        <p:txBody>
          <a:bodyPr wrap="none" rtlCol="0">
            <a:spAutoFit/>
          </a:bodyPr>
          <a:lstStyle/>
          <a:p>
            <a:r>
              <a:rPr lang="en-US" sz="1000" dirty="0">
                <a:latin typeface="Calibri" panose="020F0502020204030204" pitchFamily="34" charset="0"/>
              </a:rPr>
              <a:t>Cuisset T, </a:t>
            </a:r>
            <a:r>
              <a:rPr lang="en-US" sz="1000" i="1" dirty="0">
                <a:latin typeface="Calibri" panose="020F0502020204030204" pitchFamily="34" charset="0"/>
              </a:rPr>
              <a:t>et al</a:t>
            </a:r>
            <a:r>
              <a:rPr lang="en-US" sz="1000" dirty="0">
                <a:latin typeface="Calibri" panose="020F0502020204030204" pitchFamily="34" charset="0"/>
              </a:rPr>
              <a:t>. </a:t>
            </a:r>
            <a:r>
              <a:rPr lang="en-US" sz="1000" i="1" dirty="0">
                <a:latin typeface="Calibri" panose="020F0502020204030204" pitchFamily="34" charset="0"/>
              </a:rPr>
              <a:t>Eur Heart Journal</a:t>
            </a:r>
            <a:r>
              <a:rPr lang="en-US" sz="1000" dirty="0">
                <a:latin typeface="Calibri" panose="020F0502020204030204" pitchFamily="34" charset="0"/>
              </a:rPr>
              <a:t>. 2017;38(41):3070-3078.  </a:t>
            </a:r>
            <a:endParaRPr lang="en-IN" sz="1000" dirty="0"/>
          </a:p>
        </p:txBody>
      </p:sp>
      <p:sp>
        <p:nvSpPr>
          <p:cNvPr id="26" name="Espace réservé du numéro de diapositive 25"/>
          <p:cNvSpPr>
            <a:spLocks noGrp="1"/>
          </p:cNvSpPr>
          <p:nvPr>
            <p:ph type="sldNum" sz="quarter" idx="11"/>
          </p:nvPr>
        </p:nvSpPr>
        <p:spPr/>
        <p:txBody>
          <a:bodyPr/>
          <a:lstStyle/>
          <a:p>
            <a:r>
              <a:rPr lang="en-US" altLang="en-US" smtClean="0">
                <a:latin typeface="Calibri" panose="020F0502020204030204" pitchFamily="34" charset="0"/>
                <a:cs typeface="Calibri" panose="020F0502020204030204" pitchFamily="34" charset="0"/>
              </a:rPr>
              <a:t>|</a:t>
            </a:r>
            <a:r>
              <a:rPr lang="en-US" altLang="en-US" sz="900" baseline="16000" smtClean="0">
                <a:latin typeface="Calibri" panose="020F0502020204030204" pitchFamily="34" charset="0"/>
                <a:cs typeface="Calibri" panose="020F0502020204030204" pitchFamily="34" charset="0"/>
              </a:rPr>
              <a:t>         </a:t>
            </a:r>
            <a:fld id="{A2AB0FFF-949E-4AFB-BF98-7C23E89F2E92}" type="slidenum">
              <a:rPr lang="en-US" altLang="en-US" smtClean="0">
                <a:latin typeface="Calibri" panose="020F0502020204030204" pitchFamily="34" charset="0"/>
                <a:cs typeface="Calibri" panose="020F0502020204030204" pitchFamily="34" charset="0"/>
              </a:rPr>
              <a:pPr/>
              <a:t>36</a:t>
            </a:fld>
            <a:endParaRPr lang="en-US" altLang="en-US" dirty="0">
              <a:latin typeface="Calibri" panose="020F0502020204030204" pitchFamily="34" charset="0"/>
              <a:cs typeface="Calibri" panose="020F0502020204030204" pitchFamily="34" charset="0"/>
            </a:endParaRPr>
          </a:p>
        </p:txBody>
      </p:sp>
      <p:sp>
        <p:nvSpPr>
          <p:cNvPr id="27" name="ZoneTexte 26"/>
          <p:cNvSpPr txBox="1"/>
          <p:nvPr/>
        </p:nvSpPr>
        <p:spPr>
          <a:xfrm>
            <a:off x="2436712" y="6306472"/>
            <a:ext cx="7982857" cy="400110"/>
          </a:xfrm>
          <a:prstGeom prst="rect">
            <a:avLst/>
          </a:prstGeom>
          <a:noFill/>
        </p:spPr>
        <p:txBody>
          <a:bodyPr wrap="square" rtlCol="0">
            <a:spAutoFit/>
          </a:bodyPr>
          <a:lstStyle>
            <a:defPPr>
              <a:defRPr lang="en-US"/>
            </a:defPPr>
            <a:lvl1pPr algn="ctr">
              <a:defRPr sz="1000"/>
            </a:lvl1pPr>
          </a:lstStyle>
          <a:p>
            <a:r>
              <a:rPr lang="en-US" dirty="0"/>
              <a:t>Zinc code : </a:t>
            </a:r>
            <a:r>
              <a:rPr lang="en-US" dirty="0" smtClean="0"/>
              <a:t>SAGLB.CLO.18.01.0071b Date </a:t>
            </a:r>
            <a:r>
              <a:rPr lang="en-US" dirty="0"/>
              <a:t>of approval : 20 May 2019    </a:t>
            </a:r>
            <a:endParaRPr lang="en-US" dirty="0" smtClean="0"/>
          </a:p>
          <a:p>
            <a:r>
              <a:rPr lang="en-US" dirty="0" smtClean="0"/>
              <a:t>This </a:t>
            </a:r>
            <a:r>
              <a:rPr lang="en-US" dirty="0"/>
              <a:t>is for internal use only and </a:t>
            </a:r>
            <a:r>
              <a:rPr lang="en-US" dirty="0" smtClean="0"/>
              <a:t>subsequent </a:t>
            </a:r>
            <a:r>
              <a:rPr lang="en-US" dirty="0"/>
              <a:t>use in the affiliates is subject to local review and approval.</a:t>
            </a:r>
            <a:endParaRPr lang="fr-FR" dirty="0"/>
          </a:p>
        </p:txBody>
      </p:sp>
    </p:spTree>
    <p:extLst>
      <p:ext uri="{BB962C8B-B14F-4D97-AF65-F5344CB8AC3E}">
        <p14:creationId xmlns:p14="http://schemas.microsoft.com/office/powerpoint/2010/main" val="3615357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re 1"/>
          <p:cNvSpPr txBox="1">
            <a:spLocks/>
          </p:cNvSpPr>
          <p:nvPr/>
        </p:nvSpPr>
        <p:spPr>
          <a:xfrm>
            <a:off x="4495800" y="1102902"/>
            <a:ext cx="6172200" cy="642938"/>
          </a:xfrm>
          <a:prstGeom prst="rect">
            <a:avLst/>
          </a:prstGeom>
        </p:spPr>
        <p:txBody>
          <a:bodyPr lIns="68574" tIns="34289" rIns="68574" bIns="34289">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endParaRPr lang="fr-FR" sz="3000" dirty="0">
              <a:solidFill>
                <a:srgbClr val="0070C0"/>
              </a:solidFill>
              <a:latin typeface="Calibri" panose="020F0502020204030204" pitchFamily="34" charset="0"/>
              <a:cs typeface="Calibri" panose="020F0502020204030204" pitchFamily="34" charset="0"/>
            </a:endParaRPr>
          </a:p>
        </p:txBody>
      </p:sp>
      <p:sp>
        <p:nvSpPr>
          <p:cNvPr id="10" name="Rectangle 9"/>
          <p:cNvSpPr/>
          <p:nvPr/>
        </p:nvSpPr>
        <p:spPr>
          <a:xfrm>
            <a:off x="1338470" y="2472360"/>
            <a:ext cx="8875677" cy="1592742"/>
          </a:xfrm>
          <a:prstGeom prst="rect">
            <a:avLst/>
          </a:prstGeom>
        </p:spPr>
        <p:txBody>
          <a:bodyPr wrap="square" lIns="68574" tIns="34289" rIns="68574" bIns="34289">
            <a:spAutoFit/>
          </a:bodyPr>
          <a:lstStyle/>
          <a:p>
            <a:pPr algn="ctr" defTabSz="342866">
              <a:lnSpc>
                <a:spcPct val="150000"/>
              </a:lnSpc>
            </a:pPr>
            <a:r>
              <a:rPr lang="en-US" sz="2200" dirty="0">
                <a:latin typeface="Calibri" panose="020F0502020204030204" pitchFamily="34" charset="0"/>
                <a:ea typeface="MS Mincho" panose="02020609040205080304" pitchFamily="49" charset="-128"/>
                <a:cs typeface="Calibri" panose="020F0502020204030204" pitchFamily="34" charset="0"/>
              </a:rPr>
              <a:t>In patients without adverse event 1 month after stented ACS, a switched DAPT is superior to an unchanged DAPT strategy to prevent bleedings without an increased risk of ischaemic events. </a:t>
            </a:r>
            <a:r>
              <a:rPr lang="en-US" sz="2000" dirty="0">
                <a:latin typeface="Calibri" panose="020F0502020204030204" pitchFamily="34" charset="0"/>
                <a:ea typeface="MS Mincho" panose="02020609040205080304" pitchFamily="49" charset="-128"/>
                <a:cs typeface="Calibri" panose="020F0502020204030204" pitchFamily="34" charset="0"/>
              </a:rPr>
              <a:t> </a:t>
            </a:r>
            <a:endParaRPr lang="fr-FR" sz="2000" dirty="0">
              <a:latin typeface="Calibri" panose="020F0502020204030204" pitchFamily="34" charset="0"/>
              <a:ea typeface="MS Mincho" panose="02020609040205080304" pitchFamily="49" charset="-128"/>
              <a:cs typeface="Calibri" panose="020F0502020204030204" pitchFamily="34" charset="0"/>
            </a:endParaRPr>
          </a:p>
        </p:txBody>
      </p:sp>
      <p:sp>
        <p:nvSpPr>
          <p:cNvPr id="2" name="Title 1">
            <a:extLst>
              <a:ext uri="{FF2B5EF4-FFF2-40B4-BE49-F238E27FC236}">
                <a16:creationId xmlns:a16="http://schemas.microsoft.com/office/drawing/2014/main" id="{9F0F1964-BA53-4724-B2C3-E1BD2D8C60FB}"/>
              </a:ext>
            </a:extLst>
          </p:cNvPr>
          <p:cNvSpPr>
            <a:spLocks noGrp="1"/>
          </p:cNvSpPr>
          <p:nvPr>
            <p:ph type="title"/>
          </p:nvPr>
        </p:nvSpPr>
        <p:spPr>
          <a:xfrm>
            <a:off x="875844" y="568886"/>
            <a:ext cx="10477500" cy="691979"/>
          </a:xfrm>
        </p:spPr>
        <p:txBody>
          <a:bodyPr/>
          <a:lstStyle/>
          <a:p>
            <a:r>
              <a:rPr lang="fr-FR" sz="2400" b="1" dirty="0">
                <a:solidFill>
                  <a:schemeClr val="tx1">
                    <a:lumMod val="75000"/>
                  </a:schemeClr>
                </a:solidFill>
              </a:rPr>
              <a:t>Conclusion</a:t>
            </a:r>
            <a:br>
              <a:rPr lang="fr-FR" sz="2400" b="1" dirty="0">
                <a:solidFill>
                  <a:schemeClr val="tx1">
                    <a:lumMod val="75000"/>
                  </a:schemeClr>
                </a:solidFill>
              </a:rPr>
            </a:br>
            <a:endParaRPr lang="en-IN" sz="2400" b="1" dirty="0">
              <a:solidFill>
                <a:schemeClr val="tx1">
                  <a:lumMod val="75000"/>
                </a:schemeClr>
              </a:solidFill>
            </a:endParaRPr>
          </a:p>
        </p:txBody>
      </p:sp>
      <p:sp>
        <p:nvSpPr>
          <p:cNvPr id="11" name="Rectangle 10"/>
          <p:cNvSpPr/>
          <p:nvPr/>
        </p:nvSpPr>
        <p:spPr>
          <a:xfrm>
            <a:off x="7909547" y="5820908"/>
            <a:ext cx="3514104" cy="246221"/>
          </a:xfrm>
          <a:prstGeom prst="rect">
            <a:avLst/>
          </a:prstGeom>
        </p:spPr>
        <p:txBody>
          <a:bodyPr wrap="none">
            <a:spAutoFit/>
          </a:bodyPr>
          <a:lstStyle/>
          <a:p>
            <a:pPr algn="r"/>
            <a:r>
              <a:rPr lang="en-GB" sz="1000" dirty="0">
                <a:latin typeface="Calibri" pitchFamily="34" charset="0"/>
                <a:cs typeface="Calibri" pitchFamily="34" charset="0"/>
              </a:rPr>
              <a:t>ACS: acute coronary syndrome, DAPT: dual anti-platelet therapy</a:t>
            </a:r>
          </a:p>
        </p:txBody>
      </p:sp>
      <p:sp>
        <p:nvSpPr>
          <p:cNvPr id="3" name="TextBox 2">
            <a:extLst>
              <a:ext uri="{FF2B5EF4-FFF2-40B4-BE49-F238E27FC236}">
                <a16:creationId xmlns:a16="http://schemas.microsoft.com/office/drawing/2014/main" id="{B91D2EAC-A680-46A9-B7DD-BABD7739BB9A}"/>
              </a:ext>
            </a:extLst>
          </p:cNvPr>
          <p:cNvSpPr txBox="1"/>
          <p:nvPr/>
        </p:nvSpPr>
        <p:spPr>
          <a:xfrm>
            <a:off x="781451" y="5827786"/>
            <a:ext cx="3310522" cy="246221"/>
          </a:xfrm>
          <a:prstGeom prst="rect">
            <a:avLst/>
          </a:prstGeom>
          <a:noFill/>
        </p:spPr>
        <p:txBody>
          <a:bodyPr wrap="none" rtlCol="0">
            <a:spAutoFit/>
          </a:bodyPr>
          <a:lstStyle/>
          <a:p>
            <a:r>
              <a:rPr lang="en-US" sz="1000" dirty="0">
                <a:latin typeface="Calibri" panose="020F0502020204030204" pitchFamily="34" charset="0"/>
              </a:rPr>
              <a:t>Cuisset T, </a:t>
            </a:r>
            <a:r>
              <a:rPr lang="en-US" sz="1000" i="1" dirty="0">
                <a:latin typeface="Calibri" panose="020F0502020204030204" pitchFamily="34" charset="0"/>
              </a:rPr>
              <a:t>et al</a:t>
            </a:r>
            <a:r>
              <a:rPr lang="en-US" sz="1000" dirty="0">
                <a:latin typeface="Calibri" panose="020F0502020204030204" pitchFamily="34" charset="0"/>
              </a:rPr>
              <a:t>. </a:t>
            </a:r>
            <a:r>
              <a:rPr lang="en-US" sz="1000" i="1" dirty="0">
                <a:latin typeface="Calibri" panose="020F0502020204030204" pitchFamily="34" charset="0"/>
              </a:rPr>
              <a:t>Eur Heart Journal</a:t>
            </a:r>
            <a:r>
              <a:rPr lang="en-US" sz="1000" dirty="0">
                <a:latin typeface="Calibri" panose="020F0502020204030204" pitchFamily="34" charset="0"/>
              </a:rPr>
              <a:t>. 2017;38(41):3070-3078.  </a:t>
            </a:r>
            <a:endParaRPr lang="en-IN" sz="1000" dirty="0"/>
          </a:p>
        </p:txBody>
      </p:sp>
      <p:sp>
        <p:nvSpPr>
          <p:cNvPr id="13" name="Espace réservé du numéro de diapositive 12"/>
          <p:cNvSpPr>
            <a:spLocks noGrp="1"/>
          </p:cNvSpPr>
          <p:nvPr>
            <p:ph type="sldNum" sz="quarter" idx="11"/>
          </p:nvPr>
        </p:nvSpPr>
        <p:spPr/>
        <p:txBody>
          <a:bodyPr/>
          <a:lstStyle/>
          <a:p>
            <a:r>
              <a:rPr lang="en-US" altLang="en-US" smtClean="0">
                <a:latin typeface="Calibri" panose="020F0502020204030204" pitchFamily="34" charset="0"/>
                <a:cs typeface="Calibri" panose="020F0502020204030204" pitchFamily="34" charset="0"/>
              </a:rPr>
              <a:t>|</a:t>
            </a:r>
            <a:r>
              <a:rPr lang="en-US" altLang="en-US" sz="900" baseline="16000" smtClean="0">
                <a:latin typeface="Calibri" panose="020F0502020204030204" pitchFamily="34" charset="0"/>
                <a:cs typeface="Calibri" panose="020F0502020204030204" pitchFamily="34" charset="0"/>
              </a:rPr>
              <a:t>         </a:t>
            </a:r>
            <a:fld id="{A2AB0FFF-949E-4AFB-BF98-7C23E89F2E92}" type="slidenum">
              <a:rPr lang="en-US" altLang="en-US" smtClean="0">
                <a:latin typeface="Calibri" panose="020F0502020204030204" pitchFamily="34" charset="0"/>
                <a:cs typeface="Calibri" panose="020F0502020204030204" pitchFamily="34" charset="0"/>
              </a:rPr>
              <a:pPr/>
              <a:t>37</a:t>
            </a:fld>
            <a:endParaRPr lang="en-US" altLang="en-US" dirty="0">
              <a:latin typeface="Calibri" panose="020F0502020204030204" pitchFamily="34" charset="0"/>
              <a:cs typeface="Calibri" panose="020F0502020204030204" pitchFamily="34" charset="0"/>
            </a:endParaRPr>
          </a:p>
        </p:txBody>
      </p:sp>
      <p:sp>
        <p:nvSpPr>
          <p:cNvPr id="16" name="ZoneTexte 15"/>
          <p:cNvSpPr txBox="1"/>
          <p:nvPr/>
        </p:nvSpPr>
        <p:spPr>
          <a:xfrm>
            <a:off x="2436712" y="6306472"/>
            <a:ext cx="7982857" cy="400110"/>
          </a:xfrm>
          <a:prstGeom prst="rect">
            <a:avLst/>
          </a:prstGeom>
          <a:noFill/>
        </p:spPr>
        <p:txBody>
          <a:bodyPr wrap="square" rtlCol="0">
            <a:spAutoFit/>
          </a:bodyPr>
          <a:lstStyle>
            <a:defPPr>
              <a:defRPr lang="en-US"/>
            </a:defPPr>
            <a:lvl1pPr algn="ctr">
              <a:defRPr sz="1000"/>
            </a:lvl1pPr>
          </a:lstStyle>
          <a:p>
            <a:r>
              <a:rPr lang="en-US" dirty="0"/>
              <a:t>Zinc code : </a:t>
            </a:r>
            <a:r>
              <a:rPr lang="en-US" dirty="0" smtClean="0"/>
              <a:t>SAGLB.CLO.18.01.0071b Date </a:t>
            </a:r>
            <a:r>
              <a:rPr lang="en-US" dirty="0"/>
              <a:t>of approval : 20 May 2019    </a:t>
            </a:r>
            <a:endParaRPr lang="en-US" dirty="0" smtClean="0"/>
          </a:p>
          <a:p>
            <a:r>
              <a:rPr lang="en-US" dirty="0" smtClean="0"/>
              <a:t>This </a:t>
            </a:r>
            <a:r>
              <a:rPr lang="en-US" dirty="0"/>
              <a:t>is for internal use only and </a:t>
            </a:r>
            <a:r>
              <a:rPr lang="en-US" dirty="0" smtClean="0"/>
              <a:t>subsequent </a:t>
            </a:r>
            <a:r>
              <a:rPr lang="en-US" dirty="0"/>
              <a:t>use in the affiliates is subject to local review and approval.</a:t>
            </a:r>
            <a:endParaRPr lang="fr-FR" dirty="0"/>
          </a:p>
        </p:txBody>
      </p:sp>
    </p:spTree>
    <p:extLst>
      <p:ext uri="{BB962C8B-B14F-4D97-AF65-F5344CB8AC3E}">
        <p14:creationId xmlns:p14="http://schemas.microsoft.com/office/powerpoint/2010/main" val="18734696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853909" y="197876"/>
            <a:ext cx="10772775" cy="1103313"/>
          </a:xfrm>
        </p:spPr>
        <p:txBody>
          <a:bodyPr anchor="ctr">
            <a:normAutofit/>
          </a:bodyPr>
          <a:lstStyle/>
          <a:p>
            <a:r>
              <a:rPr lang="fr-FR" sz="2400" b="1" dirty="0">
                <a:solidFill>
                  <a:schemeClr val="tx1">
                    <a:lumMod val="75000"/>
                  </a:schemeClr>
                </a:solidFill>
              </a:rPr>
              <a:t>Guided De-escalation of Antiplatelet Treatment in ACS Patients Undergoing PCI</a:t>
            </a:r>
          </a:p>
        </p:txBody>
      </p:sp>
      <p:sp>
        <p:nvSpPr>
          <p:cNvPr id="3" name="Sous-titre 2"/>
          <p:cNvSpPr>
            <a:spLocks noGrp="1"/>
          </p:cNvSpPr>
          <p:nvPr>
            <p:ph type="subTitle" idx="4294967295"/>
          </p:nvPr>
        </p:nvSpPr>
        <p:spPr>
          <a:xfrm>
            <a:off x="1668142" y="1461929"/>
            <a:ext cx="8972550" cy="1550987"/>
          </a:xfrm>
        </p:spPr>
        <p:txBody>
          <a:bodyPr anchor="ctr">
            <a:noAutofit/>
          </a:bodyPr>
          <a:lstStyle/>
          <a:p>
            <a:pPr marL="0" indent="0" algn="ctr">
              <a:buNone/>
            </a:pPr>
            <a:r>
              <a:rPr lang="fr-FR" sz="2400" b="1" i="1" dirty="0">
                <a:solidFill>
                  <a:schemeClr val="tx1"/>
                </a:solidFill>
              </a:rPr>
              <a:t>Results of the TROPICAL-ACS study: A randomised, investigator-initiated, open-label, multicentre</a:t>
            </a:r>
            <a:r>
              <a:rPr lang="fr-FR" sz="2400" b="1" i="1" dirty="0"/>
              <a:t> </a:t>
            </a:r>
            <a:r>
              <a:rPr lang="fr-FR" sz="2400" b="1" i="1" dirty="0">
                <a:solidFill>
                  <a:schemeClr val="tx1"/>
                </a:solidFill>
              </a:rPr>
              <a:t>trial</a:t>
            </a:r>
          </a:p>
        </p:txBody>
      </p:sp>
      <p:sp>
        <p:nvSpPr>
          <p:cNvPr id="10" name="Espace réservé du numéro de diapositive 9"/>
          <p:cNvSpPr>
            <a:spLocks noGrp="1"/>
          </p:cNvSpPr>
          <p:nvPr>
            <p:ph type="sldNum" sz="quarter" idx="11"/>
          </p:nvPr>
        </p:nvSpPr>
        <p:spPr/>
        <p:txBody>
          <a:bodyPr/>
          <a:lstStyle/>
          <a:p>
            <a:pPr>
              <a:defRPr/>
            </a:pPr>
            <a:r>
              <a:rPr lang="en-US" smtClean="0">
                <a:latin typeface="Calibri" panose="020F0502020204030204" pitchFamily="34" charset="0"/>
                <a:cs typeface="Calibri" panose="020F0502020204030204" pitchFamily="34" charset="0"/>
              </a:rPr>
              <a:t>|</a:t>
            </a:r>
            <a:r>
              <a:rPr lang="en-US" sz="675" baseline="16000" smtClean="0">
                <a:latin typeface="Calibri" panose="020F0502020204030204" pitchFamily="34" charset="0"/>
                <a:cs typeface="Calibri" panose="020F0502020204030204" pitchFamily="34" charset="0"/>
              </a:rPr>
              <a:t>        </a:t>
            </a:r>
            <a:fld id="{9AF4433D-764C-4105-9FE9-C720230AD6CB}" type="slidenum">
              <a:rPr lang="en-US" smtClean="0">
                <a:latin typeface="Calibri" panose="020F0502020204030204" pitchFamily="34" charset="0"/>
                <a:cs typeface="Calibri" panose="020F0502020204030204" pitchFamily="34" charset="0"/>
              </a:rPr>
              <a:pPr>
                <a:defRPr/>
              </a:pPr>
              <a:t>38</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26987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6826" y="459646"/>
            <a:ext cx="10477500" cy="691979"/>
          </a:xfrm>
        </p:spPr>
        <p:txBody>
          <a:bodyPr anchor="ctr">
            <a:normAutofit/>
          </a:bodyPr>
          <a:lstStyle/>
          <a:p>
            <a:r>
              <a:rPr lang="fr-FR" sz="2400" b="1" dirty="0">
                <a:solidFill>
                  <a:schemeClr val="tx1">
                    <a:lumMod val="75000"/>
                  </a:schemeClr>
                </a:solidFill>
              </a:rPr>
              <a:t>Trial Objective</a:t>
            </a:r>
          </a:p>
        </p:txBody>
      </p:sp>
      <p:sp>
        <p:nvSpPr>
          <p:cNvPr id="3" name="Textfeld 2"/>
          <p:cNvSpPr txBox="1"/>
          <p:nvPr/>
        </p:nvSpPr>
        <p:spPr>
          <a:xfrm>
            <a:off x="955356" y="1926110"/>
            <a:ext cx="10477500" cy="1754322"/>
          </a:xfrm>
          <a:prstGeom prst="rect">
            <a:avLst/>
          </a:prstGeom>
          <a:noFill/>
        </p:spPr>
        <p:txBody>
          <a:bodyPr wrap="square" lIns="91436" tIns="45718" rIns="91436" bIns="45718" rtlCol="0">
            <a:spAutoFit/>
          </a:bodyPr>
          <a:lstStyle/>
          <a:p>
            <a:pPr algn="ctr" defTabSz="457178">
              <a:lnSpc>
                <a:spcPct val="150000"/>
              </a:lnSpc>
            </a:pPr>
            <a:r>
              <a:rPr lang="en-GB" sz="2400" dirty="0">
                <a:latin typeface="Calibri" panose="020F0502020204030204" pitchFamily="34" charset="0"/>
                <a:cs typeface="Calibri" panose="020F0502020204030204" pitchFamily="34" charset="0"/>
              </a:rPr>
              <a:t>In the </a:t>
            </a:r>
            <a:r>
              <a:rPr lang="en-GB" sz="2400" b="1" dirty="0">
                <a:latin typeface="Calibri" panose="020F0502020204030204" pitchFamily="34" charset="0"/>
                <a:cs typeface="Calibri" panose="020F0502020204030204" pitchFamily="34" charset="0"/>
              </a:rPr>
              <a:t>TROPICAL-ACS</a:t>
            </a:r>
            <a:r>
              <a:rPr lang="en-GB" sz="2400" dirty="0">
                <a:latin typeface="Calibri" panose="020F0502020204030204" pitchFamily="34" charset="0"/>
                <a:cs typeface="Calibri" panose="020F0502020204030204" pitchFamily="34" charset="0"/>
              </a:rPr>
              <a:t>* trial, we aimed to investigate the </a:t>
            </a:r>
            <a:r>
              <a:rPr lang="en-GB" sz="2400" b="1" dirty="0">
                <a:latin typeface="Calibri" panose="020F0502020204030204" pitchFamily="34" charset="0"/>
                <a:cs typeface="Calibri" panose="020F0502020204030204" pitchFamily="34" charset="0"/>
              </a:rPr>
              <a:t>safety </a:t>
            </a:r>
            <a:r>
              <a:rPr lang="en-GB" sz="2400" dirty="0">
                <a:latin typeface="Calibri" panose="020F0502020204030204" pitchFamily="34" charset="0"/>
                <a:cs typeface="Calibri" panose="020F0502020204030204" pitchFamily="34" charset="0"/>
              </a:rPr>
              <a:t>and </a:t>
            </a:r>
            <a:r>
              <a:rPr lang="en-GB" sz="2400" b="1" dirty="0">
                <a:latin typeface="Calibri" panose="020F0502020204030204" pitchFamily="34" charset="0"/>
                <a:cs typeface="Calibri" panose="020F0502020204030204" pitchFamily="34" charset="0"/>
              </a:rPr>
              <a:t>efficacy</a:t>
            </a:r>
            <a:r>
              <a:rPr lang="en-GB" sz="2400" dirty="0">
                <a:latin typeface="Calibri" panose="020F0502020204030204" pitchFamily="34" charset="0"/>
                <a:cs typeface="Calibri" panose="020F0502020204030204" pitchFamily="34" charset="0"/>
              </a:rPr>
              <a:t> of </a:t>
            </a:r>
            <a:r>
              <a:rPr lang="en-GB" sz="2400" b="1" dirty="0">
                <a:latin typeface="Calibri" panose="020F0502020204030204" pitchFamily="34" charset="0"/>
                <a:cs typeface="Calibri" panose="020F0502020204030204" pitchFamily="34" charset="0"/>
              </a:rPr>
              <a:t>early de-escalation</a:t>
            </a:r>
            <a:r>
              <a:rPr lang="en-GB" sz="2400" dirty="0">
                <a:latin typeface="Calibri" panose="020F0502020204030204" pitchFamily="34" charset="0"/>
                <a:cs typeface="Calibri" panose="020F0502020204030204" pitchFamily="34" charset="0"/>
              </a:rPr>
              <a:t> of antiplatelet treatment from prasugrel to clopidogrel </a:t>
            </a:r>
            <a:r>
              <a:rPr lang="en-GB" sz="2400" b="1" dirty="0">
                <a:latin typeface="Calibri" panose="020F0502020204030204" pitchFamily="34" charset="0"/>
                <a:cs typeface="Calibri" panose="020F0502020204030204" pitchFamily="34" charset="0"/>
              </a:rPr>
              <a:t>guided</a:t>
            </a:r>
            <a:r>
              <a:rPr lang="en-GB" sz="2400" dirty="0">
                <a:latin typeface="Calibri" panose="020F0502020204030204" pitchFamily="34" charset="0"/>
                <a:cs typeface="Calibri" panose="020F0502020204030204" pitchFamily="34" charset="0"/>
              </a:rPr>
              <a:t> by platelet function testing.</a:t>
            </a:r>
          </a:p>
        </p:txBody>
      </p:sp>
      <p:sp>
        <p:nvSpPr>
          <p:cNvPr id="4" name="Textfeld 3"/>
          <p:cNvSpPr txBox="1"/>
          <p:nvPr/>
        </p:nvSpPr>
        <p:spPr>
          <a:xfrm>
            <a:off x="2563289" y="4214108"/>
            <a:ext cx="7680058" cy="577077"/>
          </a:xfrm>
          <a:prstGeom prst="rect">
            <a:avLst/>
          </a:prstGeom>
          <a:noFill/>
        </p:spPr>
        <p:txBody>
          <a:bodyPr wrap="square" lIns="91436" tIns="45718" rIns="91436" bIns="45718" rtlCol="0">
            <a:spAutoFit/>
          </a:bodyPr>
          <a:lstStyle/>
          <a:p>
            <a:pPr algn="ctr" defTabSz="457178"/>
            <a:r>
              <a:rPr lang="de-DE" sz="1575" dirty="0">
                <a:latin typeface="Calibri" panose="020F0502020204030204" pitchFamily="34" charset="0"/>
                <a:cs typeface="Calibri" panose="020F0502020204030204" pitchFamily="34" charset="0"/>
              </a:rPr>
              <a:t>*</a:t>
            </a:r>
            <a:r>
              <a:rPr lang="en-GB" sz="1575" dirty="0">
                <a:latin typeface="Calibri" panose="020F0502020204030204" pitchFamily="34" charset="0"/>
                <a:cs typeface="Calibri" panose="020F0502020204030204" pitchFamily="34" charset="0"/>
              </a:rPr>
              <a:t>TROPICAL-ACS: </a:t>
            </a:r>
            <a:r>
              <a:rPr lang="en-GB" sz="1575" b="1" dirty="0">
                <a:latin typeface="Calibri" panose="020F0502020204030204" pitchFamily="34" charset="0"/>
                <a:cs typeface="Calibri" panose="020F0502020204030204" pitchFamily="34" charset="0"/>
              </a:rPr>
              <a:t>T</a:t>
            </a:r>
            <a:r>
              <a:rPr lang="en-GB" sz="1575" dirty="0">
                <a:latin typeface="Calibri" panose="020F0502020204030204" pitchFamily="34" charset="0"/>
                <a:cs typeface="Calibri" panose="020F0502020204030204" pitchFamily="34" charset="0"/>
              </a:rPr>
              <a:t>esting </a:t>
            </a:r>
            <a:r>
              <a:rPr lang="en-GB" sz="1575" b="1" dirty="0">
                <a:latin typeface="Calibri" panose="020F0502020204030204" pitchFamily="34" charset="0"/>
                <a:cs typeface="Calibri" panose="020F0502020204030204" pitchFamily="34" charset="0"/>
              </a:rPr>
              <a:t>R</a:t>
            </a:r>
            <a:r>
              <a:rPr lang="en-GB" sz="1575" dirty="0">
                <a:latin typeface="Calibri" panose="020F0502020204030204" pitchFamily="34" charset="0"/>
                <a:cs typeface="Calibri" panose="020F0502020204030204" pitchFamily="34" charset="0"/>
              </a:rPr>
              <a:t>esponsiveness T</a:t>
            </a:r>
            <a:r>
              <a:rPr lang="en-GB" sz="1575" b="1" dirty="0">
                <a:latin typeface="Calibri" panose="020F0502020204030204" pitchFamily="34" charset="0"/>
                <a:cs typeface="Calibri" panose="020F0502020204030204" pitchFamily="34" charset="0"/>
              </a:rPr>
              <a:t>o</a:t>
            </a:r>
            <a:r>
              <a:rPr lang="en-GB" sz="1575" dirty="0">
                <a:latin typeface="Calibri" panose="020F0502020204030204" pitchFamily="34" charset="0"/>
                <a:cs typeface="Calibri" panose="020F0502020204030204" pitchFamily="34" charset="0"/>
              </a:rPr>
              <a:t> </a:t>
            </a:r>
            <a:r>
              <a:rPr lang="en-GB" sz="1575" b="1" dirty="0">
                <a:latin typeface="Calibri" panose="020F0502020204030204" pitchFamily="34" charset="0"/>
                <a:cs typeface="Calibri" panose="020F0502020204030204" pitchFamily="34" charset="0"/>
              </a:rPr>
              <a:t>P</a:t>
            </a:r>
            <a:r>
              <a:rPr lang="en-GB" sz="1575" dirty="0">
                <a:latin typeface="Calibri" panose="020F0502020204030204" pitchFamily="34" charset="0"/>
                <a:cs typeface="Calibri" panose="020F0502020204030204" pitchFamily="34" charset="0"/>
              </a:rPr>
              <a:t>latelet </a:t>
            </a:r>
            <a:r>
              <a:rPr lang="en-GB" sz="1575" b="1" dirty="0">
                <a:latin typeface="Calibri" panose="020F0502020204030204" pitchFamily="34" charset="0"/>
                <a:cs typeface="Calibri" panose="020F0502020204030204" pitchFamily="34" charset="0"/>
              </a:rPr>
              <a:t>I</a:t>
            </a:r>
            <a:r>
              <a:rPr lang="en-GB" sz="1575" dirty="0">
                <a:latin typeface="Calibri" panose="020F0502020204030204" pitchFamily="34" charset="0"/>
                <a:cs typeface="Calibri" panose="020F0502020204030204" pitchFamily="34" charset="0"/>
              </a:rPr>
              <a:t>nhibition On </a:t>
            </a:r>
            <a:r>
              <a:rPr lang="en-GB" sz="1575" b="1" dirty="0">
                <a:latin typeface="Calibri" panose="020F0502020204030204" pitchFamily="34" charset="0"/>
                <a:cs typeface="Calibri" panose="020F0502020204030204" pitchFamily="34" charset="0"/>
              </a:rPr>
              <a:t>C</a:t>
            </a:r>
            <a:r>
              <a:rPr lang="en-GB" sz="1575" dirty="0">
                <a:latin typeface="Calibri" panose="020F0502020204030204" pitchFamily="34" charset="0"/>
                <a:cs typeface="Calibri" panose="020F0502020204030204" pitchFamily="34" charset="0"/>
              </a:rPr>
              <a:t>hronic </a:t>
            </a:r>
            <a:r>
              <a:rPr lang="en-GB" sz="1575" b="1" dirty="0">
                <a:latin typeface="Calibri" panose="020F0502020204030204" pitchFamily="34" charset="0"/>
                <a:cs typeface="Calibri" panose="020F0502020204030204" pitchFamily="34" charset="0"/>
              </a:rPr>
              <a:t>A</a:t>
            </a:r>
            <a:r>
              <a:rPr lang="en-GB" sz="1575" dirty="0">
                <a:latin typeface="Calibri" panose="020F0502020204030204" pitchFamily="34" charset="0"/>
                <a:cs typeface="Calibri" panose="020F0502020204030204" pitchFamily="34" charset="0"/>
              </a:rPr>
              <a:t>ntiplate</a:t>
            </a:r>
            <a:r>
              <a:rPr lang="en-GB" sz="1575" b="1" dirty="0">
                <a:latin typeface="Calibri" panose="020F0502020204030204" pitchFamily="34" charset="0"/>
                <a:cs typeface="Calibri" panose="020F0502020204030204" pitchFamily="34" charset="0"/>
              </a:rPr>
              <a:t>l</a:t>
            </a:r>
            <a:r>
              <a:rPr lang="en-GB" sz="1575" dirty="0">
                <a:latin typeface="Calibri" panose="020F0502020204030204" pitchFamily="34" charset="0"/>
                <a:cs typeface="Calibri" panose="020F0502020204030204" pitchFamily="34" charset="0"/>
              </a:rPr>
              <a:t>et Treatment For </a:t>
            </a:r>
            <a:r>
              <a:rPr lang="en-GB" sz="1575" b="1" dirty="0">
                <a:latin typeface="Calibri" panose="020F0502020204030204" pitchFamily="34" charset="0"/>
                <a:cs typeface="Calibri" panose="020F0502020204030204" pitchFamily="34" charset="0"/>
              </a:rPr>
              <a:t>A</a:t>
            </a:r>
            <a:r>
              <a:rPr lang="en-GB" sz="1575" dirty="0">
                <a:latin typeface="Calibri" panose="020F0502020204030204" pitchFamily="34" charset="0"/>
                <a:cs typeface="Calibri" panose="020F0502020204030204" pitchFamily="34" charset="0"/>
              </a:rPr>
              <a:t>cute </a:t>
            </a:r>
            <a:r>
              <a:rPr lang="en-GB" sz="1575" b="1" dirty="0">
                <a:latin typeface="Calibri" panose="020F0502020204030204" pitchFamily="34" charset="0"/>
                <a:cs typeface="Calibri" panose="020F0502020204030204" pitchFamily="34" charset="0"/>
              </a:rPr>
              <a:t>C</a:t>
            </a:r>
            <a:r>
              <a:rPr lang="en-GB" sz="1575" dirty="0">
                <a:latin typeface="Calibri" panose="020F0502020204030204" pitchFamily="34" charset="0"/>
                <a:cs typeface="Calibri" panose="020F0502020204030204" pitchFamily="34" charset="0"/>
              </a:rPr>
              <a:t>oronary </a:t>
            </a:r>
            <a:r>
              <a:rPr lang="en-GB" sz="1575" b="1" dirty="0">
                <a:latin typeface="Calibri" panose="020F0502020204030204" pitchFamily="34" charset="0"/>
                <a:cs typeface="Calibri" panose="020F0502020204030204" pitchFamily="34" charset="0"/>
              </a:rPr>
              <a:t>S</a:t>
            </a:r>
            <a:r>
              <a:rPr lang="en-GB" sz="1575" dirty="0">
                <a:latin typeface="Calibri" panose="020F0502020204030204" pitchFamily="34" charset="0"/>
                <a:cs typeface="Calibri" panose="020F0502020204030204" pitchFamily="34" charset="0"/>
              </a:rPr>
              <a:t>yndromes</a:t>
            </a:r>
            <a:endParaRPr lang="de-DE" sz="1575" dirty="0">
              <a:latin typeface="Calibri" panose="020F0502020204030204" pitchFamily="34" charset="0"/>
              <a:cs typeface="Calibri" panose="020F0502020204030204" pitchFamily="34" charset="0"/>
            </a:endParaRPr>
          </a:p>
        </p:txBody>
      </p:sp>
      <p:sp>
        <p:nvSpPr>
          <p:cNvPr id="12" name="Espace réservé du numéro de diapositive 11"/>
          <p:cNvSpPr>
            <a:spLocks noGrp="1"/>
          </p:cNvSpPr>
          <p:nvPr>
            <p:ph type="sldNum" sz="quarter" idx="11"/>
          </p:nvPr>
        </p:nvSpPr>
        <p:spPr/>
        <p:txBody>
          <a:bodyPr/>
          <a:lstStyle/>
          <a:p>
            <a:r>
              <a:rPr lang="en-US" altLang="en-US" smtClean="0">
                <a:latin typeface="Calibri" panose="020F0502020204030204" pitchFamily="34" charset="0"/>
                <a:cs typeface="Calibri" panose="020F0502020204030204" pitchFamily="34" charset="0"/>
              </a:rPr>
              <a:t>|</a:t>
            </a:r>
            <a:r>
              <a:rPr lang="en-US" altLang="en-US" sz="900" baseline="16000" smtClean="0">
                <a:latin typeface="Calibri" panose="020F0502020204030204" pitchFamily="34" charset="0"/>
                <a:cs typeface="Calibri" panose="020F0502020204030204" pitchFamily="34" charset="0"/>
              </a:rPr>
              <a:t>         </a:t>
            </a:r>
            <a:fld id="{A2AB0FFF-949E-4AFB-BF98-7C23E89F2E92}" type="slidenum">
              <a:rPr lang="en-US" altLang="en-US" smtClean="0">
                <a:latin typeface="Calibri" panose="020F0502020204030204" pitchFamily="34" charset="0"/>
                <a:cs typeface="Calibri" panose="020F0502020204030204" pitchFamily="34" charset="0"/>
              </a:rPr>
              <a:pPr/>
              <a:t>39</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706135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00360" y="516592"/>
            <a:ext cx="8402624" cy="438580"/>
          </a:xfrm>
          <a:prstGeom prst="rect">
            <a:avLst/>
          </a:prstGeom>
          <a:noFill/>
        </p:spPr>
        <p:txBody>
          <a:bodyPr wrap="square" lIns="68574" tIns="34289" rIns="68574" bIns="34289" rtlCol="0">
            <a:spAutoFit/>
          </a:bodyPr>
          <a:lstStyle/>
          <a:p>
            <a:pPr defTabSz="685732"/>
            <a:r>
              <a:rPr lang="en-GB" sz="2400" b="1" dirty="0">
                <a:solidFill>
                  <a:schemeClr val="tx1">
                    <a:lumMod val="75000"/>
                  </a:schemeClr>
                </a:solidFill>
                <a:latin typeface="Calibri" panose="020F0502020204030204" pitchFamily="34" charset="0"/>
                <a:cs typeface="Calibri" panose="020F0502020204030204" pitchFamily="34" charset="0"/>
              </a:rPr>
              <a:t>US Guidelines on Specific P2Y</a:t>
            </a:r>
            <a:r>
              <a:rPr lang="en-GB" sz="2400" b="1" baseline="-25000" dirty="0">
                <a:solidFill>
                  <a:schemeClr val="tx1">
                    <a:lumMod val="75000"/>
                  </a:schemeClr>
                </a:solidFill>
                <a:latin typeface="Calibri" panose="020F0502020204030204" pitchFamily="34" charset="0"/>
                <a:cs typeface="Calibri" panose="020F0502020204030204" pitchFamily="34" charset="0"/>
              </a:rPr>
              <a:t>12</a:t>
            </a:r>
            <a:r>
              <a:rPr lang="en-GB" sz="2400" b="1" dirty="0">
                <a:solidFill>
                  <a:schemeClr val="tx1">
                    <a:lumMod val="75000"/>
                  </a:schemeClr>
                </a:solidFill>
                <a:latin typeface="Calibri" panose="020F0502020204030204" pitchFamily="34" charset="0"/>
                <a:cs typeface="Calibri" panose="020F0502020204030204" pitchFamily="34" charset="0"/>
              </a:rPr>
              <a:t> Inhibitors in ACS</a:t>
            </a:r>
          </a:p>
        </p:txBody>
      </p:sp>
      <p:sp>
        <p:nvSpPr>
          <p:cNvPr id="7" name="TextBox 6"/>
          <p:cNvSpPr txBox="1"/>
          <p:nvPr/>
        </p:nvSpPr>
        <p:spPr>
          <a:xfrm>
            <a:off x="759249" y="5857359"/>
            <a:ext cx="4826739" cy="223136"/>
          </a:xfrm>
          <a:prstGeom prst="rect">
            <a:avLst/>
          </a:prstGeom>
          <a:noFill/>
        </p:spPr>
        <p:txBody>
          <a:bodyPr wrap="square" lIns="68574" tIns="34289" rIns="68574" bIns="34289" rtlCol="0">
            <a:spAutoFit/>
          </a:bodyPr>
          <a:lstStyle/>
          <a:p>
            <a:pPr defTabSz="685732"/>
            <a:r>
              <a:rPr lang="en-GB" sz="1000" dirty="0">
                <a:solidFill>
                  <a:srgbClr val="444492"/>
                </a:solidFill>
                <a:latin typeface="Calibri" pitchFamily="34" charset="0"/>
                <a:cs typeface="Calibri" pitchFamily="34" charset="0"/>
              </a:rPr>
              <a:t>Levine GN </a:t>
            </a:r>
            <a:r>
              <a:rPr lang="en-GB" sz="1000" i="1" dirty="0">
                <a:solidFill>
                  <a:srgbClr val="444492"/>
                </a:solidFill>
                <a:latin typeface="Calibri" pitchFamily="34" charset="0"/>
                <a:cs typeface="Calibri" pitchFamily="34" charset="0"/>
              </a:rPr>
              <a:t>et al</a:t>
            </a:r>
            <a:r>
              <a:rPr lang="en-GB" sz="1000" dirty="0">
                <a:solidFill>
                  <a:srgbClr val="444492"/>
                </a:solidFill>
                <a:latin typeface="Calibri" pitchFamily="34" charset="0"/>
                <a:cs typeface="Calibri" pitchFamily="34" charset="0"/>
              </a:rPr>
              <a:t>. </a:t>
            </a:r>
            <a:r>
              <a:rPr lang="en-GB" sz="1000" i="1" dirty="0">
                <a:solidFill>
                  <a:srgbClr val="444492"/>
                </a:solidFill>
                <a:latin typeface="Calibri" pitchFamily="34" charset="0"/>
                <a:cs typeface="Calibri" pitchFamily="34" charset="0"/>
              </a:rPr>
              <a:t>Circulation</a:t>
            </a:r>
            <a:r>
              <a:rPr lang="en-GB" sz="1000" dirty="0">
                <a:solidFill>
                  <a:srgbClr val="444492"/>
                </a:solidFill>
                <a:latin typeface="Calibri" pitchFamily="34" charset="0"/>
                <a:cs typeface="Calibri" pitchFamily="34" charset="0"/>
              </a:rPr>
              <a:t>. 2016;134:e123-55</a:t>
            </a:r>
          </a:p>
        </p:txBody>
      </p:sp>
      <p:sp>
        <p:nvSpPr>
          <p:cNvPr id="10" name="TextBox 9"/>
          <p:cNvSpPr txBox="1"/>
          <p:nvPr/>
        </p:nvSpPr>
        <p:spPr>
          <a:xfrm>
            <a:off x="759249" y="1713012"/>
            <a:ext cx="1401920" cy="992577"/>
          </a:xfrm>
          <a:prstGeom prst="rect">
            <a:avLst/>
          </a:prstGeom>
          <a:solidFill>
            <a:schemeClr val="tx1"/>
          </a:solidFill>
        </p:spPr>
        <p:txBody>
          <a:bodyPr wrap="square" lIns="68574" tIns="34289" rIns="68574" bIns="34289" rtlCol="0">
            <a:spAutoFit/>
          </a:bodyPr>
          <a:lstStyle/>
          <a:p>
            <a:pPr defTabSz="685732"/>
            <a:r>
              <a:rPr lang="en-GB" sz="1500" dirty="0">
                <a:solidFill>
                  <a:srgbClr val="FFFFFF"/>
                </a:solidFill>
                <a:latin typeface="Calibri" panose="020F0502020204030204" pitchFamily="34" charset="0"/>
                <a:cs typeface="Calibri" panose="020F0502020204030204" pitchFamily="34" charset="0"/>
              </a:rPr>
              <a:t>AHA/ACC 2016 focused update on DAPT duration</a:t>
            </a:r>
          </a:p>
        </p:txBody>
      </p:sp>
      <p:sp>
        <p:nvSpPr>
          <p:cNvPr id="2" name="Rectangle 1"/>
          <p:cNvSpPr/>
          <p:nvPr/>
        </p:nvSpPr>
        <p:spPr>
          <a:xfrm>
            <a:off x="6990993" y="4661520"/>
            <a:ext cx="976941" cy="239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732"/>
            <a:endParaRPr lang="en-GB" sz="1425" dirty="0">
              <a:solidFill>
                <a:srgbClr val="FFFFFF"/>
              </a:solidFill>
              <a:latin typeface="Calibri" panose="020F0502020204030204" pitchFamily="34" charset="0"/>
              <a:cs typeface="Calibri" panose="020F0502020204030204" pitchFamily="34" charset="0"/>
            </a:endParaRPr>
          </a:p>
        </p:txBody>
      </p:sp>
      <p:sp>
        <p:nvSpPr>
          <p:cNvPr id="9" name="Rectangle 8"/>
          <p:cNvSpPr/>
          <p:nvPr/>
        </p:nvSpPr>
        <p:spPr>
          <a:xfrm>
            <a:off x="5585988" y="2756371"/>
            <a:ext cx="976941" cy="125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732"/>
            <a:endParaRPr lang="en-GB" sz="1425" dirty="0">
              <a:solidFill>
                <a:srgbClr val="FFFFFF"/>
              </a:solidFill>
              <a:latin typeface="Calibri" panose="020F0502020204030204" pitchFamily="34" charset="0"/>
              <a:cs typeface="Calibri" panose="020F0502020204030204" pitchFamily="34" charset="0"/>
            </a:endParaRPr>
          </a:p>
        </p:txBody>
      </p:sp>
      <p:sp>
        <p:nvSpPr>
          <p:cNvPr id="11" name="Rectangle 10"/>
          <p:cNvSpPr/>
          <p:nvPr/>
        </p:nvSpPr>
        <p:spPr>
          <a:xfrm>
            <a:off x="6120825" y="3654605"/>
            <a:ext cx="976941" cy="125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732"/>
            <a:endParaRPr lang="en-GB" sz="1425" dirty="0">
              <a:solidFill>
                <a:srgbClr val="FFFFFF"/>
              </a:solidFill>
              <a:latin typeface="Calibri" panose="020F0502020204030204" pitchFamily="34" charset="0"/>
              <a:cs typeface="Calibri" panose="020F0502020204030204" pitchFamily="34" charset="0"/>
            </a:endParaRPr>
          </a:p>
        </p:txBody>
      </p:sp>
      <p:sp>
        <p:nvSpPr>
          <p:cNvPr id="12" name="Rectangle 11"/>
          <p:cNvSpPr/>
          <p:nvPr/>
        </p:nvSpPr>
        <p:spPr>
          <a:xfrm>
            <a:off x="5907087" y="4097661"/>
            <a:ext cx="976941" cy="1250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732"/>
            <a:endParaRPr lang="en-GB" sz="1425" dirty="0">
              <a:solidFill>
                <a:srgbClr val="FFFFFF"/>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AA41AF2E-E4C2-45B0-9AE2-EE4A6497567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30612" y="1230572"/>
            <a:ext cx="9096210" cy="4400810"/>
          </a:xfrm>
          <a:prstGeom prst="rect">
            <a:avLst/>
          </a:prstGeom>
        </p:spPr>
      </p:pic>
      <p:sp>
        <p:nvSpPr>
          <p:cNvPr id="3" name="TextBox 2">
            <a:extLst>
              <a:ext uri="{FF2B5EF4-FFF2-40B4-BE49-F238E27FC236}">
                <a16:creationId xmlns:a16="http://schemas.microsoft.com/office/drawing/2014/main" id="{541AC86F-5F6A-410E-BA42-A2530FB30B02}"/>
              </a:ext>
            </a:extLst>
          </p:cNvPr>
          <p:cNvSpPr txBox="1"/>
          <p:nvPr/>
        </p:nvSpPr>
        <p:spPr>
          <a:xfrm>
            <a:off x="4356032" y="5645477"/>
            <a:ext cx="7223804" cy="400110"/>
          </a:xfrm>
          <a:prstGeom prst="rect">
            <a:avLst/>
          </a:prstGeom>
          <a:noFill/>
        </p:spPr>
        <p:txBody>
          <a:bodyPr wrap="square" rtlCol="0">
            <a:spAutoFit/>
          </a:bodyPr>
          <a:lstStyle/>
          <a:p>
            <a:r>
              <a:rPr lang="en-GB" sz="1000" dirty="0">
                <a:solidFill>
                  <a:srgbClr val="444492"/>
                </a:solidFill>
                <a:latin typeface="Calibri" pitchFamily="34" charset="0"/>
                <a:cs typeface="Calibri" pitchFamily="34" charset="0"/>
              </a:rPr>
              <a:t>AHA/ACC: American Heart Association/ American College of Cardiology; ACS: Acute coronary syndrome; </a:t>
            </a:r>
            <a:r>
              <a:rPr lang="en-GB" sz="1000" dirty="0" smtClean="0">
                <a:solidFill>
                  <a:srgbClr val="444492"/>
                </a:solidFill>
                <a:latin typeface="Calibri" pitchFamily="34" charset="0"/>
                <a:cs typeface="Calibri" pitchFamily="34" charset="0"/>
              </a:rPr>
              <a:t>NSTE-ACS</a:t>
            </a:r>
            <a:r>
              <a:rPr lang="en-GB" sz="1000" dirty="0">
                <a:solidFill>
                  <a:srgbClr val="444492"/>
                </a:solidFill>
                <a:latin typeface="Calibri" pitchFamily="34" charset="0"/>
                <a:cs typeface="Calibri" pitchFamily="34" charset="0"/>
              </a:rPr>
              <a:t>: Non-ST-elevation acute coronary syndrome; DAPT: Dual anti-platelet therapy; STEMI: ST-elevation myocardial infarction; </a:t>
            </a:r>
            <a:r>
              <a:rPr lang="en-GB" sz="1000" dirty="0">
                <a:latin typeface="Calibri" pitchFamily="34" charset="0"/>
                <a:cs typeface="Calibri" pitchFamily="34" charset="0"/>
              </a:rPr>
              <a:t>TIA: </a:t>
            </a:r>
            <a:r>
              <a:rPr lang="en-US" sz="1000" dirty="0">
                <a:latin typeface="Calibri" pitchFamily="34" charset="0"/>
                <a:cs typeface="Calibri" pitchFamily="34" charset="0"/>
              </a:rPr>
              <a:t>Transient ischemic attack.</a:t>
            </a:r>
            <a:endParaRPr lang="en-IN" sz="1000" dirty="0"/>
          </a:p>
        </p:txBody>
      </p:sp>
      <p:sp>
        <p:nvSpPr>
          <p:cNvPr id="31" name="Espace réservé du numéro de diapositive 30"/>
          <p:cNvSpPr>
            <a:spLocks noGrp="1"/>
          </p:cNvSpPr>
          <p:nvPr>
            <p:ph type="sldNum" sz="quarter" idx="11"/>
          </p:nvPr>
        </p:nvSpPr>
        <p:spPr/>
        <p:txBody>
          <a:bodyPr/>
          <a:lstStyle/>
          <a:p>
            <a:r>
              <a:rPr lang="en-US" altLang="en-US" smtClean="0">
                <a:latin typeface="Calibri" panose="020F0502020204030204" pitchFamily="34" charset="0"/>
                <a:cs typeface="Calibri" panose="020F0502020204030204" pitchFamily="34" charset="0"/>
              </a:rPr>
              <a:t>|</a:t>
            </a:r>
            <a:r>
              <a:rPr lang="en-US" altLang="en-US" sz="900" baseline="16000" smtClean="0">
                <a:latin typeface="Calibri" panose="020F0502020204030204" pitchFamily="34" charset="0"/>
                <a:cs typeface="Calibri" panose="020F0502020204030204" pitchFamily="34" charset="0"/>
              </a:rPr>
              <a:t>         </a:t>
            </a:r>
            <a:fld id="{A2AB0FFF-949E-4AFB-BF98-7C23E89F2E92}" type="slidenum">
              <a:rPr lang="en-US" altLang="en-US" smtClean="0">
                <a:latin typeface="Calibri" panose="020F0502020204030204" pitchFamily="34" charset="0"/>
                <a:cs typeface="Calibri" panose="020F0502020204030204" pitchFamily="34" charset="0"/>
              </a:rPr>
              <a:pPr/>
              <a:t>4</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8211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36005" y="1489213"/>
            <a:ext cx="3153608" cy="468655"/>
          </a:xfrm>
        </p:spPr>
        <p:txBody>
          <a:bodyPr>
            <a:normAutofit/>
          </a:bodyPr>
          <a:lstStyle/>
          <a:p>
            <a:r>
              <a:rPr lang="fr-FR" sz="2775" b="1" dirty="0">
                <a:solidFill>
                  <a:srgbClr val="00B050"/>
                </a:solidFill>
              </a:rPr>
              <a:t>Inclusion Criteria</a:t>
            </a:r>
          </a:p>
        </p:txBody>
      </p:sp>
      <p:sp>
        <p:nvSpPr>
          <p:cNvPr id="4" name="Textfeld 5"/>
          <p:cNvSpPr txBox="1">
            <a:spLocks noChangeArrowheads="1"/>
          </p:cNvSpPr>
          <p:nvPr/>
        </p:nvSpPr>
        <p:spPr bwMode="auto">
          <a:xfrm>
            <a:off x="609600" y="1957868"/>
            <a:ext cx="3407683" cy="244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a:defRPr sz="2000">
                <a:solidFill>
                  <a:schemeClr val="tx1"/>
                </a:solidFill>
                <a:latin typeface="Arial" panose="020B0604020202020204" pitchFamily="34" charset="0"/>
                <a:ea typeface="ヒラギノ角ゴ Pro W3" charset="-128"/>
              </a:defRPr>
            </a:lvl1pPr>
            <a:lvl2pPr marL="742950" indent="-285750">
              <a:defRPr sz="2000">
                <a:solidFill>
                  <a:schemeClr val="tx1"/>
                </a:solidFill>
                <a:latin typeface="Arial" panose="020B0604020202020204" pitchFamily="34" charset="0"/>
                <a:ea typeface="ヒラギノ角ゴ Pro W3" charset="-128"/>
              </a:defRPr>
            </a:lvl2pPr>
            <a:lvl3pPr marL="1143000" indent="-228600">
              <a:defRPr sz="2000">
                <a:solidFill>
                  <a:schemeClr val="tx1"/>
                </a:solidFill>
                <a:latin typeface="Arial" panose="020B0604020202020204" pitchFamily="34" charset="0"/>
                <a:ea typeface="ヒラギノ角ゴ Pro W3" charset="-128"/>
              </a:defRPr>
            </a:lvl3pPr>
            <a:lvl4pPr marL="1600200" indent="-228600">
              <a:defRPr sz="2000">
                <a:solidFill>
                  <a:schemeClr val="tx1"/>
                </a:solidFill>
                <a:latin typeface="Arial" panose="020B0604020202020204" pitchFamily="34" charset="0"/>
                <a:ea typeface="ヒラギノ角ゴ Pro W3" charset="-128"/>
              </a:defRPr>
            </a:lvl4pPr>
            <a:lvl5pPr marL="2057400" indent="-228600">
              <a:defRPr sz="2000">
                <a:solidFill>
                  <a:schemeClr val="tx1"/>
                </a:solidFill>
                <a:latin typeface="Arial" panose="020B0604020202020204" pitchFamily="34" charset="0"/>
                <a:ea typeface="ヒラギノ角ゴ Pro W3" charset="-128"/>
              </a:defRPr>
            </a:lvl5pPr>
            <a:lvl6pPr marL="2514600" indent="-228600" algn="ctr" eaLnBrk="0" fontAlgn="base" hangingPunct="0">
              <a:spcBef>
                <a:spcPct val="35000"/>
              </a:spcBef>
              <a:spcAft>
                <a:spcPct val="45000"/>
              </a:spcAft>
              <a:defRPr sz="2000">
                <a:solidFill>
                  <a:schemeClr val="tx1"/>
                </a:solidFill>
                <a:latin typeface="Arial" panose="020B0604020202020204" pitchFamily="34" charset="0"/>
                <a:ea typeface="ヒラギノ角ゴ Pro W3" charset="-128"/>
              </a:defRPr>
            </a:lvl6pPr>
            <a:lvl7pPr marL="2971800" indent="-228600" algn="ctr" eaLnBrk="0" fontAlgn="base" hangingPunct="0">
              <a:spcBef>
                <a:spcPct val="35000"/>
              </a:spcBef>
              <a:spcAft>
                <a:spcPct val="45000"/>
              </a:spcAft>
              <a:defRPr sz="2000">
                <a:solidFill>
                  <a:schemeClr val="tx1"/>
                </a:solidFill>
                <a:latin typeface="Arial" panose="020B0604020202020204" pitchFamily="34" charset="0"/>
                <a:ea typeface="ヒラギノ角ゴ Pro W3" charset="-128"/>
              </a:defRPr>
            </a:lvl7pPr>
            <a:lvl8pPr marL="3429000" indent="-228600" algn="ctr" eaLnBrk="0" fontAlgn="base" hangingPunct="0">
              <a:spcBef>
                <a:spcPct val="35000"/>
              </a:spcBef>
              <a:spcAft>
                <a:spcPct val="45000"/>
              </a:spcAft>
              <a:defRPr sz="2000">
                <a:solidFill>
                  <a:schemeClr val="tx1"/>
                </a:solidFill>
                <a:latin typeface="Arial" panose="020B0604020202020204" pitchFamily="34" charset="0"/>
                <a:ea typeface="ヒラギノ角ゴ Pro W3" charset="-128"/>
              </a:defRPr>
            </a:lvl8pPr>
            <a:lvl9pPr marL="3886200" indent="-228600" algn="ctr" eaLnBrk="0" fontAlgn="base" hangingPunct="0">
              <a:spcBef>
                <a:spcPct val="35000"/>
              </a:spcBef>
              <a:spcAft>
                <a:spcPct val="45000"/>
              </a:spcAft>
              <a:defRPr sz="2000">
                <a:solidFill>
                  <a:schemeClr val="tx1"/>
                </a:solidFill>
                <a:latin typeface="Arial" panose="020B0604020202020204" pitchFamily="34" charset="0"/>
                <a:ea typeface="ヒラギノ角ゴ Pro W3" charset="-128"/>
              </a:defRPr>
            </a:lvl9pPr>
          </a:lstStyle>
          <a:p>
            <a:pPr marL="285736" indent="-285736" defTabSz="457178">
              <a:lnSpc>
                <a:spcPct val="150000"/>
              </a:lnSpc>
              <a:spcBef>
                <a:spcPct val="0"/>
              </a:spcBef>
              <a:spcAft>
                <a:spcPct val="0"/>
              </a:spcAft>
              <a:buFont typeface="Wingdings" panose="05000000000000000000" pitchFamily="2" charset="2"/>
              <a:buChar char="Ø"/>
            </a:pPr>
            <a:r>
              <a:rPr lang="de-DE" altLang="en-US" sz="1800" dirty="0">
                <a:latin typeface="Calibri" panose="020F0502020204030204" pitchFamily="34" charset="0"/>
                <a:cs typeface="Calibri" panose="020F0502020204030204" pitchFamily="34" charset="0"/>
              </a:rPr>
              <a:t>Biomarker-</a:t>
            </a:r>
            <a:r>
              <a:rPr lang="en-US" altLang="en-US" sz="1800" dirty="0">
                <a:latin typeface="Calibri" panose="020F0502020204030204" pitchFamily="34" charset="0"/>
                <a:cs typeface="Calibri" panose="020F0502020204030204" pitchFamily="34" charset="0"/>
              </a:rPr>
              <a:t>positive ACS</a:t>
            </a:r>
          </a:p>
          <a:p>
            <a:pPr marL="285736" indent="-285736" defTabSz="457178">
              <a:lnSpc>
                <a:spcPct val="150000"/>
              </a:lnSpc>
              <a:spcBef>
                <a:spcPct val="0"/>
              </a:spcBef>
              <a:spcAft>
                <a:spcPct val="0"/>
              </a:spcAft>
              <a:buFont typeface="Wingdings" panose="05000000000000000000" pitchFamily="2" charset="2"/>
              <a:buChar char="Ø"/>
            </a:pPr>
            <a:r>
              <a:rPr lang="en-US" altLang="en-US" sz="1800" dirty="0">
                <a:latin typeface="Calibri" panose="020F0502020204030204" pitchFamily="34" charset="0"/>
                <a:cs typeface="Calibri" panose="020F0502020204030204" pitchFamily="34" charset="0"/>
              </a:rPr>
              <a:t>Successful PCI</a:t>
            </a:r>
          </a:p>
          <a:p>
            <a:pPr marL="285736" indent="-285736" defTabSz="457178">
              <a:lnSpc>
                <a:spcPct val="150000"/>
              </a:lnSpc>
              <a:spcBef>
                <a:spcPct val="0"/>
              </a:spcBef>
              <a:spcAft>
                <a:spcPct val="0"/>
              </a:spcAft>
              <a:buFont typeface="Wingdings" panose="05000000000000000000" pitchFamily="2" charset="2"/>
              <a:buChar char="Ø"/>
            </a:pPr>
            <a:r>
              <a:rPr lang="en-US" altLang="en-US" sz="1800" dirty="0">
                <a:latin typeface="Calibri" panose="020F0502020204030204" pitchFamily="34" charset="0"/>
                <a:cs typeface="Calibri" panose="020F0502020204030204" pitchFamily="34" charset="0"/>
              </a:rPr>
              <a:t>Planned DAPT for 12 months after PCI</a:t>
            </a:r>
          </a:p>
          <a:p>
            <a:pPr marL="285736" indent="-285736" defTabSz="457178">
              <a:lnSpc>
                <a:spcPct val="150000"/>
              </a:lnSpc>
              <a:spcBef>
                <a:spcPct val="0"/>
              </a:spcBef>
              <a:spcAft>
                <a:spcPct val="0"/>
              </a:spcAft>
              <a:buFont typeface="Wingdings" panose="05000000000000000000" pitchFamily="2" charset="2"/>
              <a:buChar char="Ø"/>
            </a:pPr>
            <a:r>
              <a:rPr lang="en-US" altLang="en-US" sz="1800" dirty="0">
                <a:latin typeface="Calibri" panose="020F0502020204030204" pitchFamily="34" charset="0"/>
                <a:cs typeface="Calibri" panose="020F0502020204030204" pitchFamily="34" charset="0"/>
              </a:rPr>
              <a:t>Written informed consent</a:t>
            </a:r>
            <a:endParaRPr lang="de-DE" altLang="en-US" sz="1800" dirty="0">
              <a:latin typeface="Calibri" panose="020F0502020204030204" pitchFamily="34" charset="0"/>
              <a:cs typeface="Calibri" panose="020F0502020204030204" pitchFamily="34" charset="0"/>
            </a:endParaRPr>
          </a:p>
          <a:p>
            <a:pPr defTabSz="457178">
              <a:spcBef>
                <a:spcPct val="0"/>
              </a:spcBef>
              <a:spcAft>
                <a:spcPct val="0"/>
              </a:spcAft>
            </a:pPr>
            <a:endParaRPr lang="de-DE" altLang="en-US" sz="1800" dirty="0">
              <a:latin typeface="Calibri" panose="020F0502020204030204" pitchFamily="34" charset="0"/>
              <a:cs typeface="Calibri" panose="020F0502020204030204" pitchFamily="34" charset="0"/>
            </a:endParaRPr>
          </a:p>
        </p:txBody>
      </p:sp>
      <p:sp>
        <p:nvSpPr>
          <p:cNvPr id="5" name="Titre 1"/>
          <p:cNvSpPr txBox="1">
            <a:spLocks/>
          </p:cNvSpPr>
          <p:nvPr/>
        </p:nvSpPr>
        <p:spPr>
          <a:xfrm>
            <a:off x="5720986" y="1369377"/>
            <a:ext cx="3954952" cy="588491"/>
          </a:xfrm>
          <a:prstGeom prst="rect">
            <a:avLst/>
          </a:prstGeom>
        </p:spPr>
        <p:txBody>
          <a:bodyPr vert="horz" lIns="91436" tIns="45718" rIns="91436" bIns="45718"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342900"/>
            <a:r>
              <a:rPr lang="fr-FR" sz="2775" b="1" dirty="0">
                <a:solidFill>
                  <a:srgbClr val="FF0000"/>
                </a:solidFill>
                <a:latin typeface="Calibri" panose="020F0502020204030204" pitchFamily="34" charset="0"/>
                <a:cs typeface="Calibri" panose="020F0502020204030204" pitchFamily="34" charset="0"/>
              </a:rPr>
              <a:t>Key Exclusion Criteria</a:t>
            </a:r>
          </a:p>
        </p:txBody>
      </p:sp>
      <p:sp>
        <p:nvSpPr>
          <p:cNvPr id="6" name="Textfeld 5"/>
          <p:cNvSpPr txBox="1">
            <a:spLocks noChangeArrowheads="1"/>
          </p:cNvSpPr>
          <p:nvPr/>
        </p:nvSpPr>
        <p:spPr bwMode="auto">
          <a:xfrm>
            <a:off x="6096000" y="1957868"/>
            <a:ext cx="4197054" cy="327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a:defRPr sz="2000">
                <a:solidFill>
                  <a:schemeClr val="tx1"/>
                </a:solidFill>
                <a:latin typeface="Arial" panose="020B0604020202020204" pitchFamily="34" charset="0"/>
                <a:ea typeface="ヒラギノ角ゴ Pro W3" charset="-128"/>
              </a:defRPr>
            </a:lvl1pPr>
            <a:lvl2pPr marL="742950" indent="-285750">
              <a:defRPr sz="2000">
                <a:solidFill>
                  <a:schemeClr val="tx1"/>
                </a:solidFill>
                <a:latin typeface="Arial" panose="020B0604020202020204" pitchFamily="34" charset="0"/>
                <a:ea typeface="ヒラギノ角ゴ Pro W3" charset="-128"/>
              </a:defRPr>
            </a:lvl2pPr>
            <a:lvl3pPr marL="1143000" indent="-228600">
              <a:defRPr sz="2000">
                <a:solidFill>
                  <a:schemeClr val="tx1"/>
                </a:solidFill>
                <a:latin typeface="Arial" panose="020B0604020202020204" pitchFamily="34" charset="0"/>
                <a:ea typeface="ヒラギノ角ゴ Pro W3" charset="-128"/>
              </a:defRPr>
            </a:lvl3pPr>
            <a:lvl4pPr marL="1600200" indent="-228600">
              <a:defRPr sz="2000">
                <a:solidFill>
                  <a:schemeClr val="tx1"/>
                </a:solidFill>
                <a:latin typeface="Arial" panose="020B0604020202020204" pitchFamily="34" charset="0"/>
                <a:ea typeface="ヒラギノ角ゴ Pro W3" charset="-128"/>
              </a:defRPr>
            </a:lvl4pPr>
            <a:lvl5pPr marL="2057400" indent="-228600">
              <a:defRPr sz="2000">
                <a:solidFill>
                  <a:schemeClr val="tx1"/>
                </a:solidFill>
                <a:latin typeface="Arial" panose="020B0604020202020204" pitchFamily="34" charset="0"/>
                <a:ea typeface="ヒラギノ角ゴ Pro W3" charset="-128"/>
              </a:defRPr>
            </a:lvl5pPr>
            <a:lvl6pPr marL="2514600" indent="-228600" algn="ctr" eaLnBrk="0" fontAlgn="base" hangingPunct="0">
              <a:spcBef>
                <a:spcPct val="35000"/>
              </a:spcBef>
              <a:spcAft>
                <a:spcPct val="45000"/>
              </a:spcAft>
              <a:defRPr sz="2000">
                <a:solidFill>
                  <a:schemeClr val="tx1"/>
                </a:solidFill>
                <a:latin typeface="Arial" panose="020B0604020202020204" pitchFamily="34" charset="0"/>
                <a:ea typeface="ヒラギノ角ゴ Pro W3" charset="-128"/>
              </a:defRPr>
            </a:lvl6pPr>
            <a:lvl7pPr marL="2971800" indent="-228600" algn="ctr" eaLnBrk="0" fontAlgn="base" hangingPunct="0">
              <a:spcBef>
                <a:spcPct val="35000"/>
              </a:spcBef>
              <a:spcAft>
                <a:spcPct val="45000"/>
              </a:spcAft>
              <a:defRPr sz="2000">
                <a:solidFill>
                  <a:schemeClr val="tx1"/>
                </a:solidFill>
                <a:latin typeface="Arial" panose="020B0604020202020204" pitchFamily="34" charset="0"/>
                <a:ea typeface="ヒラギノ角ゴ Pro W3" charset="-128"/>
              </a:defRPr>
            </a:lvl7pPr>
            <a:lvl8pPr marL="3429000" indent="-228600" algn="ctr" eaLnBrk="0" fontAlgn="base" hangingPunct="0">
              <a:spcBef>
                <a:spcPct val="35000"/>
              </a:spcBef>
              <a:spcAft>
                <a:spcPct val="45000"/>
              </a:spcAft>
              <a:defRPr sz="2000">
                <a:solidFill>
                  <a:schemeClr val="tx1"/>
                </a:solidFill>
                <a:latin typeface="Arial" panose="020B0604020202020204" pitchFamily="34" charset="0"/>
                <a:ea typeface="ヒラギノ角ゴ Pro W3" charset="-128"/>
              </a:defRPr>
            </a:lvl8pPr>
            <a:lvl9pPr marL="3886200" indent="-228600" algn="ctr" eaLnBrk="0" fontAlgn="base" hangingPunct="0">
              <a:spcBef>
                <a:spcPct val="35000"/>
              </a:spcBef>
              <a:spcAft>
                <a:spcPct val="45000"/>
              </a:spcAft>
              <a:defRPr sz="2000">
                <a:solidFill>
                  <a:schemeClr val="tx1"/>
                </a:solidFill>
                <a:latin typeface="Arial" panose="020B0604020202020204" pitchFamily="34" charset="0"/>
                <a:ea typeface="ヒラギノ角ゴ Pro W3" charset="-128"/>
              </a:defRPr>
            </a:lvl9pPr>
          </a:lstStyle>
          <a:p>
            <a:pPr marL="285736" indent="-285736" defTabSz="457178">
              <a:lnSpc>
                <a:spcPct val="150000"/>
              </a:lnSpc>
              <a:spcBef>
                <a:spcPct val="0"/>
              </a:spcBef>
              <a:spcAft>
                <a:spcPct val="0"/>
              </a:spcAft>
              <a:buFont typeface="Wingdings" panose="05000000000000000000" pitchFamily="2" charset="2"/>
              <a:buChar char="Ø"/>
            </a:pPr>
            <a:r>
              <a:rPr lang="de-DE" altLang="en-US" sz="1800" dirty="0">
                <a:latin typeface="Calibri" panose="020F0502020204030204" pitchFamily="34" charset="0"/>
                <a:cs typeface="Calibri" panose="020F0502020204030204" pitchFamily="34" charset="0"/>
              </a:rPr>
              <a:t>Age &lt;18 </a:t>
            </a:r>
            <a:r>
              <a:rPr lang="de-DE" altLang="en-US" sz="1800" dirty="0" err="1">
                <a:latin typeface="Calibri" panose="020F0502020204030204" pitchFamily="34" charset="0"/>
                <a:cs typeface="Calibri" panose="020F0502020204030204" pitchFamily="34" charset="0"/>
              </a:rPr>
              <a:t>years</a:t>
            </a:r>
            <a:r>
              <a:rPr lang="de-DE" altLang="en-US" sz="1800" dirty="0">
                <a:latin typeface="Calibri" panose="020F0502020204030204" pitchFamily="34" charset="0"/>
                <a:cs typeface="Calibri" panose="020F0502020204030204" pitchFamily="34" charset="0"/>
              </a:rPr>
              <a:t> and &gt;80 </a:t>
            </a:r>
            <a:r>
              <a:rPr lang="de-DE" altLang="en-US" sz="1800" dirty="0" err="1">
                <a:latin typeface="Calibri" panose="020F0502020204030204" pitchFamily="34" charset="0"/>
                <a:cs typeface="Calibri" panose="020F0502020204030204" pitchFamily="34" charset="0"/>
              </a:rPr>
              <a:t>years</a:t>
            </a:r>
            <a:endParaRPr lang="de-DE" altLang="en-US" sz="1800" dirty="0">
              <a:latin typeface="Calibri" panose="020F0502020204030204" pitchFamily="34" charset="0"/>
              <a:cs typeface="Calibri" panose="020F0502020204030204" pitchFamily="34" charset="0"/>
            </a:endParaRPr>
          </a:p>
          <a:p>
            <a:pPr marL="285736" indent="-285736" defTabSz="457178">
              <a:lnSpc>
                <a:spcPct val="150000"/>
              </a:lnSpc>
              <a:spcBef>
                <a:spcPct val="0"/>
              </a:spcBef>
              <a:spcAft>
                <a:spcPct val="0"/>
              </a:spcAft>
              <a:buFont typeface="Wingdings" panose="05000000000000000000" pitchFamily="2" charset="2"/>
              <a:buChar char="Ø"/>
            </a:pPr>
            <a:r>
              <a:rPr lang="de-DE" altLang="en-US" sz="1800" dirty="0" err="1">
                <a:latin typeface="Calibri" panose="020F0502020204030204" pitchFamily="34" charset="0"/>
                <a:cs typeface="Calibri" panose="020F0502020204030204" pitchFamily="34" charset="0"/>
              </a:rPr>
              <a:t>Contraindications</a:t>
            </a:r>
            <a:r>
              <a:rPr lang="de-DE" altLang="en-US" sz="1800" dirty="0">
                <a:latin typeface="Calibri" panose="020F0502020204030204" pitchFamily="34" charset="0"/>
                <a:cs typeface="Calibri" panose="020F0502020204030204" pitchFamily="34" charset="0"/>
              </a:rPr>
              <a:t> </a:t>
            </a:r>
            <a:r>
              <a:rPr lang="de-DE" altLang="en-US" sz="1800" dirty="0" err="1">
                <a:latin typeface="Calibri" panose="020F0502020204030204" pitchFamily="34" charset="0"/>
                <a:cs typeface="Calibri" panose="020F0502020204030204" pitchFamily="34" charset="0"/>
              </a:rPr>
              <a:t>to</a:t>
            </a:r>
            <a:r>
              <a:rPr lang="de-DE" altLang="en-US" sz="1800" dirty="0">
                <a:latin typeface="Calibri" panose="020F0502020204030204" pitchFamily="34" charset="0"/>
                <a:cs typeface="Calibri" panose="020F0502020204030204" pitchFamily="34" charset="0"/>
              </a:rPr>
              <a:t> </a:t>
            </a:r>
            <a:r>
              <a:rPr lang="de-DE" altLang="en-US" sz="1800" dirty="0" err="1">
                <a:latin typeface="Calibri" panose="020F0502020204030204" pitchFamily="34" charset="0"/>
                <a:cs typeface="Calibri" panose="020F0502020204030204" pitchFamily="34" charset="0"/>
              </a:rPr>
              <a:t>study</a:t>
            </a:r>
            <a:r>
              <a:rPr lang="de-DE" altLang="en-US" sz="1800" dirty="0">
                <a:latin typeface="Calibri" panose="020F0502020204030204" pitchFamily="34" charset="0"/>
                <a:cs typeface="Calibri" panose="020F0502020204030204" pitchFamily="34" charset="0"/>
              </a:rPr>
              <a:t> </a:t>
            </a:r>
            <a:r>
              <a:rPr lang="de-DE" altLang="en-US" sz="1800" dirty="0" err="1">
                <a:latin typeface="Calibri" panose="020F0502020204030204" pitchFamily="34" charset="0"/>
                <a:cs typeface="Calibri" panose="020F0502020204030204" pitchFamily="34" charset="0"/>
              </a:rPr>
              <a:t>drugs</a:t>
            </a:r>
            <a:endParaRPr lang="de-DE" altLang="en-US" sz="1800" dirty="0">
              <a:latin typeface="Calibri" panose="020F0502020204030204" pitchFamily="34" charset="0"/>
              <a:cs typeface="Calibri" panose="020F0502020204030204" pitchFamily="34" charset="0"/>
            </a:endParaRPr>
          </a:p>
          <a:p>
            <a:pPr marL="285736" indent="-285736" defTabSz="457178">
              <a:lnSpc>
                <a:spcPct val="150000"/>
              </a:lnSpc>
              <a:spcBef>
                <a:spcPct val="0"/>
              </a:spcBef>
              <a:spcAft>
                <a:spcPct val="0"/>
              </a:spcAft>
              <a:buFont typeface="Wingdings" panose="05000000000000000000" pitchFamily="2" charset="2"/>
              <a:buChar char="Ø"/>
            </a:pPr>
            <a:r>
              <a:rPr lang="de-DE" altLang="en-US" sz="1800" dirty="0" err="1">
                <a:latin typeface="Calibri" panose="020F0502020204030204" pitchFamily="34" charset="0"/>
                <a:cs typeface="Calibri" panose="020F0502020204030204" pitchFamily="34" charset="0"/>
              </a:rPr>
              <a:t>Active</a:t>
            </a:r>
            <a:r>
              <a:rPr lang="de-DE" altLang="en-US" sz="1800" dirty="0">
                <a:latin typeface="Calibri" panose="020F0502020204030204" pitchFamily="34" charset="0"/>
                <a:cs typeface="Calibri" panose="020F0502020204030204" pitchFamily="34" charset="0"/>
              </a:rPr>
              <a:t> bleeding</a:t>
            </a:r>
          </a:p>
          <a:p>
            <a:pPr marL="285736" indent="-285736" defTabSz="457178">
              <a:lnSpc>
                <a:spcPct val="150000"/>
              </a:lnSpc>
              <a:spcBef>
                <a:spcPct val="0"/>
              </a:spcBef>
              <a:spcAft>
                <a:spcPct val="0"/>
              </a:spcAft>
              <a:buFont typeface="Wingdings" panose="05000000000000000000" pitchFamily="2" charset="2"/>
              <a:buChar char="Ø"/>
            </a:pPr>
            <a:r>
              <a:rPr lang="de-DE" altLang="en-US" sz="1800" dirty="0" err="1">
                <a:latin typeface="Calibri" panose="020F0502020204030204" pitchFamily="34" charset="0"/>
                <a:cs typeface="Calibri" panose="020F0502020204030204" pitchFamily="34" charset="0"/>
              </a:rPr>
              <a:t>History</a:t>
            </a:r>
            <a:r>
              <a:rPr lang="de-DE" altLang="en-US" sz="1800" dirty="0">
                <a:latin typeface="Calibri" panose="020F0502020204030204" pitchFamily="34" charset="0"/>
                <a:cs typeface="Calibri" panose="020F0502020204030204" pitchFamily="34" charset="0"/>
              </a:rPr>
              <a:t> </a:t>
            </a:r>
            <a:r>
              <a:rPr lang="de-DE" altLang="en-US" sz="1800" dirty="0" err="1">
                <a:latin typeface="Calibri" panose="020F0502020204030204" pitchFamily="34" charset="0"/>
                <a:cs typeface="Calibri" panose="020F0502020204030204" pitchFamily="34" charset="0"/>
              </a:rPr>
              <a:t>of</a:t>
            </a:r>
            <a:r>
              <a:rPr lang="de-DE" altLang="en-US" sz="1800" dirty="0">
                <a:latin typeface="Calibri" panose="020F0502020204030204" pitchFamily="34" charset="0"/>
                <a:cs typeface="Calibri" panose="020F0502020204030204" pitchFamily="34" charset="0"/>
              </a:rPr>
              <a:t> TIA </a:t>
            </a:r>
            <a:r>
              <a:rPr lang="de-DE" altLang="en-US" sz="1800" dirty="0" err="1">
                <a:latin typeface="Calibri" panose="020F0502020204030204" pitchFamily="34" charset="0"/>
                <a:cs typeface="Calibri" panose="020F0502020204030204" pitchFamily="34" charset="0"/>
              </a:rPr>
              <a:t>or</a:t>
            </a:r>
            <a:r>
              <a:rPr lang="de-DE" altLang="en-US" sz="1800" dirty="0">
                <a:latin typeface="Calibri" panose="020F0502020204030204" pitchFamily="34" charset="0"/>
                <a:cs typeface="Calibri" panose="020F0502020204030204" pitchFamily="34" charset="0"/>
              </a:rPr>
              <a:t> </a:t>
            </a:r>
            <a:r>
              <a:rPr lang="de-DE" altLang="en-US" sz="1800" dirty="0" err="1">
                <a:latin typeface="Calibri" panose="020F0502020204030204" pitchFamily="34" charset="0"/>
                <a:cs typeface="Calibri" panose="020F0502020204030204" pitchFamily="34" charset="0"/>
              </a:rPr>
              <a:t>stroke</a:t>
            </a:r>
            <a:endParaRPr lang="de-DE" altLang="en-US" sz="1800" dirty="0">
              <a:latin typeface="Calibri" panose="020F0502020204030204" pitchFamily="34" charset="0"/>
              <a:cs typeface="Calibri" panose="020F0502020204030204" pitchFamily="34" charset="0"/>
            </a:endParaRPr>
          </a:p>
          <a:p>
            <a:pPr marL="285736" indent="-285736" defTabSz="457178">
              <a:lnSpc>
                <a:spcPct val="150000"/>
              </a:lnSpc>
              <a:spcBef>
                <a:spcPct val="0"/>
              </a:spcBef>
              <a:spcAft>
                <a:spcPct val="0"/>
              </a:spcAft>
              <a:buFont typeface="Wingdings" panose="05000000000000000000" pitchFamily="2" charset="2"/>
              <a:buChar char="Ø"/>
            </a:pPr>
            <a:r>
              <a:rPr lang="de-DE" altLang="en-US" sz="1800" dirty="0">
                <a:latin typeface="Calibri" panose="020F0502020204030204" pitchFamily="34" charset="0"/>
                <a:cs typeface="Calibri" panose="020F0502020204030204" pitchFamily="34" charset="0"/>
              </a:rPr>
              <a:t>Concomitant treatment with anticoagulants (e.g., VKA and NOAC)</a:t>
            </a:r>
          </a:p>
          <a:p>
            <a:pPr marL="285736" indent="-285736" defTabSz="457178">
              <a:lnSpc>
                <a:spcPct val="150000"/>
              </a:lnSpc>
              <a:spcBef>
                <a:spcPct val="0"/>
              </a:spcBef>
              <a:spcAft>
                <a:spcPct val="0"/>
              </a:spcAft>
              <a:buFont typeface="Wingdings" panose="05000000000000000000" pitchFamily="2" charset="2"/>
              <a:buChar char="Ø"/>
            </a:pPr>
            <a:r>
              <a:rPr lang="de-DE" altLang="en-US" sz="1800" dirty="0" err="1">
                <a:latin typeface="Calibri" panose="020F0502020204030204" pitchFamily="34" charset="0"/>
                <a:cs typeface="Calibri" panose="020F0502020204030204" pitchFamily="34" charset="0"/>
              </a:rPr>
              <a:t>Indication</a:t>
            </a:r>
            <a:r>
              <a:rPr lang="de-DE" altLang="en-US" sz="1800" dirty="0">
                <a:latin typeface="Calibri" panose="020F0502020204030204" pitchFamily="34" charset="0"/>
                <a:cs typeface="Calibri" panose="020F0502020204030204" pitchFamily="34" charset="0"/>
              </a:rPr>
              <a:t> </a:t>
            </a:r>
            <a:r>
              <a:rPr lang="de-DE" altLang="en-US" sz="1800" dirty="0" err="1">
                <a:latin typeface="Calibri" panose="020F0502020204030204" pitchFamily="34" charset="0"/>
                <a:cs typeface="Calibri" panose="020F0502020204030204" pitchFamily="34" charset="0"/>
              </a:rPr>
              <a:t>for</a:t>
            </a:r>
            <a:r>
              <a:rPr lang="de-DE" altLang="en-US" sz="1800" dirty="0">
                <a:latin typeface="Calibri" panose="020F0502020204030204" pitchFamily="34" charset="0"/>
                <a:cs typeface="Calibri" panose="020F0502020204030204" pitchFamily="34" charset="0"/>
              </a:rPr>
              <a:t> major </a:t>
            </a:r>
            <a:r>
              <a:rPr lang="de-DE" altLang="en-US" sz="1800" dirty="0" err="1">
                <a:latin typeface="Calibri" panose="020F0502020204030204" pitchFamily="34" charset="0"/>
                <a:cs typeface="Calibri" panose="020F0502020204030204" pitchFamily="34" charset="0"/>
              </a:rPr>
              <a:t>surgery</a:t>
            </a:r>
            <a:endParaRPr lang="de-DE" altLang="en-US" sz="1800" dirty="0">
              <a:latin typeface="Calibri" panose="020F0502020204030204" pitchFamily="34" charset="0"/>
              <a:cs typeface="Calibri" panose="020F0502020204030204" pitchFamily="34" charset="0"/>
            </a:endParaRPr>
          </a:p>
          <a:p>
            <a:pPr defTabSz="457178">
              <a:spcBef>
                <a:spcPct val="0"/>
              </a:spcBef>
              <a:spcAft>
                <a:spcPct val="0"/>
              </a:spcAft>
              <a:buFont typeface="Arial" panose="020B0604020202020204" pitchFamily="34" charset="0"/>
              <a:buChar char="•"/>
            </a:pPr>
            <a:endParaRPr lang="de-DE" altLang="en-US" sz="1800" dirty="0">
              <a:latin typeface="Calibri" panose="020F0502020204030204" pitchFamily="34" charset="0"/>
              <a:cs typeface="Calibri" panose="020F0502020204030204" pitchFamily="34" charset="0"/>
            </a:endParaRPr>
          </a:p>
        </p:txBody>
      </p:sp>
      <p:sp>
        <p:nvSpPr>
          <p:cNvPr id="9" name="TextBox 8"/>
          <p:cNvSpPr txBox="1"/>
          <p:nvPr/>
        </p:nvSpPr>
        <p:spPr>
          <a:xfrm>
            <a:off x="4722125" y="5685603"/>
            <a:ext cx="6701526" cy="400110"/>
          </a:xfrm>
          <a:prstGeom prst="rect">
            <a:avLst/>
          </a:prstGeom>
          <a:noFill/>
        </p:spPr>
        <p:txBody>
          <a:bodyPr wrap="square" rtlCol="0">
            <a:spAutoFit/>
          </a:bodyPr>
          <a:lstStyle/>
          <a:p>
            <a:pPr algn="r"/>
            <a:r>
              <a:rPr lang="en-GB" sz="1000" dirty="0">
                <a:latin typeface="Calibri" pitchFamily="34" charset="0"/>
                <a:cs typeface="Calibri" pitchFamily="34" charset="0"/>
              </a:rPr>
              <a:t>ACS: acute coronary syndrome; PCI: Percutaneous coronary intervention; </a:t>
            </a:r>
            <a:endParaRPr lang="en-GB" sz="1000" dirty="0" smtClean="0">
              <a:latin typeface="Calibri" pitchFamily="34" charset="0"/>
              <a:cs typeface="Calibri" pitchFamily="34" charset="0"/>
            </a:endParaRPr>
          </a:p>
          <a:p>
            <a:pPr algn="r"/>
            <a:r>
              <a:rPr lang="en-GB" sz="1000" dirty="0" smtClean="0">
                <a:latin typeface="Calibri" pitchFamily="34" charset="0"/>
                <a:cs typeface="Calibri" pitchFamily="34" charset="0"/>
              </a:rPr>
              <a:t>DAPT</a:t>
            </a:r>
            <a:r>
              <a:rPr lang="en-GB" sz="1000" dirty="0">
                <a:latin typeface="Calibri" pitchFamily="34" charset="0"/>
                <a:cs typeface="Calibri" pitchFamily="34" charset="0"/>
              </a:rPr>
              <a:t>: Dual antiplatelet therapy; TIA: </a:t>
            </a:r>
            <a:r>
              <a:rPr lang="en-US" sz="1000" dirty="0">
                <a:latin typeface="Calibri" pitchFamily="34" charset="0"/>
                <a:cs typeface="Calibri" pitchFamily="34" charset="0"/>
              </a:rPr>
              <a:t>Transient ischaemic attack; VKA: vitamin K antagonists; NOAC: novel oral anticoagulant </a:t>
            </a:r>
            <a:endParaRPr lang="en-GB" sz="1000" dirty="0">
              <a:latin typeface="Calibri" pitchFamily="34" charset="0"/>
              <a:cs typeface="Calibri" pitchFamily="34" charset="0"/>
            </a:endParaRPr>
          </a:p>
        </p:txBody>
      </p:sp>
      <p:sp>
        <p:nvSpPr>
          <p:cNvPr id="13" name="TextBox 12">
            <a:extLst>
              <a:ext uri="{FF2B5EF4-FFF2-40B4-BE49-F238E27FC236}">
                <a16:creationId xmlns:a16="http://schemas.microsoft.com/office/drawing/2014/main" id="{8CD48937-979C-435C-A4A0-8F8835449829}"/>
              </a:ext>
            </a:extLst>
          </p:cNvPr>
          <p:cNvSpPr txBox="1"/>
          <p:nvPr/>
        </p:nvSpPr>
        <p:spPr>
          <a:xfrm>
            <a:off x="817983" y="5839492"/>
            <a:ext cx="3725700" cy="246221"/>
          </a:xfrm>
          <a:prstGeom prst="rect">
            <a:avLst/>
          </a:prstGeom>
          <a:noFill/>
        </p:spPr>
        <p:txBody>
          <a:bodyPr wrap="none" rtlCol="0">
            <a:spAutoFit/>
          </a:bodyPr>
          <a:lstStyle/>
          <a:p>
            <a:r>
              <a:rPr lang="en-US" sz="1000" dirty="0">
                <a:latin typeface="Calibri" panose="020F0502020204030204" pitchFamily="34" charset="0"/>
              </a:rPr>
              <a:t>Sibbing D, </a:t>
            </a:r>
            <a:r>
              <a:rPr lang="en-US" sz="1000" i="1" dirty="0">
                <a:latin typeface="Calibri" panose="020F0502020204030204" pitchFamily="34" charset="0"/>
              </a:rPr>
              <a:t>et al. Thrombosis Haemostasis</a:t>
            </a:r>
            <a:r>
              <a:rPr lang="en-US" sz="1000" dirty="0">
                <a:latin typeface="Calibri" panose="020F0502020204030204" pitchFamily="34" charset="0"/>
              </a:rPr>
              <a:t>. 2016;117(1):188-195. </a:t>
            </a:r>
            <a:r>
              <a:rPr lang="en-US" sz="1000" i="1" dirty="0">
                <a:latin typeface="Calibri" panose="020F0502020204030204" pitchFamily="34" charset="0"/>
              </a:rPr>
              <a:t>  </a:t>
            </a:r>
            <a:endParaRPr lang="en-IN" sz="1000" i="1" dirty="0"/>
          </a:p>
        </p:txBody>
      </p:sp>
      <p:sp>
        <p:nvSpPr>
          <p:cNvPr id="14" name="Titre 1">
            <a:extLst>
              <a:ext uri="{FF2B5EF4-FFF2-40B4-BE49-F238E27FC236}">
                <a16:creationId xmlns:a16="http://schemas.microsoft.com/office/drawing/2014/main" id="{FDD96B1B-2A50-4C5F-B1D7-AA34A2B50298}"/>
              </a:ext>
            </a:extLst>
          </p:cNvPr>
          <p:cNvSpPr txBox="1">
            <a:spLocks/>
          </p:cNvSpPr>
          <p:nvPr/>
        </p:nvSpPr>
        <p:spPr bwMode="auto">
          <a:xfrm>
            <a:off x="836087" y="271751"/>
            <a:ext cx="10477500" cy="691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rmAutofit/>
          </a:bodyPr>
          <a:lstStyle>
            <a:lvl1pPr algn="l" rtl="0" eaLnBrk="0" fontAlgn="base" hangingPunct="0">
              <a:lnSpc>
                <a:spcPct val="90000"/>
              </a:lnSpc>
              <a:spcBef>
                <a:spcPct val="0"/>
              </a:spcBef>
              <a:spcAft>
                <a:spcPct val="0"/>
              </a:spcAft>
              <a:defRPr sz="2100">
                <a:solidFill>
                  <a:schemeClr val="tx1"/>
                </a:solidFill>
                <a:latin typeface="Calibri" panose="020F0502020204030204" pitchFamily="34" charset="0"/>
                <a:ea typeface="+mj-ea"/>
                <a:cs typeface="Calibri" panose="020F0502020204030204" pitchFamily="34" charset="0"/>
              </a:defRPr>
            </a:lvl1pPr>
            <a:lvl2pPr algn="l" rtl="0" eaLnBrk="0" fontAlgn="base" hangingPunct="0">
              <a:lnSpc>
                <a:spcPct val="90000"/>
              </a:lnSpc>
              <a:spcBef>
                <a:spcPct val="0"/>
              </a:spcBef>
              <a:spcAft>
                <a:spcPct val="0"/>
              </a:spcAft>
              <a:defRPr sz="2325">
                <a:solidFill>
                  <a:schemeClr val="tx1"/>
                </a:solidFill>
                <a:latin typeface="Arial" charset="0"/>
                <a:cs typeface="Arial" charset="0"/>
              </a:defRPr>
            </a:lvl2pPr>
            <a:lvl3pPr algn="l" rtl="0" eaLnBrk="0" fontAlgn="base" hangingPunct="0">
              <a:lnSpc>
                <a:spcPct val="90000"/>
              </a:lnSpc>
              <a:spcBef>
                <a:spcPct val="0"/>
              </a:spcBef>
              <a:spcAft>
                <a:spcPct val="0"/>
              </a:spcAft>
              <a:defRPr sz="2325">
                <a:solidFill>
                  <a:schemeClr val="tx1"/>
                </a:solidFill>
                <a:latin typeface="Arial" charset="0"/>
                <a:cs typeface="Arial" charset="0"/>
              </a:defRPr>
            </a:lvl3pPr>
            <a:lvl4pPr algn="l" rtl="0" eaLnBrk="0" fontAlgn="base" hangingPunct="0">
              <a:lnSpc>
                <a:spcPct val="90000"/>
              </a:lnSpc>
              <a:spcBef>
                <a:spcPct val="0"/>
              </a:spcBef>
              <a:spcAft>
                <a:spcPct val="0"/>
              </a:spcAft>
              <a:defRPr sz="2325">
                <a:solidFill>
                  <a:schemeClr val="tx1"/>
                </a:solidFill>
                <a:latin typeface="Arial" charset="0"/>
                <a:cs typeface="Arial" charset="0"/>
              </a:defRPr>
            </a:lvl4pPr>
            <a:lvl5pPr algn="l" rtl="0" eaLnBrk="0" fontAlgn="base" hangingPunct="0">
              <a:lnSpc>
                <a:spcPct val="90000"/>
              </a:lnSpc>
              <a:spcBef>
                <a:spcPct val="0"/>
              </a:spcBef>
              <a:spcAft>
                <a:spcPct val="0"/>
              </a:spcAft>
              <a:defRPr sz="2325">
                <a:solidFill>
                  <a:schemeClr val="tx1"/>
                </a:solidFill>
                <a:latin typeface="Arial" charset="0"/>
                <a:cs typeface="Arial" charset="0"/>
              </a:defRPr>
            </a:lvl5pPr>
            <a:lvl6pPr marL="342866" algn="l" rtl="0" fontAlgn="base">
              <a:lnSpc>
                <a:spcPct val="90000"/>
              </a:lnSpc>
              <a:spcBef>
                <a:spcPct val="0"/>
              </a:spcBef>
              <a:spcAft>
                <a:spcPct val="0"/>
              </a:spcAft>
              <a:defRPr sz="2325">
                <a:solidFill>
                  <a:srgbClr val="989898"/>
                </a:solidFill>
                <a:latin typeface="Arial" charset="0"/>
                <a:cs typeface="Arial" charset="0"/>
              </a:defRPr>
            </a:lvl6pPr>
            <a:lvl7pPr marL="685732" algn="l" rtl="0" fontAlgn="base">
              <a:lnSpc>
                <a:spcPct val="90000"/>
              </a:lnSpc>
              <a:spcBef>
                <a:spcPct val="0"/>
              </a:spcBef>
              <a:spcAft>
                <a:spcPct val="0"/>
              </a:spcAft>
              <a:defRPr sz="2325">
                <a:solidFill>
                  <a:srgbClr val="989898"/>
                </a:solidFill>
                <a:latin typeface="Arial" charset="0"/>
                <a:cs typeface="Arial" charset="0"/>
              </a:defRPr>
            </a:lvl7pPr>
            <a:lvl8pPr marL="1028598" algn="l" rtl="0" fontAlgn="base">
              <a:lnSpc>
                <a:spcPct val="90000"/>
              </a:lnSpc>
              <a:spcBef>
                <a:spcPct val="0"/>
              </a:spcBef>
              <a:spcAft>
                <a:spcPct val="0"/>
              </a:spcAft>
              <a:defRPr sz="2325">
                <a:solidFill>
                  <a:srgbClr val="989898"/>
                </a:solidFill>
                <a:latin typeface="Arial" charset="0"/>
                <a:cs typeface="Arial" charset="0"/>
              </a:defRPr>
            </a:lvl8pPr>
            <a:lvl9pPr marL="1371464" algn="l" rtl="0" fontAlgn="base">
              <a:lnSpc>
                <a:spcPct val="90000"/>
              </a:lnSpc>
              <a:spcBef>
                <a:spcPct val="0"/>
              </a:spcBef>
              <a:spcAft>
                <a:spcPct val="0"/>
              </a:spcAft>
              <a:defRPr sz="2325">
                <a:solidFill>
                  <a:srgbClr val="989898"/>
                </a:solidFill>
                <a:latin typeface="Arial" charset="0"/>
                <a:cs typeface="Arial" charset="0"/>
              </a:defRPr>
            </a:lvl9pPr>
          </a:lstStyle>
          <a:p>
            <a:r>
              <a:rPr lang="fr-FR" sz="2400" b="1" kern="0" dirty="0">
                <a:solidFill>
                  <a:schemeClr val="tx1">
                    <a:lumMod val="75000"/>
                  </a:schemeClr>
                </a:solidFill>
              </a:rPr>
              <a:t>Criteria</a:t>
            </a:r>
          </a:p>
        </p:txBody>
      </p:sp>
      <p:sp>
        <p:nvSpPr>
          <p:cNvPr id="11" name="Espace réservé du numéro de diapositive 10"/>
          <p:cNvSpPr>
            <a:spLocks noGrp="1"/>
          </p:cNvSpPr>
          <p:nvPr>
            <p:ph type="sldNum" sz="quarter" idx="11"/>
          </p:nvPr>
        </p:nvSpPr>
        <p:spPr/>
        <p:txBody>
          <a:bodyPr/>
          <a:lstStyle/>
          <a:p>
            <a:r>
              <a:rPr lang="en-US" altLang="en-US" smtClean="0">
                <a:latin typeface="Calibri" panose="020F0502020204030204" pitchFamily="34" charset="0"/>
                <a:cs typeface="Calibri" panose="020F0502020204030204" pitchFamily="34" charset="0"/>
              </a:rPr>
              <a:t>|</a:t>
            </a:r>
            <a:r>
              <a:rPr lang="en-US" altLang="en-US" sz="900" baseline="16000" smtClean="0">
                <a:latin typeface="Calibri" panose="020F0502020204030204" pitchFamily="34" charset="0"/>
                <a:cs typeface="Calibri" panose="020F0502020204030204" pitchFamily="34" charset="0"/>
              </a:rPr>
              <a:t>         </a:t>
            </a:r>
            <a:fld id="{877B2D7B-41A2-4BDA-9142-8B07310D243C}" type="slidenum">
              <a:rPr lang="en-US" altLang="en-US" smtClean="0">
                <a:latin typeface="Calibri" panose="020F0502020204030204" pitchFamily="34" charset="0"/>
                <a:cs typeface="Calibri" panose="020F0502020204030204" pitchFamily="34" charset="0"/>
              </a:rPr>
              <a:pPr/>
              <a:t>40</a:t>
            </a:fld>
            <a:endParaRPr lang="en-US" altLang="en-US" dirty="0">
              <a:latin typeface="Calibri" panose="020F0502020204030204" pitchFamily="34" charset="0"/>
              <a:cs typeface="Calibri" panose="020F0502020204030204" pitchFamily="34" charset="0"/>
            </a:endParaRPr>
          </a:p>
        </p:txBody>
      </p:sp>
      <p:sp>
        <p:nvSpPr>
          <p:cNvPr id="18" name="ZoneTexte 17"/>
          <p:cNvSpPr txBox="1"/>
          <p:nvPr/>
        </p:nvSpPr>
        <p:spPr>
          <a:xfrm>
            <a:off x="2436712" y="6306472"/>
            <a:ext cx="7982857" cy="400110"/>
          </a:xfrm>
          <a:prstGeom prst="rect">
            <a:avLst/>
          </a:prstGeom>
          <a:noFill/>
        </p:spPr>
        <p:txBody>
          <a:bodyPr wrap="square" rtlCol="0">
            <a:spAutoFit/>
          </a:bodyPr>
          <a:lstStyle>
            <a:defPPr>
              <a:defRPr lang="en-US"/>
            </a:defPPr>
            <a:lvl1pPr algn="ctr">
              <a:defRPr sz="1000"/>
            </a:lvl1pPr>
          </a:lstStyle>
          <a:p>
            <a:r>
              <a:rPr lang="en-US" dirty="0"/>
              <a:t>Zinc code : </a:t>
            </a:r>
            <a:r>
              <a:rPr lang="en-US" dirty="0" smtClean="0"/>
              <a:t>SAGLB.CLO.18.01.0071b Date </a:t>
            </a:r>
            <a:r>
              <a:rPr lang="en-US" dirty="0"/>
              <a:t>of approval : 20 May 2019    </a:t>
            </a:r>
            <a:endParaRPr lang="en-US" dirty="0" smtClean="0"/>
          </a:p>
          <a:p>
            <a:r>
              <a:rPr lang="en-US" dirty="0" smtClean="0"/>
              <a:t>This </a:t>
            </a:r>
            <a:r>
              <a:rPr lang="en-US" dirty="0"/>
              <a:t>is for internal use only and </a:t>
            </a:r>
            <a:r>
              <a:rPr lang="en-US" dirty="0" smtClean="0"/>
              <a:t>subsequent </a:t>
            </a:r>
            <a:r>
              <a:rPr lang="en-US" dirty="0"/>
              <a:t>use in the affiliates is subject to local review and approval.</a:t>
            </a:r>
            <a:endParaRPr lang="fr-FR" dirty="0"/>
          </a:p>
        </p:txBody>
      </p:sp>
    </p:spTree>
    <p:extLst>
      <p:ext uri="{BB962C8B-B14F-4D97-AF65-F5344CB8AC3E}">
        <p14:creationId xmlns:p14="http://schemas.microsoft.com/office/powerpoint/2010/main" val="12600198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6087" y="450328"/>
            <a:ext cx="10477500" cy="691979"/>
          </a:xfrm>
        </p:spPr>
        <p:txBody>
          <a:bodyPr anchor="ctr">
            <a:normAutofit/>
          </a:bodyPr>
          <a:lstStyle/>
          <a:p>
            <a:r>
              <a:rPr lang="fr-FR" sz="2400" b="1" dirty="0">
                <a:solidFill>
                  <a:schemeClr val="tx1">
                    <a:lumMod val="75000"/>
                  </a:schemeClr>
                </a:solidFill>
              </a:rPr>
              <a:t>Primary Study Endpoint</a:t>
            </a:r>
          </a:p>
        </p:txBody>
      </p:sp>
      <p:sp>
        <p:nvSpPr>
          <p:cNvPr id="7" name="Textfeld 5"/>
          <p:cNvSpPr txBox="1">
            <a:spLocks noChangeArrowheads="1"/>
          </p:cNvSpPr>
          <p:nvPr/>
        </p:nvSpPr>
        <p:spPr bwMode="auto">
          <a:xfrm>
            <a:off x="1209079" y="1884114"/>
            <a:ext cx="4165401" cy="224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a:defRPr sz="2000">
                <a:solidFill>
                  <a:schemeClr val="tx1"/>
                </a:solidFill>
                <a:latin typeface="Arial" panose="020B0604020202020204" pitchFamily="34" charset="0"/>
                <a:ea typeface="ヒラギノ角ゴ Pro W3" charset="-128"/>
              </a:defRPr>
            </a:lvl1pPr>
            <a:lvl2pPr marL="742950" indent="-285750">
              <a:defRPr sz="2000">
                <a:solidFill>
                  <a:schemeClr val="tx1"/>
                </a:solidFill>
                <a:latin typeface="Arial" panose="020B0604020202020204" pitchFamily="34" charset="0"/>
                <a:ea typeface="ヒラギノ角ゴ Pro W3" charset="-128"/>
              </a:defRPr>
            </a:lvl2pPr>
            <a:lvl3pPr marL="1143000" indent="-228600">
              <a:defRPr sz="2000">
                <a:solidFill>
                  <a:schemeClr val="tx1"/>
                </a:solidFill>
                <a:latin typeface="Arial" panose="020B0604020202020204" pitchFamily="34" charset="0"/>
                <a:ea typeface="ヒラギノ角ゴ Pro W3" charset="-128"/>
              </a:defRPr>
            </a:lvl3pPr>
            <a:lvl4pPr marL="1600200" indent="-228600">
              <a:defRPr sz="2000">
                <a:solidFill>
                  <a:schemeClr val="tx1"/>
                </a:solidFill>
                <a:latin typeface="Arial" panose="020B0604020202020204" pitchFamily="34" charset="0"/>
                <a:ea typeface="ヒラギノ角ゴ Pro W3" charset="-128"/>
              </a:defRPr>
            </a:lvl4pPr>
            <a:lvl5pPr marL="2057400" indent="-228600">
              <a:defRPr sz="2000">
                <a:solidFill>
                  <a:schemeClr val="tx1"/>
                </a:solidFill>
                <a:latin typeface="Arial" panose="020B0604020202020204" pitchFamily="34" charset="0"/>
                <a:ea typeface="ヒラギノ角ゴ Pro W3" charset="-128"/>
              </a:defRPr>
            </a:lvl5pPr>
            <a:lvl6pPr marL="2514600" indent="-228600" algn="ctr" eaLnBrk="0" fontAlgn="base" hangingPunct="0">
              <a:spcBef>
                <a:spcPct val="35000"/>
              </a:spcBef>
              <a:spcAft>
                <a:spcPct val="45000"/>
              </a:spcAft>
              <a:defRPr sz="2000">
                <a:solidFill>
                  <a:schemeClr val="tx1"/>
                </a:solidFill>
                <a:latin typeface="Arial" panose="020B0604020202020204" pitchFamily="34" charset="0"/>
                <a:ea typeface="ヒラギノ角ゴ Pro W3" charset="-128"/>
              </a:defRPr>
            </a:lvl6pPr>
            <a:lvl7pPr marL="2971800" indent="-228600" algn="ctr" eaLnBrk="0" fontAlgn="base" hangingPunct="0">
              <a:spcBef>
                <a:spcPct val="35000"/>
              </a:spcBef>
              <a:spcAft>
                <a:spcPct val="45000"/>
              </a:spcAft>
              <a:defRPr sz="2000">
                <a:solidFill>
                  <a:schemeClr val="tx1"/>
                </a:solidFill>
                <a:latin typeface="Arial" panose="020B0604020202020204" pitchFamily="34" charset="0"/>
                <a:ea typeface="ヒラギノ角ゴ Pro W3" charset="-128"/>
              </a:defRPr>
            </a:lvl7pPr>
            <a:lvl8pPr marL="3429000" indent="-228600" algn="ctr" eaLnBrk="0" fontAlgn="base" hangingPunct="0">
              <a:spcBef>
                <a:spcPct val="35000"/>
              </a:spcBef>
              <a:spcAft>
                <a:spcPct val="45000"/>
              </a:spcAft>
              <a:defRPr sz="2000">
                <a:solidFill>
                  <a:schemeClr val="tx1"/>
                </a:solidFill>
                <a:latin typeface="Arial" panose="020B0604020202020204" pitchFamily="34" charset="0"/>
                <a:ea typeface="ヒラギノ角ゴ Pro W3" charset="-128"/>
              </a:defRPr>
            </a:lvl8pPr>
            <a:lvl9pPr marL="3886200" indent="-228600" algn="ctr" eaLnBrk="0" fontAlgn="base" hangingPunct="0">
              <a:spcBef>
                <a:spcPct val="35000"/>
              </a:spcBef>
              <a:spcAft>
                <a:spcPct val="45000"/>
              </a:spcAft>
              <a:defRPr sz="2000">
                <a:solidFill>
                  <a:schemeClr val="tx1"/>
                </a:solidFill>
                <a:latin typeface="Arial" panose="020B0604020202020204" pitchFamily="34" charset="0"/>
                <a:ea typeface="ヒラギノ角ゴ Pro W3" charset="-128"/>
              </a:defRPr>
            </a:lvl9pPr>
          </a:lstStyle>
          <a:p>
            <a:pPr defTabSz="457178">
              <a:spcBef>
                <a:spcPct val="0"/>
              </a:spcBef>
              <a:spcAft>
                <a:spcPct val="0"/>
              </a:spcAft>
            </a:pPr>
            <a:r>
              <a:rPr lang="de-DE" altLang="en-US" b="1" dirty="0">
                <a:latin typeface="Calibri" panose="020F0502020204030204" pitchFamily="34" charset="0"/>
                <a:cs typeface="Calibri" panose="020F0502020204030204" pitchFamily="34" charset="0"/>
              </a:rPr>
              <a:t>Composite </a:t>
            </a:r>
            <a:r>
              <a:rPr lang="de-DE" altLang="en-US" b="1" dirty="0" err="1">
                <a:latin typeface="Calibri" panose="020F0502020204030204" pitchFamily="34" charset="0"/>
                <a:cs typeface="Calibri" panose="020F0502020204030204" pitchFamily="34" charset="0"/>
              </a:rPr>
              <a:t>endpoint</a:t>
            </a:r>
            <a:r>
              <a:rPr lang="de-DE" altLang="en-US" b="1" dirty="0">
                <a:latin typeface="Calibri" panose="020F0502020204030204" pitchFamily="34" charset="0"/>
                <a:cs typeface="Calibri" panose="020F0502020204030204" pitchFamily="34" charset="0"/>
              </a:rPr>
              <a:t> </a:t>
            </a:r>
            <a:r>
              <a:rPr lang="de-DE" altLang="en-US" dirty="0" err="1">
                <a:latin typeface="Calibri" panose="020F0502020204030204" pitchFamily="34" charset="0"/>
                <a:cs typeface="Calibri" panose="020F0502020204030204" pitchFamily="34" charset="0"/>
              </a:rPr>
              <a:t>consisting</a:t>
            </a:r>
            <a:r>
              <a:rPr lang="de-DE" altLang="en-US" dirty="0">
                <a:latin typeface="Calibri" panose="020F0502020204030204" pitchFamily="34" charset="0"/>
                <a:cs typeface="Calibri" panose="020F0502020204030204" pitchFamily="34" charset="0"/>
              </a:rPr>
              <a:t> </a:t>
            </a:r>
            <a:r>
              <a:rPr lang="de-DE" altLang="en-US" dirty="0" err="1">
                <a:latin typeface="Calibri" panose="020F0502020204030204" pitchFamily="34" charset="0"/>
                <a:cs typeface="Calibri" panose="020F0502020204030204" pitchFamily="34" charset="0"/>
              </a:rPr>
              <a:t>of</a:t>
            </a:r>
            <a:endParaRPr lang="de-DE" altLang="en-US" dirty="0">
              <a:latin typeface="Calibri" panose="020F0502020204030204" pitchFamily="34" charset="0"/>
              <a:cs typeface="Calibri" panose="020F0502020204030204" pitchFamily="34" charset="0"/>
            </a:endParaRPr>
          </a:p>
          <a:p>
            <a:pPr marL="342884" indent="-342884" defTabSz="457178">
              <a:spcBef>
                <a:spcPct val="0"/>
              </a:spcBef>
              <a:spcAft>
                <a:spcPct val="0"/>
              </a:spcAft>
              <a:buFont typeface="Wingdings" panose="05000000000000000000" pitchFamily="2" charset="2"/>
              <a:buChar char="Ø"/>
            </a:pPr>
            <a:endParaRPr lang="de-DE" altLang="en-US" b="1" dirty="0">
              <a:latin typeface="Calibri" panose="020F0502020204030204" pitchFamily="34" charset="0"/>
              <a:cs typeface="Calibri" panose="020F0502020204030204" pitchFamily="34" charset="0"/>
            </a:endParaRPr>
          </a:p>
          <a:p>
            <a:pPr marL="342884" indent="-342884" defTabSz="457178">
              <a:spcBef>
                <a:spcPct val="0"/>
              </a:spcBef>
              <a:spcAft>
                <a:spcPct val="0"/>
              </a:spcAft>
              <a:buFont typeface="Wingdings" panose="05000000000000000000" pitchFamily="2" charset="2"/>
              <a:buChar char="Ø"/>
            </a:pPr>
            <a:r>
              <a:rPr lang="de-DE" altLang="en-US" dirty="0">
                <a:latin typeface="Calibri" panose="020F0502020204030204" pitchFamily="34" charset="0"/>
                <a:cs typeface="Calibri" panose="020F0502020204030204" pitchFamily="34" charset="0"/>
              </a:rPr>
              <a:t>Death </a:t>
            </a:r>
            <a:r>
              <a:rPr lang="de-DE" altLang="en-US" dirty="0" err="1">
                <a:latin typeface="Calibri" panose="020F0502020204030204" pitchFamily="34" charset="0"/>
                <a:cs typeface="Calibri" panose="020F0502020204030204" pitchFamily="34" charset="0"/>
              </a:rPr>
              <a:t>from</a:t>
            </a:r>
            <a:r>
              <a:rPr lang="de-DE" altLang="en-US" dirty="0">
                <a:latin typeface="Calibri" panose="020F0502020204030204" pitchFamily="34" charset="0"/>
                <a:cs typeface="Calibri" panose="020F0502020204030204" pitchFamily="34" charset="0"/>
              </a:rPr>
              <a:t> </a:t>
            </a:r>
            <a:r>
              <a:rPr lang="de-DE" altLang="en-US" dirty="0" err="1">
                <a:latin typeface="Calibri" panose="020F0502020204030204" pitchFamily="34" charset="0"/>
                <a:cs typeface="Calibri" panose="020F0502020204030204" pitchFamily="34" charset="0"/>
              </a:rPr>
              <a:t>cardiovasular</a:t>
            </a:r>
            <a:r>
              <a:rPr lang="de-DE" altLang="en-US" dirty="0">
                <a:latin typeface="Calibri" panose="020F0502020204030204" pitchFamily="34" charset="0"/>
                <a:cs typeface="Calibri" panose="020F0502020204030204" pitchFamily="34" charset="0"/>
              </a:rPr>
              <a:t> </a:t>
            </a:r>
            <a:r>
              <a:rPr lang="de-DE" altLang="en-US" dirty="0" err="1">
                <a:latin typeface="Calibri" panose="020F0502020204030204" pitchFamily="34" charset="0"/>
                <a:cs typeface="Calibri" panose="020F0502020204030204" pitchFamily="34" charset="0"/>
              </a:rPr>
              <a:t>cause</a:t>
            </a:r>
            <a:endParaRPr lang="de-DE" altLang="en-US" dirty="0">
              <a:latin typeface="Calibri" panose="020F0502020204030204" pitchFamily="34" charset="0"/>
              <a:cs typeface="Calibri" panose="020F0502020204030204" pitchFamily="34" charset="0"/>
            </a:endParaRPr>
          </a:p>
          <a:p>
            <a:pPr marL="342884" indent="-342884" defTabSz="457178">
              <a:spcBef>
                <a:spcPct val="0"/>
              </a:spcBef>
              <a:spcAft>
                <a:spcPct val="0"/>
              </a:spcAft>
              <a:buFont typeface="Wingdings" panose="05000000000000000000" pitchFamily="2" charset="2"/>
              <a:buChar char="Ø"/>
            </a:pPr>
            <a:r>
              <a:rPr lang="de-DE" altLang="en-US" dirty="0" err="1">
                <a:latin typeface="Calibri" panose="020F0502020204030204" pitchFamily="34" charset="0"/>
                <a:cs typeface="Calibri" panose="020F0502020204030204" pitchFamily="34" charset="0"/>
              </a:rPr>
              <a:t>Myocardial</a:t>
            </a:r>
            <a:r>
              <a:rPr lang="de-DE" altLang="en-US" dirty="0">
                <a:latin typeface="Calibri" panose="020F0502020204030204" pitchFamily="34" charset="0"/>
                <a:cs typeface="Calibri" panose="020F0502020204030204" pitchFamily="34" charset="0"/>
              </a:rPr>
              <a:t> </a:t>
            </a:r>
            <a:r>
              <a:rPr lang="de-DE" altLang="en-US" dirty="0" err="1">
                <a:latin typeface="Calibri" panose="020F0502020204030204" pitchFamily="34" charset="0"/>
                <a:cs typeface="Calibri" panose="020F0502020204030204" pitchFamily="34" charset="0"/>
              </a:rPr>
              <a:t>infarction</a:t>
            </a:r>
            <a:endParaRPr lang="de-DE" altLang="en-US" dirty="0">
              <a:latin typeface="Calibri" panose="020F0502020204030204" pitchFamily="34" charset="0"/>
              <a:cs typeface="Calibri" panose="020F0502020204030204" pitchFamily="34" charset="0"/>
            </a:endParaRPr>
          </a:p>
          <a:p>
            <a:pPr marL="342884" indent="-342884" defTabSz="457178">
              <a:spcBef>
                <a:spcPct val="0"/>
              </a:spcBef>
              <a:spcAft>
                <a:spcPct val="0"/>
              </a:spcAft>
              <a:buFont typeface="Wingdings" panose="05000000000000000000" pitchFamily="2" charset="2"/>
              <a:buChar char="Ø"/>
            </a:pPr>
            <a:r>
              <a:rPr lang="de-DE" altLang="en-US" dirty="0" err="1">
                <a:latin typeface="Calibri" panose="020F0502020204030204" pitchFamily="34" charset="0"/>
                <a:cs typeface="Calibri" panose="020F0502020204030204" pitchFamily="34" charset="0"/>
              </a:rPr>
              <a:t>Stroke</a:t>
            </a:r>
            <a:endParaRPr lang="de-DE" altLang="en-US" dirty="0">
              <a:latin typeface="Calibri" panose="020F0502020204030204" pitchFamily="34" charset="0"/>
              <a:cs typeface="Calibri" panose="020F0502020204030204" pitchFamily="34" charset="0"/>
            </a:endParaRPr>
          </a:p>
          <a:p>
            <a:pPr marL="342884" indent="-342884" defTabSz="457178">
              <a:spcBef>
                <a:spcPct val="0"/>
              </a:spcBef>
              <a:spcAft>
                <a:spcPct val="0"/>
              </a:spcAft>
              <a:buFont typeface="Wingdings" panose="05000000000000000000" pitchFamily="2" charset="2"/>
              <a:buChar char="Ø"/>
            </a:pPr>
            <a:r>
              <a:rPr lang="de-DE" altLang="en-US" dirty="0">
                <a:latin typeface="Calibri" panose="020F0502020204030204" pitchFamily="34" charset="0"/>
                <a:cs typeface="Calibri" panose="020F0502020204030204" pitchFamily="34" charset="0"/>
              </a:rPr>
              <a:t>Bleeding </a:t>
            </a:r>
            <a:r>
              <a:rPr lang="de-DE" altLang="en-US" dirty="0" err="1">
                <a:latin typeface="Calibri" panose="020F0502020204030204" pitchFamily="34" charset="0"/>
                <a:cs typeface="Calibri" panose="020F0502020204030204" pitchFamily="34" charset="0"/>
              </a:rPr>
              <a:t>events</a:t>
            </a:r>
            <a:r>
              <a:rPr lang="de-DE" altLang="en-US" dirty="0">
                <a:latin typeface="Calibri" panose="020F0502020204030204" pitchFamily="34" charset="0"/>
                <a:cs typeface="Calibri" panose="020F0502020204030204" pitchFamily="34" charset="0"/>
              </a:rPr>
              <a:t> grade 2 </a:t>
            </a:r>
            <a:r>
              <a:rPr lang="de-DE" altLang="en-US" dirty="0" err="1">
                <a:latin typeface="Calibri" panose="020F0502020204030204" pitchFamily="34" charset="0"/>
                <a:cs typeface="Calibri" panose="020F0502020204030204" pitchFamily="34" charset="0"/>
              </a:rPr>
              <a:t>or</a:t>
            </a:r>
            <a:r>
              <a:rPr lang="de-DE" altLang="en-US" dirty="0">
                <a:latin typeface="Calibri" panose="020F0502020204030204" pitchFamily="34" charset="0"/>
                <a:cs typeface="Calibri" panose="020F0502020204030204" pitchFamily="34" charset="0"/>
              </a:rPr>
              <a:t> </a:t>
            </a:r>
            <a:r>
              <a:rPr lang="de-DE" altLang="en-US" dirty="0" err="1">
                <a:latin typeface="Calibri" panose="020F0502020204030204" pitchFamily="34" charset="0"/>
                <a:cs typeface="Calibri" panose="020F0502020204030204" pitchFamily="34" charset="0"/>
              </a:rPr>
              <a:t>above</a:t>
            </a:r>
            <a:r>
              <a:rPr lang="de-DE" altLang="en-US" dirty="0">
                <a:latin typeface="Calibri" panose="020F0502020204030204" pitchFamily="34" charset="0"/>
                <a:cs typeface="Calibri" panose="020F0502020204030204" pitchFamily="34" charset="0"/>
              </a:rPr>
              <a:t> (BARC </a:t>
            </a:r>
            <a:r>
              <a:rPr lang="de-DE" altLang="en-US" dirty="0" err="1">
                <a:latin typeface="Calibri" panose="020F0502020204030204" pitchFamily="34" charset="0"/>
                <a:cs typeface="Calibri" panose="020F0502020204030204" pitchFamily="34" charset="0"/>
              </a:rPr>
              <a:t>criteria</a:t>
            </a:r>
            <a:r>
              <a:rPr lang="de-DE" altLang="en-US" dirty="0">
                <a:latin typeface="Calibri" panose="020F0502020204030204" pitchFamily="34" charset="0"/>
                <a:cs typeface="Calibri" panose="020F0502020204030204" pitchFamily="34" charset="0"/>
              </a:rPr>
              <a:t>)</a:t>
            </a:r>
          </a:p>
        </p:txBody>
      </p:sp>
      <p:sp>
        <p:nvSpPr>
          <p:cNvPr id="3" name="Textfeld 2"/>
          <p:cNvSpPr txBox="1"/>
          <p:nvPr/>
        </p:nvSpPr>
        <p:spPr>
          <a:xfrm>
            <a:off x="6860977" y="2221358"/>
            <a:ext cx="3213089" cy="1015659"/>
          </a:xfrm>
          <a:prstGeom prst="rect">
            <a:avLst/>
          </a:prstGeom>
          <a:noFill/>
        </p:spPr>
        <p:txBody>
          <a:bodyPr wrap="square" lIns="91436" tIns="45718" rIns="91436" bIns="45718" rtlCol="0">
            <a:spAutoFit/>
          </a:bodyPr>
          <a:lstStyle/>
          <a:p>
            <a:pPr algn="ctr" defTabSz="457178"/>
            <a:r>
              <a:rPr lang="de-DE" sz="2000" dirty="0">
                <a:latin typeface="Calibri" panose="020F0502020204030204" pitchFamily="34" charset="0"/>
                <a:cs typeface="Calibri" panose="020F0502020204030204" pitchFamily="34" charset="0"/>
              </a:rPr>
              <a:t>‘Net-clinical benefit‘ assessed for non-inferiority at 1-year follow-up</a:t>
            </a:r>
          </a:p>
        </p:txBody>
      </p:sp>
      <p:sp>
        <p:nvSpPr>
          <p:cNvPr id="9" name="Geschweifte Klammer rechts 8"/>
          <p:cNvSpPr/>
          <p:nvPr/>
        </p:nvSpPr>
        <p:spPr>
          <a:xfrm>
            <a:off x="6058698" y="1776389"/>
            <a:ext cx="442708" cy="2246769"/>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lIns="91436" tIns="45718" rIns="91436" bIns="45718" rtlCol="0" anchor="ctr"/>
          <a:lstStyle/>
          <a:p>
            <a:pPr algn="ctr" defTabSz="457178"/>
            <a:endParaRPr lang="en-GB" dirty="0">
              <a:solidFill>
                <a:prstClr val="black"/>
              </a:solidFill>
              <a:latin typeface="Calibri" panose="020F0502020204030204" pitchFamily="34" charset="0"/>
              <a:cs typeface="Calibri" panose="020F0502020204030204" pitchFamily="34" charset="0"/>
            </a:endParaRPr>
          </a:p>
        </p:txBody>
      </p:sp>
      <p:sp>
        <p:nvSpPr>
          <p:cNvPr id="11" name="Rectangle 10"/>
          <p:cNvSpPr/>
          <p:nvPr/>
        </p:nvSpPr>
        <p:spPr>
          <a:xfrm>
            <a:off x="8738300" y="5806395"/>
            <a:ext cx="2685351" cy="246221"/>
          </a:xfrm>
          <a:prstGeom prst="rect">
            <a:avLst/>
          </a:prstGeom>
        </p:spPr>
        <p:txBody>
          <a:bodyPr wrap="none">
            <a:spAutoFit/>
          </a:bodyPr>
          <a:lstStyle/>
          <a:p>
            <a:r>
              <a:rPr lang="en-GB" sz="1000" dirty="0">
                <a:latin typeface="Calibri" pitchFamily="34" charset="0"/>
                <a:cs typeface="Calibri" pitchFamily="34" charset="0"/>
              </a:rPr>
              <a:t>BARC: Bleeding Academic Research Consortium </a:t>
            </a:r>
          </a:p>
        </p:txBody>
      </p:sp>
      <p:sp>
        <p:nvSpPr>
          <p:cNvPr id="14" name="TextBox 13">
            <a:extLst>
              <a:ext uri="{FF2B5EF4-FFF2-40B4-BE49-F238E27FC236}">
                <a16:creationId xmlns:a16="http://schemas.microsoft.com/office/drawing/2014/main" id="{E3493E35-2CC0-4C69-B434-FA482F3D6FF7}"/>
              </a:ext>
            </a:extLst>
          </p:cNvPr>
          <p:cNvSpPr txBox="1"/>
          <p:nvPr/>
        </p:nvSpPr>
        <p:spPr>
          <a:xfrm>
            <a:off x="836087" y="5851114"/>
            <a:ext cx="3725700" cy="246221"/>
          </a:xfrm>
          <a:prstGeom prst="rect">
            <a:avLst/>
          </a:prstGeom>
          <a:noFill/>
        </p:spPr>
        <p:txBody>
          <a:bodyPr wrap="none" rtlCol="0">
            <a:spAutoFit/>
          </a:bodyPr>
          <a:lstStyle/>
          <a:p>
            <a:r>
              <a:rPr lang="en-US" sz="1000" dirty="0">
                <a:latin typeface="Calibri" panose="020F0502020204030204" pitchFamily="34" charset="0"/>
              </a:rPr>
              <a:t>Sibbing D, </a:t>
            </a:r>
            <a:r>
              <a:rPr lang="en-US" sz="1000" i="1" dirty="0">
                <a:latin typeface="Calibri" panose="020F0502020204030204" pitchFamily="34" charset="0"/>
              </a:rPr>
              <a:t>et al. Thrombosis Haemostasis</a:t>
            </a:r>
            <a:r>
              <a:rPr lang="en-US" sz="1000" dirty="0">
                <a:latin typeface="Calibri" panose="020F0502020204030204" pitchFamily="34" charset="0"/>
              </a:rPr>
              <a:t>. 2016;117(1):188-195. </a:t>
            </a:r>
            <a:r>
              <a:rPr lang="en-US" sz="1000" i="1" dirty="0">
                <a:latin typeface="Calibri" panose="020F0502020204030204" pitchFamily="34" charset="0"/>
              </a:rPr>
              <a:t>  </a:t>
            </a:r>
            <a:endParaRPr lang="en-IN" sz="1000" i="1" dirty="0"/>
          </a:p>
        </p:txBody>
      </p:sp>
      <p:sp>
        <p:nvSpPr>
          <p:cNvPr id="13" name="Espace réservé du numéro de diapositive 12"/>
          <p:cNvSpPr>
            <a:spLocks noGrp="1"/>
          </p:cNvSpPr>
          <p:nvPr>
            <p:ph type="sldNum" sz="quarter" idx="11"/>
          </p:nvPr>
        </p:nvSpPr>
        <p:spPr/>
        <p:txBody>
          <a:bodyPr/>
          <a:lstStyle/>
          <a:p>
            <a:r>
              <a:rPr lang="en-US" altLang="en-US" smtClean="0">
                <a:latin typeface="Calibri" panose="020F0502020204030204" pitchFamily="34" charset="0"/>
                <a:cs typeface="Calibri" panose="020F0502020204030204" pitchFamily="34" charset="0"/>
              </a:rPr>
              <a:t>|</a:t>
            </a:r>
            <a:r>
              <a:rPr lang="en-US" altLang="en-US" sz="900" baseline="16000" smtClean="0">
                <a:latin typeface="Calibri" panose="020F0502020204030204" pitchFamily="34" charset="0"/>
                <a:cs typeface="Calibri" panose="020F0502020204030204" pitchFamily="34" charset="0"/>
              </a:rPr>
              <a:t>         </a:t>
            </a:r>
            <a:fld id="{A2AB0FFF-949E-4AFB-BF98-7C23E89F2E92}" type="slidenum">
              <a:rPr lang="en-US" altLang="en-US" smtClean="0">
                <a:latin typeface="Calibri" panose="020F0502020204030204" pitchFamily="34" charset="0"/>
                <a:cs typeface="Calibri" panose="020F0502020204030204" pitchFamily="34" charset="0"/>
              </a:rPr>
              <a:pPr/>
              <a:t>41</a:t>
            </a:fld>
            <a:endParaRPr lang="en-US" altLang="en-US" dirty="0">
              <a:latin typeface="Calibri" panose="020F0502020204030204" pitchFamily="34" charset="0"/>
              <a:cs typeface="Calibri" panose="020F0502020204030204" pitchFamily="34" charset="0"/>
            </a:endParaRPr>
          </a:p>
        </p:txBody>
      </p:sp>
      <p:sp>
        <p:nvSpPr>
          <p:cNvPr id="17" name="ZoneTexte 16"/>
          <p:cNvSpPr txBox="1"/>
          <p:nvPr/>
        </p:nvSpPr>
        <p:spPr>
          <a:xfrm>
            <a:off x="2436712" y="6306472"/>
            <a:ext cx="7982857" cy="400110"/>
          </a:xfrm>
          <a:prstGeom prst="rect">
            <a:avLst/>
          </a:prstGeom>
          <a:noFill/>
        </p:spPr>
        <p:txBody>
          <a:bodyPr wrap="square" rtlCol="0">
            <a:spAutoFit/>
          </a:bodyPr>
          <a:lstStyle>
            <a:defPPr>
              <a:defRPr lang="en-US"/>
            </a:defPPr>
            <a:lvl1pPr algn="ctr">
              <a:defRPr sz="1000"/>
            </a:lvl1pPr>
          </a:lstStyle>
          <a:p>
            <a:r>
              <a:rPr lang="en-US" dirty="0"/>
              <a:t>Zinc code : </a:t>
            </a:r>
            <a:r>
              <a:rPr lang="en-US" dirty="0" smtClean="0"/>
              <a:t>SAGLB.CLO.18.01.0071b Date </a:t>
            </a:r>
            <a:r>
              <a:rPr lang="en-US" dirty="0"/>
              <a:t>of approval : 20 May 2019    </a:t>
            </a:r>
            <a:endParaRPr lang="en-US" dirty="0" smtClean="0"/>
          </a:p>
          <a:p>
            <a:r>
              <a:rPr lang="en-US" dirty="0" smtClean="0"/>
              <a:t>This </a:t>
            </a:r>
            <a:r>
              <a:rPr lang="en-US" dirty="0"/>
              <a:t>is for internal use only and </a:t>
            </a:r>
            <a:r>
              <a:rPr lang="en-US" dirty="0" smtClean="0"/>
              <a:t>subsequent </a:t>
            </a:r>
            <a:r>
              <a:rPr lang="en-US" dirty="0"/>
              <a:t>use in the affiliates is subject to local review and approval.</a:t>
            </a:r>
            <a:endParaRPr lang="fr-FR" dirty="0"/>
          </a:p>
        </p:txBody>
      </p:sp>
    </p:spTree>
    <p:extLst>
      <p:ext uri="{BB962C8B-B14F-4D97-AF65-F5344CB8AC3E}">
        <p14:creationId xmlns:p14="http://schemas.microsoft.com/office/powerpoint/2010/main" val="42827659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re 1"/>
          <p:cNvSpPr txBox="1">
            <a:spLocks/>
          </p:cNvSpPr>
          <p:nvPr/>
        </p:nvSpPr>
        <p:spPr>
          <a:xfrm>
            <a:off x="3990147" y="1151384"/>
            <a:ext cx="3954952" cy="588491"/>
          </a:xfrm>
          <a:prstGeom prst="rect">
            <a:avLst/>
          </a:prstGeom>
        </p:spPr>
        <p:txBody>
          <a:bodyPr vert="horz" lIns="91436" tIns="45718" rIns="91436" bIns="45718"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342900"/>
            <a:endParaRPr lang="fr-FR" sz="2775" b="1" dirty="0">
              <a:solidFill>
                <a:srgbClr val="0070C0"/>
              </a:solidFill>
              <a:latin typeface="Calibri" panose="020F0502020204030204" pitchFamily="34" charset="0"/>
              <a:cs typeface="Calibri" panose="020F0502020204030204" pitchFamily="34" charset="0"/>
            </a:endParaRPr>
          </a:p>
        </p:txBody>
      </p:sp>
      <p:sp>
        <p:nvSpPr>
          <p:cNvPr id="8" name="Textfeld 5"/>
          <p:cNvSpPr txBox="1">
            <a:spLocks noChangeArrowheads="1"/>
          </p:cNvSpPr>
          <p:nvPr/>
        </p:nvSpPr>
        <p:spPr bwMode="auto">
          <a:xfrm>
            <a:off x="836087" y="1825345"/>
            <a:ext cx="6403393" cy="3416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a:defRPr sz="2000">
                <a:solidFill>
                  <a:schemeClr val="tx1"/>
                </a:solidFill>
                <a:latin typeface="Arial" panose="020B0604020202020204" pitchFamily="34" charset="0"/>
                <a:ea typeface="ヒラギノ角ゴ Pro W3" charset="-128"/>
              </a:defRPr>
            </a:lvl1pPr>
            <a:lvl2pPr marL="742950" indent="-285750">
              <a:defRPr sz="2000">
                <a:solidFill>
                  <a:schemeClr val="tx1"/>
                </a:solidFill>
                <a:latin typeface="Arial" panose="020B0604020202020204" pitchFamily="34" charset="0"/>
                <a:ea typeface="ヒラギノ角ゴ Pro W3" charset="-128"/>
              </a:defRPr>
            </a:lvl2pPr>
            <a:lvl3pPr marL="1143000" indent="-228600">
              <a:defRPr sz="2000">
                <a:solidFill>
                  <a:schemeClr val="tx1"/>
                </a:solidFill>
                <a:latin typeface="Arial" panose="020B0604020202020204" pitchFamily="34" charset="0"/>
                <a:ea typeface="ヒラギノ角ゴ Pro W3" charset="-128"/>
              </a:defRPr>
            </a:lvl3pPr>
            <a:lvl4pPr marL="1600200" indent="-228600">
              <a:defRPr sz="2000">
                <a:solidFill>
                  <a:schemeClr val="tx1"/>
                </a:solidFill>
                <a:latin typeface="Arial" panose="020B0604020202020204" pitchFamily="34" charset="0"/>
                <a:ea typeface="ヒラギノ角ゴ Pro W3" charset="-128"/>
              </a:defRPr>
            </a:lvl4pPr>
            <a:lvl5pPr marL="2057400" indent="-228600">
              <a:defRPr sz="2000">
                <a:solidFill>
                  <a:schemeClr val="tx1"/>
                </a:solidFill>
                <a:latin typeface="Arial" panose="020B0604020202020204" pitchFamily="34" charset="0"/>
                <a:ea typeface="ヒラギノ角ゴ Pro W3" charset="-128"/>
              </a:defRPr>
            </a:lvl5pPr>
            <a:lvl6pPr marL="2514600" indent="-228600" algn="ctr" eaLnBrk="0" fontAlgn="base" hangingPunct="0">
              <a:spcBef>
                <a:spcPct val="35000"/>
              </a:spcBef>
              <a:spcAft>
                <a:spcPct val="45000"/>
              </a:spcAft>
              <a:defRPr sz="2000">
                <a:solidFill>
                  <a:schemeClr val="tx1"/>
                </a:solidFill>
                <a:latin typeface="Arial" panose="020B0604020202020204" pitchFamily="34" charset="0"/>
                <a:ea typeface="ヒラギノ角ゴ Pro W3" charset="-128"/>
              </a:defRPr>
            </a:lvl6pPr>
            <a:lvl7pPr marL="2971800" indent="-228600" algn="ctr" eaLnBrk="0" fontAlgn="base" hangingPunct="0">
              <a:spcBef>
                <a:spcPct val="35000"/>
              </a:spcBef>
              <a:spcAft>
                <a:spcPct val="45000"/>
              </a:spcAft>
              <a:defRPr sz="2000">
                <a:solidFill>
                  <a:schemeClr val="tx1"/>
                </a:solidFill>
                <a:latin typeface="Arial" panose="020B0604020202020204" pitchFamily="34" charset="0"/>
                <a:ea typeface="ヒラギノ角ゴ Pro W3" charset="-128"/>
              </a:defRPr>
            </a:lvl7pPr>
            <a:lvl8pPr marL="3429000" indent="-228600" algn="ctr" eaLnBrk="0" fontAlgn="base" hangingPunct="0">
              <a:spcBef>
                <a:spcPct val="35000"/>
              </a:spcBef>
              <a:spcAft>
                <a:spcPct val="45000"/>
              </a:spcAft>
              <a:defRPr sz="2000">
                <a:solidFill>
                  <a:schemeClr val="tx1"/>
                </a:solidFill>
                <a:latin typeface="Arial" panose="020B0604020202020204" pitchFamily="34" charset="0"/>
                <a:ea typeface="ヒラギノ角ゴ Pro W3" charset="-128"/>
              </a:defRPr>
            </a:lvl8pPr>
            <a:lvl9pPr marL="3886200" indent="-228600" algn="ctr" eaLnBrk="0" fontAlgn="base" hangingPunct="0">
              <a:spcBef>
                <a:spcPct val="35000"/>
              </a:spcBef>
              <a:spcAft>
                <a:spcPct val="45000"/>
              </a:spcAft>
              <a:defRPr sz="2000">
                <a:solidFill>
                  <a:schemeClr val="tx1"/>
                </a:solidFill>
                <a:latin typeface="Arial" panose="020B0604020202020204" pitchFamily="34" charset="0"/>
                <a:ea typeface="ヒラギノ角ゴ Pro W3" charset="-128"/>
              </a:defRPr>
            </a:lvl9pPr>
          </a:lstStyle>
          <a:p>
            <a:pPr marL="342884" indent="-342884" defTabSz="457178">
              <a:lnSpc>
                <a:spcPct val="150000"/>
              </a:lnSpc>
              <a:spcBef>
                <a:spcPct val="0"/>
              </a:spcBef>
              <a:spcAft>
                <a:spcPct val="0"/>
              </a:spcAft>
              <a:buFont typeface="Wingdings" panose="05000000000000000000" pitchFamily="2" charset="2"/>
              <a:buChar char="Ø"/>
            </a:pPr>
            <a:r>
              <a:rPr lang="en-US" altLang="en-US" sz="1800" b="1" dirty="0">
                <a:latin typeface="Calibri" panose="020F0502020204030204" pitchFamily="34" charset="0"/>
                <a:cs typeface="Calibri" panose="020F0502020204030204" pitchFamily="34" charset="0"/>
              </a:rPr>
              <a:t>Bleeding events 2 or above according to BARC criteria</a:t>
            </a:r>
            <a:r>
              <a:rPr lang="en-US" altLang="en-US" sz="1800" dirty="0">
                <a:latin typeface="Calibri" panose="020F0502020204030204" pitchFamily="34" charset="0"/>
                <a:cs typeface="Calibri" panose="020F0502020204030204" pitchFamily="34" charset="0"/>
              </a:rPr>
              <a:t>                                          </a:t>
            </a:r>
          </a:p>
          <a:p>
            <a:pPr marL="1085796" lvl="1" indent="-342884" defTabSz="457178">
              <a:lnSpc>
                <a:spcPct val="150000"/>
              </a:lnSpc>
              <a:spcBef>
                <a:spcPct val="0"/>
              </a:spcBef>
              <a:spcAft>
                <a:spcPct val="0"/>
              </a:spcAft>
              <a:buFont typeface="Arial" panose="020B0604020202020204" pitchFamily="34" charset="0"/>
              <a:buChar char="•"/>
            </a:pPr>
            <a:r>
              <a:rPr lang="en-US" altLang="en-US" sz="1800" dirty="0">
                <a:latin typeface="Calibri" panose="020F0502020204030204" pitchFamily="34" charset="0"/>
                <a:cs typeface="Calibri" panose="020F0502020204030204" pitchFamily="34" charset="0"/>
              </a:rPr>
              <a:t>= key secondary endpoint: assessed for superiority</a:t>
            </a:r>
          </a:p>
          <a:p>
            <a:pPr marL="342884" indent="-342884" defTabSz="457178">
              <a:lnSpc>
                <a:spcPct val="150000"/>
              </a:lnSpc>
              <a:spcBef>
                <a:spcPct val="0"/>
              </a:spcBef>
              <a:spcAft>
                <a:spcPct val="0"/>
              </a:spcAft>
              <a:buFont typeface="Wingdings" panose="05000000000000000000" pitchFamily="2" charset="2"/>
              <a:buChar char="Ø"/>
            </a:pPr>
            <a:r>
              <a:rPr lang="en-US" altLang="en-US" sz="1800" dirty="0">
                <a:latin typeface="Calibri" panose="020F0502020204030204" pitchFamily="34" charset="0"/>
                <a:cs typeface="Calibri" panose="020F0502020204030204" pitchFamily="34" charset="0"/>
              </a:rPr>
              <a:t>Death from any cause</a:t>
            </a:r>
          </a:p>
          <a:p>
            <a:pPr marL="342884" indent="-342884" defTabSz="457178">
              <a:lnSpc>
                <a:spcPct val="150000"/>
              </a:lnSpc>
              <a:spcBef>
                <a:spcPct val="0"/>
              </a:spcBef>
              <a:spcAft>
                <a:spcPct val="0"/>
              </a:spcAft>
              <a:buFont typeface="Wingdings" panose="05000000000000000000" pitchFamily="2" charset="2"/>
              <a:buChar char="Ø"/>
            </a:pPr>
            <a:r>
              <a:rPr lang="en-US" altLang="en-US" sz="1800" dirty="0">
                <a:latin typeface="Calibri" panose="020F0502020204030204" pitchFamily="34" charset="0"/>
                <a:cs typeface="Calibri" panose="020F0502020204030204" pitchFamily="34" charset="0"/>
              </a:rPr>
              <a:t>Stent thrombosis according to ARC criteria</a:t>
            </a:r>
          </a:p>
          <a:p>
            <a:pPr marL="342884" indent="-342884" defTabSz="457178">
              <a:lnSpc>
                <a:spcPct val="150000"/>
              </a:lnSpc>
              <a:spcBef>
                <a:spcPct val="0"/>
              </a:spcBef>
              <a:spcAft>
                <a:spcPct val="0"/>
              </a:spcAft>
              <a:buFont typeface="Wingdings" panose="05000000000000000000" pitchFamily="2" charset="2"/>
              <a:buChar char="Ø"/>
            </a:pPr>
            <a:r>
              <a:rPr lang="en-US" altLang="en-US" sz="1800" dirty="0">
                <a:latin typeface="Calibri" panose="020F0502020204030204" pitchFamily="34" charset="0"/>
                <a:cs typeface="Calibri" panose="020F0502020204030204" pitchFamily="34" charset="0"/>
              </a:rPr>
              <a:t>Ischaemic components (combined and singular) of the primary endpoint</a:t>
            </a:r>
          </a:p>
          <a:p>
            <a:pPr marL="342884" indent="-342884" defTabSz="457178">
              <a:lnSpc>
                <a:spcPct val="150000"/>
              </a:lnSpc>
              <a:spcBef>
                <a:spcPct val="0"/>
              </a:spcBef>
              <a:spcAft>
                <a:spcPct val="0"/>
              </a:spcAft>
              <a:buFont typeface="Wingdings" panose="05000000000000000000" pitchFamily="2" charset="2"/>
              <a:buChar char="Ø"/>
            </a:pPr>
            <a:r>
              <a:rPr lang="en-US" altLang="en-US" sz="1800" dirty="0">
                <a:latin typeface="Calibri" panose="020F0502020204030204" pitchFamily="34" charset="0"/>
                <a:cs typeface="Calibri" panose="020F0502020204030204" pitchFamily="34" charset="0"/>
              </a:rPr>
              <a:t>Immediate revascularisation</a:t>
            </a:r>
            <a:endParaRPr lang="de-DE" altLang="en-US" sz="1800" dirty="0">
              <a:latin typeface="Calibri" panose="020F0502020204030204" pitchFamily="34" charset="0"/>
              <a:cs typeface="Calibri" panose="020F0502020204030204" pitchFamily="34" charset="0"/>
            </a:endParaRPr>
          </a:p>
          <a:p>
            <a:pPr defTabSz="457178">
              <a:lnSpc>
                <a:spcPct val="150000"/>
              </a:lnSpc>
              <a:spcBef>
                <a:spcPct val="0"/>
              </a:spcBef>
              <a:spcAft>
                <a:spcPct val="0"/>
              </a:spcAft>
            </a:pPr>
            <a:endParaRPr lang="de-DE" altLang="en-US" sz="1800" dirty="0">
              <a:latin typeface="Calibri" panose="020F0502020204030204" pitchFamily="34" charset="0"/>
              <a:cs typeface="Calibri" panose="020F0502020204030204" pitchFamily="34" charset="0"/>
            </a:endParaRPr>
          </a:p>
        </p:txBody>
      </p:sp>
      <p:sp>
        <p:nvSpPr>
          <p:cNvPr id="3" name="Textfeld 2"/>
          <p:cNvSpPr txBox="1"/>
          <p:nvPr/>
        </p:nvSpPr>
        <p:spPr>
          <a:xfrm>
            <a:off x="836087" y="1364683"/>
            <a:ext cx="2264458" cy="403953"/>
          </a:xfrm>
          <a:prstGeom prst="rect">
            <a:avLst/>
          </a:prstGeom>
          <a:noFill/>
        </p:spPr>
        <p:txBody>
          <a:bodyPr wrap="none" lIns="91436" tIns="45718" rIns="91436" bIns="45718" rtlCol="0">
            <a:spAutoFit/>
          </a:bodyPr>
          <a:lstStyle/>
          <a:p>
            <a:pPr defTabSz="457178"/>
            <a:r>
              <a:rPr lang="de-DE" sz="2025" b="1" dirty="0">
                <a:latin typeface="Calibri" panose="020F0502020204030204" pitchFamily="34" charset="0"/>
                <a:cs typeface="Calibri" panose="020F0502020204030204" pitchFamily="34" charset="0"/>
              </a:rPr>
              <a:t>At 1-year follow-up</a:t>
            </a:r>
          </a:p>
        </p:txBody>
      </p:sp>
      <p:sp>
        <p:nvSpPr>
          <p:cNvPr id="2" name="Title 1">
            <a:extLst>
              <a:ext uri="{FF2B5EF4-FFF2-40B4-BE49-F238E27FC236}">
                <a16:creationId xmlns:a16="http://schemas.microsoft.com/office/drawing/2014/main" id="{0131A8C1-901A-4B2D-894E-92C99F80E550}"/>
              </a:ext>
            </a:extLst>
          </p:cNvPr>
          <p:cNvSpPr>
            <a:spLocks noGrp="1"/>
          </p:cNvSpPr>
          <p:nvPr>
            <p:ph type="title"/>
          </p:nvPr>
        </p:nvSpPr>
        <p:spPr>
          <a:xfrm>
            <a:off x="836087" y="576549"/>
            <a:ext cx="10477500" cy="671097"/>
          </a:xfrm>
        </p:spPr>
        <p:txBody>
          <a:bodyPr/>
          <a:lstStyle/>
          <a:p>
            <a:r>
              <a:rPr lang="fr-FR" sz="2400" b="1" dirty="0">
                <a:solidFill>
                  <a:schemeClr val="tx1">
                    <a:lumMod val="75000"/>
                  </a:schemeClr>
                </a:solidFill>
              </a:rPr>
              <a:t>Secondary Study Endpoints</a:t>
            </a:r>
            <a:br>
              <a:rPr lang="fr-FR" sz="2400" b="1" dirty="0">
                <a:solidFill>
                  <a:schemeClr val="tx1">
                    <a:lumMod val="75000"/>
                  </a:schemeClr>
                </a:solidFill>
              </a:rPr>
            </a:br>
            <a:endParaRPr lang="en-IN" dirty="0">
              <a:solidFill>
                <a:schemeClr val="tx1">
                  <a:lumMod val="75000"/>
                </a:schemeClr>
              </a:solidFill>
            </a:endParaRPr>
          </a:p>
        </p:txBody>
      </p:sp>
      <p:sp>
        <p:nvSpPr>
          <p:cNvPr id="14" name="Espace réservé du numéro de diapositive 13"/>
          <p:cNvSpPr>
            <a:spLocks noGrp="1"/>
          </p:cNvSpPr>
          <p:nvPr>
            <p:ph type="sldNum" sz="quarter" idx="11"/>
          </p:nvPr>
        </p:nvSpPr>
        <p:spPr/>
        <p:txBody>
          <a:bodyPr/>
          <a:lstStyle/>
          <a:p>
            <a:r>
              <a:rPr lang="en-US" altLang="en-US" smtClean="0">
                <a:latin typeface="Calibri" panose="020F0502020204030204" pitchFamily="34" charset="0"/>
                <a:cs typeface="Calibri" panose="020F0502020204030204" pitchFamily="34" charset="0"/>
              </a:rPr>
              <a:t>|</a:t>
            </a:r>
            <a:r>
              <a:rPr lang="en-US" altLang="en-US" sz="900" baseline="16000" smtClean="0">
                <a:latin typeface="Calibri" panose="020F0502020204030204" pitchFamily="34" charset="0"/>
                <a:cs typeface="Calibri" panose="020F0502020204030204" pitchFamily="34" charset="0"/>
              </a:rPr>
              <a:t>         </a:t>
            </a:r>
            <a:fld id="{A2AB0FFF-949E-4AFB-BF98-7C23E89F2E92}" type="slidenum">
              <a:rPr lang="en-US" altLang="en-US" smtClean="0">
                <a:latin typeface="Calibri" panose="020F0502020204030204" pitchFamily="34" charset="0"/>
                <a:cs typeface="Calibri" panose="020F0502020204030204" pitchFamily="34" charset="0"/>
              </a:rPr>
              <a:pPr/>
              <a:t>42</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4054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82313" y="462069"/>
            <a:ext cx="10477500" cy="691979"/>
          </a:xfrm>
        </p:spPr>
        <p:txBody>
          <a:bodyPr anchor="ctr">
            <a:normAutofit/>
          </a:bodyPr>
          <a:lstStyle/>
          <a:p>
            <a:r>
              <a:rPr lang="fr-FR" sz="2400" b="1" dirty="0">
                <a:solidFill>
                  <a:schemeClr val="tx1">
                    <a:lumMod val="75000"/>
                  </a:schemeClr>
                </a:solidFill>
              </a:rPr>
              <a:t>Trial Design</a:t>
            </a:r>
          </a:p>
        </p:txBody>
      </p:sp>
      <p:cxnSp>
        <p:nvCxnSpPr>
          <p:cNvPr id="4" name="Gerade Verbindung mit Pfeil 3"/>
          <p:cNvCxnSpPr/>
          <p:nvPr/>
        </p:nvCxnSpPr>
        <p:spPr>
          <a:xfrm rot="10800000">
            <a:off x="6023995" y="4686975"/>
            <a:ext cx="1854200" cy="1587"/>
          </a:xfrm>
          <a:prstGeom prst="straightConnector1">
            <a:avLst/>
          </a:prstGeom>
          <a:ln w="38100" cap="flat" cmpd="sng" algn="ctr">
            <a:solidFill>
              <a:srgbClr val="177458"/>
            </a:solidFill>
            <a:prstDash val="solid"/>
            <a:round/>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 name="Gerade Verbindung mit Pfeil 4"/>
          <p:cNvCxnSpPr/>
          <p:nvPr/>
        </p:nvCxnSpPr>
        <p:spPr>
          <a:xfrm rot="10800000">
            <a:off x="6023992" y="3966897"/>
            <a:ext cx="1854200" cy="1587"/>
          </a:xfrm>
          <a:prstGeom prst="straightConnector1">
            <a:avLst/>
          </a:prstGeom>
          <a:ln w="38100" cap="flat" cmpd="sng" algn="ctr">
            <a:solidFill>
              <a:srgbClr val="177458"/>
            </a:solidFill>
            <a:prstDash val="solid"/>
            <a:round/>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 name="Gerade Verbindung mit Pfeil 5"/>
          <p:cNvCxnSpPr/>
          <p:nvPr/>
        </p:nvCxnSpPr>
        <p:spPr>
          <a:xfrm flipH="1">
            <a:off x="5902391" y="2479630"/>
            <a:ext cx="1909807" cy="0"/>
          </a:xfrm>
          <a:prstGeom prst="straightConnector1">
            <a:avLst/>
          </a:prstGeom>
          <a:ln w="38100" cap="flat" cmpd="sng" algn="ctr">
            <a:solidFill>
              <a:srgbClr val="177458"/>
            </a:solidFill>
            <a:prstDash val="dash"/>
            <a:round/>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7" name="Rechteck 6"/>
          <p:cNvSpPr/>
          <p:nvPr/>
        </p:nvSpPr>
        <p:spPr>
          <a:xfrm>
            <a:off x="1561218" y="2495698"/>
            <a:ext cx="1332341" cy="1723572"/>
          </a:xfrm>
          <a:prstGeom prst="rect">
            <a:avLst/>
          </a:prstGeom>
          <a:solidFill>
            <a:srgbClr val="0070C0"/>
          </a:solidFill>
          <a:ln>
            <a:noFill/>
          </a:ln>
          <a:effectLst/>
          <a:scene3d>
            <a:camera prst="orthographicFront"/>
            <a:lightRig rig="threePt" dir="t"/>
          </a:scene3d>
          <a:sp3d>
            <a:bevelT w="50800" h="38100"/>
            <a:bevelB w="50800" h="38100"/>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93596" anchor="ctr">
            <a:sp3d/>
          </a:bodyPr>
          <a:lstStyle>
            <a:defPPr>
              <a:defRPr lang="de-DE"/>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457178" eaLnBrk="0" hangingPunct="0">
              <a:defRPr/>
            </a:pPr>
            <a:r>
              <a:rPr lang="en-US" sz="1425" b="1" dirty="0">
                <a:solidFill>
                  <a:prstClr val="white"/>
                </a:solidFill>
                <a:latin typeface="Calibri" panose="020F0502020204030204" pitchFamily="34" charset="0"/>
                <a:ea typeface="MS PGothic" pitchFamily="34" charset="-128"/>
                <a:cs typeface="Calibri" panose="020F0502020204030204" pitchFamily="34" charset="0"/>
              </a:rPr>
              <a:t>Biomarker-positive ACS patients with successful PCI</a:t>
            </a:r>
          </a:p>
        </p:txBody>
      </p:sp>
      <p:sp>
        <p:nvSpPr>
          <p:cNvPr id="8" name="Rechteck 7"/>
          <p:cNvSpPr/>
          <p:nvPr/>
        </p:nvSpPr>
        <p:spPr>
          <a:xfrm>
            <a:off x="5004004" y="3812268"/>
            <a:ext cx="961760" cy="956594"/>
          </a:xfrm>
          <a:prstGeom prst="rect">
            <a:avLst/>
          </a:prstGeom>
          <a:solidFill>
            <a:srgbClr val="00823B"/>
          </a:solidFill>
          <a:ln>
            <a:noFill/>
          </a:ln>
          <a:effectLst/>
          <a:scene3d>
            <a:camera prst="orthographicFront"/>
            <a:lightRig rig="threePt" dir="t"/>
          </a:scene3d>
          <a:sp3d>
            <a:bevelT w="50800" h="38100"/>
            <a:bevelB w="50800" h="38100"/>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defPPr>
              <a:defRPr lang="de-DE"/>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457178" eaLnBrk="0" hangingPunct="0">
              <a:defRPr/>
            </a:pPr>
            <a:r>
              <a:rPr lang="en-US" sz="1200" dirty="0">
                <a:solidFill>
                  <a:srgbClr val="FFFFFF"/>
                </a:solidFill>
                <a:latin typeface="Calibri" panose="020F0502020204030204" pitchFamily="34" charset="0"/>
                <a:ea typeface="MS PGothic" charset="0"/>
                <a:cs typeface="Calibri" panose="020F0502020204030204" pitchFamily="34" charset="0"/>
              </a:rPr>
              <a:t>7 days of clopidogrel</a:t>
            </a:r>
          </a:p>
        </p:txBody>
      </p:sp>
      <p:sp>
        <p:nvSpPr>
          <p:cNvPr id="9" name="Rechteck 8"/>
          <p:cNvSpPr/>
          <p:nvPr/>
        </p:nvSpPr>
        <p:spPr>
          <a:xfrm>
            <a:off x="4030881" y="3860349"/>
            <a:ext cx="955166" cy="957006"/>
          </a:xfrm>
          <a:prstGeom prst="rect">
            <a:avLst/>
          </a:prstGeom>
          <a:solidFill>
            <a:srgbClr val="C00000"/>
          </a:solidFill>
          <a:ln>
            <a:noFill/>
          </a:ln>
          <a:effectLst/>
          <a:scene3d>
            <a:camera prst="orthographicFront"/>
            <a:lightRig rig="threePt" dir="t"/>
          </a:scene3d>
          <a:sp3d>
            <a:bevelT w="50800" h="38100"/>
            <a:bevelB w="50800" h="38100"/>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defPPr>
              <a:defRPr lang="de-DE"/>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457178" eaLnBrk="0" hangingPunct="0">
              <a:defRPr/>
            </a:pPr>
            <a:r>
              <a:rPr lang="en-US" sz="1200" dirty="0">
                <a:solidFill>
                  <a:srgbClr val="FFFFFF"/>
                </a:solidFill>
                <a:latin typeface="Calibri" panose="020F0502020204030204" pitchFamily="34" charset="0"/>
                <a:ea typeface="MS PGothic" charset="0"/>
                <a:cs typeface="Calibri" panose="020F0502020204030204" pitchFamily="34" charset="0"/>
              </a:rPr>
              <a:t>7 days of prasugrel</a:t>
            </a:r>
          </a:p>
        </p:txBody>
      </p:sp>
      <p:sp>
        <p:nvSpPr>
          <p:cNvPr id="10" name="Rechteck 9"/>
          <p:cNvSpPr/>
          <p:nvPr/>
        </p:nvSpPr>
        <p:spPr>
          <a:xfrm>
            <a:off x="4042242" y="2087220"/>
            <a:ext cx="1923520" cy="755040"/>
          </a:xfrm>
          <a:prstGeom prst="rect">
            <a:avLst/>
          </a:prstGeom>
          <a:solidFill>
            <a:srgbClr val="C00000"/>
          </a:solidFill>
          <a:ln>
            <a:noFill/>
          </a:ln>
          <a:effectLst/>
          <a:scene3d>
            <a:camera prst="orthographicFront"/>
            <a:lightRig rig="threePt" dir="t"/>
          </a:scene3d>
          <a:sp3d>
            <a:bevelT w="50800" h="38100"/>
            <a:bevelB w="50800" h="38100"/>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defPPr>
              <a:defRPr lang="de-DE"/>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457178" eaLnBrk="0" hangingPunct="0">
              <a:defRPr/>
            </a:pPr>
            <a:r>
              <a:rPr lang="en-US" sz="1200" dirty="0">
                <a:solidFill>
                  <a:srgbClr val="FFFFFF"/>
                </a:solidFill>
                <a:latin typeface="Calibri" panose="020F0502020204030204" pitchFamily="34" charset="0"/>
                <a:ea typeface="MS PGothic" charset="0"/>
                <a:cs typeface="Calibri" panose="020F0502020204030204" pitchFamily="34" charset="0"/>
              </a:rPr>
              <a:t>14 days of prasugrel</a:t>
            </a:r>
          </a:p>
        </p:txBody>
      </p:sp>
      <p:sp>
        <p:nvSpPr>
          <p:cNvPr id="11" name="Rechteck 10"/>
          <p:cNvSpPr/>
          <p:nvPr/>
        </p:nvSpPr>
        <p:spPr>
          <a:xfrm>
            <a:off x="8007471" y="3696287"/>
            <a:ext cx="1065563" cy="461661"/>
          </a:xfrm>
          <a:prstGeom prst="rect">
            <a:avLst/>
          </a:prstGeom>
          <a:solidFill>
            <a:srgbClr val="C00000"/>
          </a:solidFill>
          <a:ln>
            <a:noFill/>
          </a:ln>
          <a:effectLst/>
          <a:scene3d>
            <a:camera prst="orthographicFront"/>
            <a:lightRig rig="threePt" dir="t"/>
          </a:scene3d>
          <a:sp3d>
            <a:bevelT w="50800" h="38100"/>
            <a:bevelB w="50800" h="38100"/>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spAutoFit/>
          </a:bodyPr>
          <a:lstStyle>
            <a:defPPr>
              <a:defRPr lang="de-DE"/>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457178" eaLnBrk="0" hangingPunct="0">
              <a:defRPr/>
            </a:pPr>
            <a:r>
              <a:rPr lang="en-US" sz="1200" dirty="0">
                <a:solidFill>
                  <a:srgbClr val="FFFFFF"/>
                </a:solidFill>
                <a:latin typeface="Calibri" panose="020F0502020204030204" pitchFamily="34" charset="0"/>
                <a:ea typeface="ＭＳ Ｐゴシック" charset="-128"/>
                <a:cs typeface="Calibri" panose="020F0502020204030204" pitchFamily="34" charset="0"/>
              </a:rPr>
              <a:t>11 ½ months of prasugrel</a:t>
            </a:r>
          </a:p>
        </p:txBody>
      </p:sp>
      <p:sp>
        <p:nvSpPr>
          <p:cNvPr id="12" name="Rechteck 11"/>
          <p:cNvSpPr/>
          <p:nvPr/>
        </p:nvSpPr>
        <p:spPr>
          <a:xfrm>
            <a:off x="8007465" y="4448166"/>
            <a:ext cx="1057096" cy="461661"/>
          </a:xfrm>
          <a:prstGeom prst="rect">
            <a:avLst/>
          </a:prstGeom>
          <a:solidFill>
            <a:srgbClr val="00823B"/>
          </a:solidFill>
          <a:ln>
            <a:noFill/>
          </a:ln>
          <a:effectLst/>
          <a:scene3d>
            <a:camera prst="orthographicFront"/>
            <a:lightRig rig="threePt" dir="t"/>
          </a:scene3d>
          <a:sp3d>
            <a:bevelT w="50800" h="38100"/>
            <a:bevelB w="50800" h="38100"/>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spAutoFit/>
          </a:bodyPr>
          <a:lstStyle>
            <a:defPPr>
              <a:defRPr lang="de-DE"/>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457178" eaLnBrk="0" hangingPunct="0">
              <a:defRPr/>
            </a:pPr>
            <a:r>
              <a:rPr lang="en-US" sz="1200" dirty="0">
                <a:solidFill>
                  <a:srgbClr val="FFFFFF"/>
                </a:solidFill>
                <a:latin typeface="Calibri" panose="020F0502020204030204" pitchFamily="34" charset="0"/>
                <a:ea typeface="ＭＳ Ｐゴシック" charset="-128"/>
                <a:cs typeface="Calibri" panose="020F0502020204030204" pitchFamily="34" charset="0"/>
              </a:rPr>
              <a:t>11 ½ months of clopidogrel</a:t>
            </a:r>
          </a:p>
        </p:txBody>
      </p:sp>
      <p:sp>
        <p:nvSpPr>
          <p:cNvPr id="13" name="Rechteck 12"/>
          <p:cNvSpPr/>
          <p:nvPr/>
        </p:nvSpPr>
        <p:spPr>
          <a:xfrm rot="16200000">
            <a:off x="4939224" y="3197620"/>
            <a:ext cx="3175000" cy="560429"/>
          </a:xfrm>
          <a:prstGeom prst="rect">
            <a:avLst/>
          </a:prstGeom>
          <a:solidFill>
            <a:schemeClr val="bg1"/>
          </a:solidFill>
          <a:ln w="38100" cap="flat" cmpd="sng" algn="ctr">
            <a:solidFill>
              <a:srgbClr val="177458"/>
            </a:solidFill>
            <a:prstDash val="solid"/>
            <a:round/>
            <a:headEnd type="none" w="med" len="med"/>
            <a:tailEnd type="none" w="med" len="med"/>
          </a:ln>
          <a:effectLst/>
          <a:scene3d>
            <a:camera prst="orthographicFront"/>
            <a:lightRig rig="threePt" dir="t"/>
          </a:scene3d>
          <a:sp3d>
            <a:bevelT w="50800" h="25400"/>
            <a:bevelB w="50800" h="25400"/>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b"/>
          <a:lstStyle>
            <a:defPPr>
              <a:defRPr lang="de-DE"/>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457178" eaLnBrk="0" hangingPunct="0">
              <a:defRPr/>
            </a:pPr>
            <a:r>
              <a:rPr lang="en-US" sz="1575" b="1" dirty="0">
                <a:solidFill>
                  <a:prstClr val="black">
                    <a:lumMod val="85000"/>
                    <a:lumOff val="15000"/>
                  </a:prstClr>
                </a:solidFill>
                <a:latin typeface="Calibri" panose="020F0502020204030204" pitchFamily="34" charset="0"/>
                <a:cs typeface="Calibri" panose="020F0502020204030204" pitchFamily="34" charset="0"/>
              </a:rPr>
              <a:t>PFT (multiplate analyser) @ 2 weeks after discharge</a:t>
            </a:r>
            <a:endParaRPr lang="en-US" sz="1425" b="1" dirty="0">
              <a:solidFill>
                <a:prstClr val="black">
                  <a:lumMod val="85000"/>
                  <a:lumOff val="15000"/>
                </a:prstClr>
              </a:solidFill>
              <a:latin typeface="Calibri" panose="020F0502020204030204" pitchFamily="34" charset="0"/>
              <a:cs typeface="Calibri" panose="020F0502020204030204" pitchFamily="34" charset="0"/>
            </a:endParaRPr>
          </a:p>
        </p:txBody>
      </p:sp>
      <p:sp>
        <p:nvSpPr>
          <p:cNvPr id="14" name="Textfeld 46"/>
          <p:cNvSpPr txBox="1"/>
          <p:nvPr/>
        </p:nvSpPr>
        <p:spPr>
          <a:xfrm>
            <a:off x="9423463" y="2078230"/>
            <a:ext cx="1211262" cy="784826"/>
          </a:xfrm>
          <a:prstGeom prst="rect">
            <a:avLst/>
          </a:prstGeom>
          <a:noFill/>
          <a:effectLst/>
        </p:spPr>
        <p:txBody>
          <a:bodyPr lIns="91436" tIns="45718" rIns="91436" bIns="45718">
            <a:spAutoFit/>
          </a:bodyPr>
          <a:lstStyle>
            <a:defPPr>
              <a:defRPr lang="de-DE"/>
            </a:defPPr>
            <a:lvl1pPr algn="l" rtl="0" fontAlgn="base">
              <a:spcBef>
                <a:spcPct val="0"/>
              </a:spcBef>
              <a:spcAft>
                <a:spcPct val="0"/>
              </a:spcAft>
              <a:defRPr sz="2400"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5pPr>
            <a:lvl6pPr marL="2286000" algn="l" defTabSz="914400" rtl="0" eaLnBrk="1" latinLnBrk="0" hangingPunct="1">
              <a:defRPr sz="2400" kern="1200">
                <a:solidFill>
                  <a:schemeClr val="tx1"/>
                </a:solidFill>
                <a:latin typeface="Arial" pitchFamily="34" charset="0"/>
                <a:ea typeface="ヒラギノ角ゴ Pro W3"/>
                <a:cs typeface="ヒラギノ角ゴ Pro W3"/>
              </a:defRPr>
            </a:lvl6pPr>
            <a:lvl7pPr marL="2743200" algn="l" defTabSz="914400" rtl="0" eaLnBrk="1" latinLnBrk="0" hangingPunct="1">
              <a:defRPr sz="2400" kern="1200">
                <a:solidFill>
                  <a:schemeClr val="tx1"/>
                </a:solidFill>
                <a:latin typeface="Arial" pitchFamily="34" charset="0"/>
                <a:ea typeface="ヒラギノ角ゴ Pro W3"/>
                <a:cs typeface="ヒラギノ角ゴ Pro W3"/>
              </a:defRPr>
            </a:lvl7pPr>
            <a:lvl8pPr marL="3200400" algn="l" defTabSz="914400" rtl="0" eaLnBrk="1" latinLnBrk="0" hangingPunct="1">
              <a:defRPr sz="2400" kern="1200">
                <a:solidFill>
                  <a:schemeClr val="tx1"/>
                </a:solidFill>
                <a:latin typeface="Arial" pitchFamily="34" charset="0"/>
                <a:ea typeface="ヒラギノ角ゴ Pro W3"/>
                <a:cs typeface="ヒラギノ角ゴ Pro W3"/>
              </a:defRPr>
            </a:lvl8pPr>
            <a:lvl9pPr marL="3657600" algn="l" defTabSz="914400" rtl="0" eaLnBrk="1" latinLnBrk="0" hangingPunct="1">
              <a:defRPr sz="2400" kern="1200">
                <a:solidFill>
                  <a:schemeClr val="tx1"/>
                </a:solidFill>
                <a:latin typeface="Arial" pitchFamily="34" charset="0"/>
                <a:ea typeface="ヒラギノ角ゴ Pro W3"/>
                <a:cs typeface="ヒラギノ角ゴ Pro W3"/>
              </a:defRPr>
            </a:lvl9pPr>
          </a:lstStyle>
          <a:p>
            <a:pPr defTabSz="457178" eaLnBrk="0" hangingPunct="0">
              <a:defRPr/>
            </a:pPr>
            <a:r>
              <a:rPr lang="en-US" sz="1125" b="1" i="1" dirty="0">
                <a:solidFill>
                  <a:prstClr val="black">
                    <a:lumMod val="85000"/>
                    <a:lumOff val="15000"/>
                  </a:prstClr>
                </a:solidFill>
                <a:latin typeface="Calibri" panose="020F0502020204030204" pitchFamily="34" charset="0"/>
                <a:ea typeface="ヒラギノ角ゴ Pro W3" charset="-128"/>
                <a:cs typeface="Calibri" panose="020F0502020204030204" pitchFamily="34" charset="0"/>
              </a:rPr>
              <a:t>Uniform antiplatelet therapy with prasugrel </a:t>
            </a:r>
          </a:p>
        </p:txBody>
      </p:sp>
      <p:sp>
        <p:nvSpPr>
          <p:cNvPr id="15" name="Textfeld 21"/>
          <p:cNvSpPr txBox="1">
            <a:spLocks noChangeArrowheads="1"/>
          </p:cNvSpPr>
          <p:nvPr/>
        </p:nvSpPr>
        <p:spPr bwMode="auto">
          <a:xfrm>
            <a:off x="9408369" y="3998529"/>
            <a:ext cx="1173609" cy="611702"/>
          </a:xfrm>
          <a:prstGeom prst="rect">
            <a:avLst/>
          </a:prstGeom>
          <a:noFill/>
          <a:ln>
            <a:noFill/>
          </a:ln>
          <a:extLst/>
        </p:spPr>
        <p:txBody>
          <a:bodyPr wrap="square" lIns="91436" tIns="45718" rIns="91436" bIns="45718">
            <a:spAutoFit/>
          </a:bodyPr>
          <a:lstStyle>
            <a:defPPr>
              <a:defRPr lang="de-DE"/>
            </a:defPPr>
            <a:lvl1pPr algn="l" rtl="0" fontAlgn="base">
              <a:spcBef>
                <a:spcPct val="0"/>
              </a:spcBef>
              <a:spcAft>
                <a:spcPct val="0"/>
              </a:spcAft>
              <a:defRPr sz="2400"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5pPr>
            <a:lvl6pPr marL="2286000" algn="l" defTabSz="914400" rtl="0" eaLnBrk="1" latinLnBrk="0" hangingPunct="1">
              <a:defRPr sz="2400" kern="1200">
                <a:solidFill>
                  <a:schemeClr val="tx1"/>
                </a:solidFill>
                <a:latin typeface="Arial" pitchFamily="34" charset="0"/>
                <a:ea typeface="ヒラギノ角ゴ Pro W3"/>
                <a:cs typeface="ヒラギノ角ゴ Pro W3"/>
              </a:defRPr>
            </a:lvl6pPr>
            <a:lvl7pPr marL="2743200" algn="l" defTabSz="914400" rtl="0" eaLnBrk="1" latinLnBrk="0" hangingPunct="1">
              <a:defRPr sz="2400" kern="1200">
                <a:solidFill>
                  <a:schemeClr val="tx1"/>
                </a:solidFill>
                <a:latin typeface="Arial" pitchFamily="34" charset="0"/>
                <a:ea typeface="ヒラギノ角ゴ Pro W3"/>
                <a:cs typeface="ヒラギノ角ゴ Pro W3"/>
              </a:defRPr>
            </a:lvl7pPr>
            <a:lvl8pPr marL="3200400" algn="l" defTabSz="914400" rtl="0" eaLnBrk="1" latinLnBrk="0" hangingPunct="1">
              <a:defRPr sz="2400" kern="1200">
                <a:solidFill>
                  <a:schemeClr val="tx1"/>
                </a:solidFill>
                <a:latin typeface="Arial" pitchFamily="34" charset="0"/>
                <a:ea typeface="ヒラギノ角ゴ Pro W3"/>
                <a:cs typeface="ヒラギノ角ゴ Pro W3"/>
              </a:defRPr>
            </a:lvl8pPr>
            <a:lvl9pPr marL="3657600" algn="l" defTabSz="914400" rtl="0" eaLnBrk="1" latinLnBrk="0" hangingPunct="1">
              <a:defRPr sz="2400" kern="1200">
                <a:solidFill>
                  <a:schemeClr val="tx1"/>
                </a:solidFill>
                <a:latin typeface="Arial" pitchFamily="34" charset="0"/>
                <a:ea typeface="ヒラギノ角ゴ Pro W3"/>
                <a:cs typeface="ヒラギノ角ゴ Pro W3"/>
              </a:defRPr>
            </a:lvl9pPr>
          </a:lstStyle>
          <a:p>
            <a:pPr defTabSz="457178" eaLnBrk="0" hangingPunct="0">
              <a:spcBef>
                <a:spcPts val="600"/>
              </a:spcBef>
              <a:defRPr/>
            </a:pPr>
            <a:r>
              <a:rPr lang="en-US" sz="1125" b="1" dirty="0">
                <a:solidFill>
                  <a:prstClr val="black">
                    <a:lumMod val="85000"/>
                    <a:lumOff val="15000"/>
                  </a:prstClr>
                </a:solidFill>
                <a:latin typeface="Calibri" panose="020F0502020204030204" pitchFamily="34" charset="0"/>
                <a:cs typeface="Calibri" panose="020F0502020204030204" pitchFamily="34" charset="0"/>
              </a:rPr>
              <a:t>PFT guided DAPT de-escalation</a:t>
            </a:r>
          </a:p>
        </p:txBody>
      </p:sp>
      <p:sp>
        <p:nvSpPr>
          <p:cNvPr id="16" name="Textfeld 22"/>
          <p:cNvSpPr txBox="1">
            <a:spLocks noChangeArrowheads="1"/>
          </p:cNvSpPr>
          <p:nvPr/>
        </p:nvSpPr>
        <p:spPr bwMode="auto">
          <a:xfrm>
            <a:off x="6758106" y="3467908"/>
            <a:ext cx="1249359" cy="530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defPPr>
              <a:defRPr lang="de-DE"/>
            </a:defPPr>
            <a:lvl1pPr algn="l" rtl="0" fontAlgn="base">
              <a:spcBef>
                <a:spcPct val="0"/>
              </a:spcBef>
              <a:spcAft>
                <a:spcPct val="0"/>
              </a:spcAft>
              <a:defRPr sz="2400"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5pPr>
            <a:lvl6pPr marL="2286000" algn="l" defTabSz="914400" rtl="0" eaLnBrk="1" latinLnBrk="0" hangingPunct="1">
              <a:defRPr sz="2400" kern="1200">
                <a:solidFill>
                  <a:schemeClr val="tx1"/>
                </a:solidFill>
                <a:latin typeface="Arial" pitchFamily="34" charset="0"/>
                <a:ea typeface="ヒラギノ角ゴ Pro W3"/>
                <a:cs typeface="ヒラギノ角ゴ Pro W3"/>
              </a:defRPr>
            </a:lvl6pPr>
            <a:lvl7pPr marL="2743200" algn="l" defTabSz="914400" rtl="0" eaLnBrk="1" latinLnBrk="0" hangingPunct="1">
              <a:defRPr sz="2400" kern="1200">
                <a:solidFill>
                  <a:schemeClr val="tx1"/>
                </a:solidFill>
                <a:latin typeface="Arial" pitchFamily="34" charset="0"/>
                <a:ea typeface="ヒラギノ角ゴ Pro W3"/>
                <a:cs typeface="ヒラギノ角ゴ Pro W3"/>
              </a:defRPr>
            </a:lvl7pPr>
            <a:lvl8pPr marL="3200400" algn="l" defTabSz="914400" rtl="0" eaLnBrk="1" latinLnBrk="0" hangingPunct="1">
              <a:defRPr sz="2400" kern="1200">
                <a:solidFill>
                  <a:schemeClr val="tx1"/>
                </a:solidFill>
                <a:latin typeface="Arial" pitchFamily="34" charset="0"/>
                <a:ea typeface="ヒラギノ角ゴ Pro W3"/>
                <a:cs typeface="ヒラギノ角ゴ Pro W3"/>
              </a:defRPr>
            </a:lvl8pPr>
            <a:lvl9pPr marL="3657600" algn="l" defTabSz="914400" rtl="0" eaLnBrk="1" latinLnBrk="0" hangingPunct="1">
              <a:defRPr sz="2400" kern="1200">
                <a:solidFill>
                  <a:schemeClr val="tx1"/>
                </a:solidFill>
                <a:latin typeface="Arial" pitchFamily="34" charset="0"/>
                <a:ea typeface="ヒラギノ角ゴ Pro W3"/>
                <a:cs typeface="ヒラギノ角ゴ Pro W3"/>
              </a:defRPr>
            </a:lvl9pPr>
          </a:lstStyle>
          <a:p>
            <a:pPr algn="ctr" defTabSz="457178"/>
            <a:r>
              <a:rPr lang="en-US" sz="1425" b="1" dirty="0">
                <a:solidFill>
                  <a:srgbClr val="CD2748"/>
                </a:solidFill>
                <a:latin typeface="Calibri" panose="020F0502020204030204" pitchFamily="34" charset="0"/>
                <a:cs typeface="Calibri" panose="020F0502020204030204" pitchFamily="34" charset="0"/>
              </a:rPr>
              <a:t>Low Responders</a:t>
            </a:r>
          </a:p>
        </p:txBody>
      </p:sp>
      <p:sp>
        <p:nvSpPr>
          <p:cNvPr id="18" name="Geschweifte Klammer rechts 17"/>
          <p:cNvSpPr/>
          <p:nvPr/>
        </p:nvSpPr>
        <p:spPr>
          <a:xfrm>
            <a:off x="9026526" y="2038311"/>
            <a:ext cx="360363" cy="852488"/>
          </a:xfrm>
          <a:prstGeom prst="rightBrace">
            <a:avLst/>
          </a:prstGeom>
          <a:ln w="25400">
            <a:solidFill>
              <a:srgbClr val="177458"/>
            </a:solidFill>
          </a:ln>
          <a:effectLst/>
        </p:spPr>
        <p:style>
          <a:lnRef idx="1">
            <a:schemeClr val="accent1"/>
          </a:lnRef>
          <a:fillRef idx="0">
            <a:schemeClr val="accent1"/>
          </a:fillRef>
          <a:effectRef idx="0">
            <a:schemeClr val="accent1"/>
          </a:effectRef>
          <a:fontRef idx="minor">
            <a:schemeClr val="tx1"/>
          </a:fontRef>
        </p:style>
        <p:txBody>
          <a:bodyPr lIns="91436" tIns="45718" rIns="91436" bIns="45718" anchor="ctr"/>
          <a:lstStyle>
            <a:defPPr>
              <a:defRPr lang="de-DE"/>
            </a:defPPr>
            <a:lvl1pPr algn="l" rtl="0" fontAlgn="base">
              <a:spcBef>
                <a:spcPct val="0"/>
              </a:spcBef>
              <a:spcAft>
                <a:spcPct val="0"/>
              </a:spcAft>
              <a:defRPr sz="24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mn-lt"/>
                <a:ea typeface="+mn-ea"/>
                <a:cs typeface="+mn-cs"/>
              </a:defRPr>
            </a:lvl2pPr>
            <a:lvl3pPr marL="914400" algn="l" rtl="0" fontAlgn="base">
              <a:spcBef>
                <a:spcPct val="0"/>
              </a:spcBef>
              <a:spcAft>
                <a:spcPct val="0"/>
              </a:spcAft>
              <a:defRPr sz="2400" kern="1200">
                <a:solidFill>
                  <a:schemeClr val="tx1"/>
                </a:solidFill>
                <a:latin typeface="+mn-lt"/>
                <a:ea typeface="+mn-ea"/>
                <a:cs typeface="+mn-cs"/>
              </a:defRPr>
            </a:lvl3pPr>
            <a:lvl4pPr marL="1371600" algn="l" rtl="0" fontAlgn="base">
              <a:spcBef>
                <a:spcPct val="0"/>
              </a:spcBef>
              <a:spcAft>
                <a:spcPct val="0"/>
              </a:spcAft>
              <a:defRPr sz="2400" kern="1200">
                <a:solidFill>
                  <a:schemeClr val="tx1"/>
                </a:solidFill>
                <a:latin typeface="+mn-lt"/>
                <a:ea typeface="+mn-ea"/>
                <a:cs typeface="+mn-cs"/>
              </a:defRPr>
            </a:lvl4pPr>
            <a:lvl5pPr marL="1828800" algn="l" rtl="0" fontAlgn="base">
              <a:spcBef>
                <a:spcPct val="0"/>
              </a:spcBef>
              <a:spcAft>
                <a:spcPct val="0"/>
              </a:spcAft>
              <a:defRPr sz="2400" kern="1200">
                <a:solidFill>
                  <a:schemeClr val="tx1"/>
                </a:solidFill>
                <a:latin typeface="+mn-lt"/>
                <a:ea typeface="+mn-ea"/>
                <a:cs typeface="+mn-cs"/>
              </a:defRPr>
            </a:lvl5pPr>
            <a:lvl6pPr marL="2286000" algn="l" defTabSz="914400" rtl="0" eaLnBrk="1" latinLnBrk="0" hangingPunct="1">
              <a:defRPr sz="2400" kern="1200">
                <a:solidFill>
                  <a:schemeClr val="tx1"/>
                </a:solidFill>
                <a:latin typeface="+mn-lt"/>
                <a:ea typeface="+mn-ea"/>
                <a:cs typeface="+mn-cs"/>
              </a:defRPr>
            </a:lvl6pPr>
            <a:lvl7pPr marL="2743200" algn="l" defTabSz="914400" rtl="0" eaLnBrk="1" latinLnBrk="0" hangingPunct="1">
              <a:defRPr sz="2400" kern="1200">
                <a:solidFill>
                  <a:schemeClr val="tx1"/>
                </a:solidFill>
                <a:latin typeface="+mn-lt"/>
                <a:ea typeface="+mn-ea"/>
                <a:cs typeface="+mn-cs"/>
              </a:defRPr>
            </a:lvl7pPr>
            <a:lvl8pPr marL="3200400" algn="l" defTabSz="914400" rtl="0" eaLnBrk="1" latinLnBrk="0" hangingPunct="1">
              <a:defRPr sz="2400" kern="1200">
                <a:solidFill>
                  <a:schemeClr val="tx1"/>
                </a:solidFill>
                <a:latin typeface="+mn-lt"/>
                <a:ea typeface="+mn-ea"/>
                <a:cs typeface="+mn-cs"/>
              </a:defRPr>
            </a:lvl8pPr>
            <a:lvl9pPr marL="3657600" algn="l" defTabSz="914400" rtl="0" eaLnBrk="1" latinLnBrk="0" hangingPunct="1">
              <a:defRPr sz="2400" kern="1200">
                <a:solidFill>
                  <a:schemeClr val="tx1"/>
                </a:solidFill>
                <a:latin typeface="+mn-lt"/>
                <a:ea typeface="+mn-ea"/>
                <a:cs typeface="+mn-cs"/>
              </a:defRPr>
            </a:lvl9pPr>
          </a:lstStyle>
          <a:p>
            <a:pPr algn="ctr" defTabSz="457178" eaLnBrk="0" hangingPunct="0">
              <a:defRPr/>
            </a:pPr>
            <a:endParaRPr lang="de-DE" sz="1125" dirty="0">
              <a:solidFill>
                <a:prstClr val="black"/>
              </a:solidFill>
              <a:latin typeface="Calibri" panose="020F0502020204030204" pitchFamily="34" charset="0"/>
              <a:cs typeface="Calibri" panose="020F0502020204030204" pitchFamily="34" charset="0"/>
            </a:endParaRPr>
          </a:p>
        </p:txBody>
      </p:sp>
      <p:sp>
        <p:nvSpPr>
          <p:cNvPr id="19" name="Geschweifte Klammer rechts 18"/>
          <p:cNvSpPr/>
          <p:nvPr/>
        </p:nvSpPr>
        <p:spPr>
          <a:xfrm>
            <a:off x="9028114" y="3540088"/>
            <a:ext cx="360362" cy="1527175"/>
          </a:xfrm>
          <a:prstGeom prst="rightBrace">
            <a:avLst/>
          </a:prstGeom>
          <a:ln w="25400">
            <a:solidFill>
              <a:srgbClr val="177458"/>
            </a:solidFill>
          </a:ln>
          <a:effectLst/>
        </p:spPr>
        <p:style>
          <a:lnRef idx="1">
            <a:schemeClr val="accent1"/>
          </a:lnRef>
          <a:fillRef idx="0">
            <a:schemeClr val="accent1"/>
          </a:fillRef>
          <a:effectRef idx="0">
            <a:schemeClr val="accent1"/>
          </a:effectRef>
          <a:fontRef idx="minor">
            <a:schemeClr val="tx1"/>
          </a:fontRef>
        </p:style>
        <p:txBody>
          <a:bodyPr lIns="91436" tIns="45718" rIns="91436" bIns="45718" anchor="ctr"/>
          <a:lstStyle>
            <a:defPPr>
              <a:defRPr lang="de-DE"/>
            </a:defPPr>
            <a:lvl1pPr algn="l" rtl="0" fontAlgn="base">
              <a:spcBef>
                <a:spcPct val="0"/>
              </a:spcBef>
              <a:spcAft>
                <a:spcPct val="0"/>
              </a:spcAft>
              <a:defRPr sz="24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mn-lt"/>
                <a:ea typeface="+mn-ea"/>
                <a:cs typeface="+mn-cs"/>
              </a:defRPr>
            </a:lvl2pPr>
            <a:lvl3pPr marL="914400" algn="l" rtl="0" fontAlgn="base">
              <a:spcBef>
                <a:spcPct val="0"/>
              </a:spcBef>
              <a:spcAft>
                <a:spcPct val="0"/>
              </a:spcAft>
              <a:defRPr sz="2400" kern="1200">
                <a:solidFill>
                  <a:schemeClr val="tx1"/>
                </a:solidFill>
                <a:latin typeface="+mn-lt"/>
                <a:ea typeface="+mn-ea"/>
                <a:cs typeface="+mn-cs"/>
              </a:defRPr>
            </a:lvl3pPr>
            <a:lvl4pPr marL="1371600" algn="l" rtl="0" fontAlgn="base">
              <a:spcBef>
                <a:spcPct val="0"/>
              </a:spcBef>
              <a:spcAft>
                <a:spcPct val="0"/>
              </a:spcAft>
              <a:defRPr sz="2400" kern="1200">
                <a:solidFill>
                  <a:schemeClr val="tx1"/>
                </a:solidFill>
                <a:latin typeface="+mn-lt"/>
                <a:ea typeface="+mn-ea"/>
                <a:cs typeface="+mn-cs"/>
              </a:defRPr>
            </a:lvl4pPr>
            <a:lvl5pPr marL="1828800" algn="l" rtl="0" fontAlgn="base">
              <a:spcBef>
                <a:spcPct val="0"/>
              </a:spcBef>
              <a:spcAft>
                <a:spcPct val="0"/>
              </a:spcAft>
              <a:defRPr sz="2400" kern="1200">
                <a:solidFill>
                  <a:schemeClr val="tx1"/>
                </a:solidFill>
                <a:latin typeface="+mn-lt"/>
                <a:ea typeface="+mn-ea"/>
                <a:cs typeface="+mn-cs"/>
              </a:defRPr>
            </a:lvl5pPr>
            <a:lvl6pPr marL="2286000" algn="l" defTabSz="914400" rtl="0" eaLnBrk="1" latinLnBrk="0" hangingPunct="1">
              <a:defRPr sz="2400" kern="1200">
                <a:solidFill>
                  <a:schemeClr val="tx1"/>
                </a:solidFill>
                <a:latin typeface="+mn-lt"/>
                <a:ea typeface="+mn-ea"/>
                <a:cs typeface="+mn-cs"/>
              </a:defRPr>
            </a:lvl6pPr>
            <a:lvl7pPr marL="2743200" algn="l" defTabSz="914400" rtl="0" eaLnBrk="1" latinLnBrk="0" hangingPunct="1">
              <a:defRPr sz="2400" kern="1200">
                <a:solidFill>
                  <a:schemeClr val="tx1"/>
                </a:solidFill>
                <a:latin typeface="+mn-lt"/>
                <a:ea typeface="+mn-ea"/>
                <a:cs typeface="+mn-cs"/>
              </a:defRPr>
            </a:lvl7pPr>
            <a:lvl8pPr marL="3200400" algn="l" defTabSz="914400" rtl="0" eaLnBrk="1" latinLnBrk="0" hangingPunct="1">
              <a:defRPr sz="2400" kern="1200">
                <a:solidFill>
                  <a:schemeClr val="tx1"/>
                </a:solidFill>
                <a:latin typeface="+mn-lt"/>
                <a:ea typeface="+mn-ea"/>
                <a:cs typeface="+mn-cs"/>
              </a:defRPr>
            </a:lvl8pPr>
            <a:lvl9pPr marL="3657600" algn="l" defTabSz="914400" rtl="0" eaLnBrk="1" latinLnBrk="0" hangingPunct="1">
              <a:defRPr sz="2400" kern="1200">
                <a:solidFill>
                  <a:schemeClr val="tx1"/>
                </a:solidFill>
                <a:latin typeface="+mn-lt"/>
                <a:ea typeface="+mn-ea"/>
                <a:cs typeface="+mn-cs"/>
              </a:defRPr>
            </a:lvl9pPr>
          </a:lstStyle>
          <a:p>
            <a:pPr algn="ctr" defTabSz="457178" eaLnBrk="0" hangingPunct="0">
              <a:defRPr/>
            </a:pPr>
            <a:endParaRPr lang="de-DE" sz="1125" dirty="0">
              <a:solidFill>
                <a:prstClr val="black"/>
              </a:solidFill>
              <a:latin typeface="Calibri" panose="020F0502020204030204" pitchFamily="34" charset="0"/>
              <a:cs typeface="Calibri" panose="020F0502020204030204" pitchFamily="34" charset="0"/>
            </a:endParaRPr>
          </a:p>
        </p:txBody>
      </p:sp>
      <p:sp>
        <p:nvSpPr>
          <p:cNvPr id="20" name="Ellipse 19"/>
          <p:cNvSpPr/>
          <p:nvPr/>
        </p:nvSpPr>
        <p:spPr>
          <a:xfrm>
            <a:off x="3142056" y="3050434"/>
            <a:ext cx="633357" cy="567107"/>
          </a:xfrm>
          <a:prstGeom prst="ellipse">
            <a:avLst/>
          </a:prstGeom>
          <a:solidFill>
            <a:srgbClr val="0070C0"/>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93596" anchor="ctr"/>
          <a:lstStyle>
            <a:defPPr>
              <a:defRPr lang="de-DE"/>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457178" eaLnBrk="0" hangingPunct="0">
              <a:defRPr/>
            </a:pPr>
            <a:r>
              <a:rPr lang="de-DE" sz="1425" b="1" dirty="0">
                <a:solidFill>
                  <a:prstClr val="white"/>
                </a:solidFill>
                <a:latin typeface="Calibri" panose="020F0502020204030204" pitchFamily="34" charset="0"/>
                <a:cs typeface="Calibri" panose="020F0502020204030204" pitchFamily="34" charset="0"/>
              </a:rPr>
              <a:t>R*</a:t>
            </a:r>
          </a:p>
          <a:p>
            <a:pPr algn="ctr" defTabSz="457178" eaLnBrk="0" hangingPunct="0">
              <a:defRPr/>
            </a:pPr>
            <a:r>
              <a:rPr lang="de-DE" sz="1425" b="1" dirty="0">
                <a:solidFill>
                  <a:prstClr val="white"/>
                </a:solidFill>
                <a:latin typeface="Calibri" panose="020F0502020204030204" pitchFamily="34" charset="0"/>
                <a:cs typeface="Calibri" panose="020F0502020204030204" pitchFamily="34" charset="0"/>
              </a:rPr>
              <a:t>1:1</a:t>
            </a:r>
          </a:p>
        </p:txBody>
      </p:sp>
      <p:cxnSp>
        <p:nvCxnSpPr>
          <p:cNvPr id="21" name="Gerade Verbindung mit Pfeil 20"/>
          <p:cNvCxnSpPr/>
          <p:nvPr/>
        </p:nvCxnSpPr>
        <p:spPr>
          <a:xfrm flipH="1" flipV="1">
            <a:off x="2941159" y="3332443"/>
            <a:ext cx="182880" cy="1588"/>
          </a:xfrm>
          <a:prstGeom prst="straightConnector1">
            <a:avLst/>
          </a:prstGeom>
          <a:ln w="38100" cap="flat" cmpd="sng" algn="ctr">
            <a:solidFill>
              <a:srgbClr val="177458"/>
            </a:solidFill>
            <a:prstDash val="solid"/>
            <a:round/>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2" name="Textfeld 36"/>
          <p:cNvSpPr txBox="1">
            <a:spLocks noChangeArrowheads="1"/>
          </p:cNvSpPr>
          <p:nvPr/>
        </p:nvSpPr>
        <p:spPr bwMode="auto">
          <a:xfrm>
            <a:off x="9590087" y="1709695"/>
            <a:ext cx="184722"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spAutoFit/>
          </a:bodyPr>
          <a:lstStyle>
            <a:defPPr>
              <a:defRPr lang="de-DE"/>
            </a:defPPr>
            <a:lvl1pPr algn="l" rtl="0" fontAlgn="base">
              <a:spcBef>
                <a:spcPct val="0"/>
              </a:spcBef>
              <a:spcAft>
                <a:spcPct val="0"/>
              </a:spcAft>
              <a:defRPr sz="2400"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5pPr>
            <a:lvl6pPr marL="2286000" algn="l" defTabSz="914400" rtl="0" eaLnBrk="1" latinLnBrk="0" hangingPunct="1">
              <a:defRPr sz="2400" kern="1200">
                <a:solidFill>
                  <a:schemeClr val="tx1"/>
                </a:solidFill>
                <a:latin typeface="Arial" pitchFamily="34" charset="0"/>
                <a:ea typeface="ヒラギノ角ゴ Pro W3"/>
                <a:cs typeface="ヒラギノ角ゴ Pro W3"/>
              </a:defRPr>
            </a:lvl6pPr>
            <a:lvl7pPr marL="2743200" algn="l" defTabSz="914400" rtl="0" eaLnBrk="1" latinLnBrk="0" hangingPunct="1">
              <a:defRPr sz="2400" kern="1200">
                <a:solidFill>
                  <a:schemeClr val="tx1"/>
                </a:solidFill>
                <a:latin typeface="Arial" pitchFamily="34" charset="0"/>
                <a:ea typeface="ヒラギノ角ゴ Pro W3"/>
                <a:cs typeface="ヒラギノ角ゴ Pro W3"/>
              </a:defRPr>
            </a:lvl7pPr>
            <a:lvl8pPr marL="3200400" algn="l" defTabSz="914400" rtl="0" eaLnBrk="1" latinLnBrk="0" hangingPunct="1">
              <a:defRPr sz="2400" kern="1200">
                <a:solidFill>
                  <a:schemeClr val="tx1"/>
                </a:solidFill>
                <a:latin typeface="Arial" pitchFamily="34" charset="0"/>
                <a:ea typeface="ヒラギノ角ゴ Pro W3"/>
                <a:cs typeface="ヒラギノ角ゴ Pro W3"/>
              </a:defRPr>
            </a:lvl8pPr>
            <a:lvl9pPr marL="3657600" algn="l" defTabSz="914400" rtl="0" eaLnBrk="1" latinLnBrk="0" hangingPunct="1">
              <a:defRPr sz="2400" kern="1200">
                <a:solidFill>
                  <a:schemeClr val="tx1"/>
                </a:solidFill>
                <a:latin typeface="Arial" pitchFamily="34" charset="0"/>
                <a:ea typeface="ヒラギノ角ゴ Pro W3"/>
                <a:cs typeface="ヒラギノ角ゴ Pro W3"/>
              </a:defRPr>
            </a:lvl9pPr>
          </a:lstStyle>
          <a:p>
            <a:pPr defTabSz="457178"/>
            <a:endParaRPr lang="de-DE" sz="1800" dirty="0">
              <a:solidFill>
                <a:prstClr val="black"/>
              </a:solidFill>
              <a:latin typeface="Calibri" panose="020F0502020204030204" pitchFamily="34" charset="0"/>
              <a:cs typeface="Calibri" panose="020F0502020204030204" pitchFamily="34" charset="0"/>
            </a:endParaRPr>
          </a:p>
        </p:txBody>
      </p:sp>
      <p:sp>
        <p:nvSpPr>
          <p:cNvPr id="23" name="Textfeld 30"/>
          <p:cNvSpPr txBox="1"/>
          <p:nvPr/>
        </p:nvSpPr>
        <p:spPr>
          <a:xfrm>
            <a:off x="4202496" y="1761797"/>
            <a:ext cx="1609725" cy="311620"/>
          </a:xfrm>
          <a:prstGeom prst="rect">
            <a:avLst/>
          </a:prstGeom>
          <a:noFill/>
          <a:effectLst/>
        </p:spPr>
        <p:txBody>
          <a:bodyPr lIns="91436" tIns="45718" rIns="91436" bIns="45718">
            <a:spAutoFit/>
          </a:bodyPr>
          <a:lstStyle>
            <a:defPPr>
              <a:defRPr lang="de-DE"/>
            </a:defPPr>
            <a:lvl1pPr algn="l" rtl="0" fontAlgn="base">
              <a:spcBef>
                <a:spcPct val="0"/>
              </a:spcBef>
              <a:spcAft>
                <a:spcPct val="0"/>
              </a:spcAft>
              <a:defRPr sz="2400"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5pPr>
            <a:lvl6pPr marL="2286000" algn="l" defTabSz="914400" rtl="0" eaLnBrk="1" latinLnBrk="0" hangingPunct="1">
              <a:defRPr sz="2400" kern="1200">
                <a:solidFill>
                  <a:schemeClr val="tx1"/>
                </a:solidFill>
                <a:latin typeface="Arial" pitchFamily="34" charset="0"/>
                <a:ea typeface="ヒラギノ角ゴ Pro W3"/>
                <a:cs typeface="ヒラギノ角ゴ Pro W3"/>
              </a:defRPr>
            </a:lvl6pPr>
            <a:lvl7pPr marL="2743200" algn="l" defTabSz="914400" rtl="0" eaLnBrk="1" latinLnBrk="0" hangingPunct="1">
              <a:defRPr sz="2400" kern="1200">
                <a:solidFill>
                  <a:schemeClr val="tx1"/>
                </a:solidFill>
                <a:latin typeface="Arial" pitchFamily="34" charset="0"/>
                <a:ea typeface="ヒラギノ角ゴ Pro W3"/>
                <a:cs typeface="ヒラギノ角ゴ Pro W3"/>
              </a:defRPr>
            </a:lvl7pPr>
            <a:lvl8pPr marL="3200400" algn="l" defTabSz="914400" rtl="0" eaLnBrk="1" latinLnBrk="0" hangingPunct="1">
              <a:defRPr sz="2400" kern="1200">
                <a:solidFill>
                  <a:schemeClr val="tx1"/>
                </a:solidFill>
                <a:latin typeface="Arial" pitchFamily="34" charset="0"/>
                <a:ea typeface="ヒラギノ角ゴ Pro W3"/>
                <a:cs typeface="ヒラギノ角ゴ Pro W3"/>
              </a:defRPr>
            </a:lvl8pPr>
            <a:lvl9pPr marL="3657600" algn="l" defTabSz="914400" rtl="0" eaLnBrk="1" latinLnBrk="0" hangingPunct="1">
              <a:defRPr sz="2400" kern="1200">
                <a:solidFill>
                  <a:schemeClr val="tx1"/>
                </a:solidFill>
                <a:latin typeface="Arial" pitchFamily="34" charset="0"/>
                <a:ea typeface="ヒラギノ角ゴ Pro W3"/>
                <a:cs typeface="ヒラギノ角ゴ Pro W3"/>
              </a:defRPr>
            </a:lvl9pPr>
          </a:lstStyle>
          <a:p>
            <a:pPr algn="ctr" defTabSz="457178" eaLnBrk="0" hangingPunct="0">
              <a:defRPr/>
            </a:pPr>
            <a:r>
              <a:rPr lang="en-US" sz="1425" b="1" i="1" dirty="0">
                <a:solidFill>
                  <a:prstClr val="black">
                    <a:lumMod val="85000"/>
                    <a:lumOff val="15000"/>
                  </a:prstClr>
                </a:solidFill>
                <a:latin typeface="Calibri" panose="020F0502020204030204" pitchFamily="34" charset="0"/>
                <a:ea typeface="ヒラギノ角ゴ Pro W3" charset="-128"/>
                <a:cs typeface="Calibri" panose="020F0502020204030204" pitchFamily="34" charset="0"/>
              </a:rPr>
              <a:t>Control group</a:t>
            </a:r>
          </a:p>
        </p:txBody>
      </p:sp>
      <p:sp>
        <p:nvSpPr>
          <p:cNvPr id="24" name="Textfeld 31"/>
          <p:cNvSpPr txBox="1"/>
          <p:nvPr/>
        </p:nvSpPr>
        <p:spPr>
          <a:xfrm>
            <a:off x="3904043" y="3278485"/>
            <a:ext cx="2190750" cy="530911"/>
          </a:xfrm>
          <a:prstGeom prst="rect">
            <a:avLst/>
          </a:prstGeom>
          <a:noFill/>
          <a:effectLst/>
        </p:spPr>
        <p:txBody>
          <a:bodyPr lIns="91436" tIns="45718" rIns="91436" bIns="45718">
            <a:spAutoFit/>
          </a:bodyPr>
          <a:lstStyle>
            <a:defPPr>
              <a:defRPr lang="de-DE"/>
            </a:defPPr>
            <a:lvl1pPr algn="l" rtl="0" fontAlgn="base">
              <a:spcBef>
                <a:spcPct val="0"/>
              </a:spcBef>
              <a:spcAft>
                <a:spcPct val="0"/>
              </a:spcAft>
              <a:defRPr sz="2400"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5pPr>
            <a:lvl6pPr marL="2286000" algn="l" defTabSz="914400" rtl="0" eaLnBrk="1" latinLnBrk="0" hangingPunct="1">
              <a:defRPr sz="2400" kern="1200">
                <a:solidFill>
                  <a:schemeClr val="tx1"/>
                </a:solidFill>
                <a:latin typeface="Arial" pitchFamily="34" charset="0"/>
                <a:ea typeface="ヒラギノ角ゴ Pro W3"/>
                <a:cs typeface="ヒラギノ角ゴ Pro W3"/>
              </a:defRPr>
            </a:lvl6pPr>
            <a:lvl7pPr marL="2743200" algn="l" defTabSz="914400" rtl="0" eaLnBrk="1" latinLnBrk="0" hangingPunct="1">
              <a:defRPr sz="2400" kern="1200">
                <a:solidFill>
                  <a:schemeClr val="tx1"/>
                </a:solidFill>
                <a:latin typeface="Arial" pitchFamily="34" charset="0"/>
                <a:ea typeface="ヒラギノ角ゴ Pro W3"/>
                <a:cs typeface="ヒラギノ角ゴ Pro W3"/>
              </a:defRPr>
            </a:lvl7pPr>
            <a:lvl8pPr marL="3200400" algn="l" defTabSz="914400" rtl="0" eaLnBrk="1" latinLnBrk="0" hangingPunct="1">
              <a:defRPr sz="2400" kern="1200">
                <a:solidFill>
                  <a:schemeClr val="tx1"/>
                </a:solidFill>
                <a:latin typeface="Arial" pitchFamily="34" charset="0"/>
                <a:ea typeface="ヒラギノ角ゴ Pro W3"/>
                <a:cs typeface="ヒラギノ角ゴ Pro W3"/>
              </a:defRPr>
            </a:lvl8pPr>
            <a:lvl9pPr marL="3657600" algn="l" defTabSz="914400" rtl="0" eaLnBrk="1" latinLnBrk="0" hangingPunct="1">
              <a:defRPr sz="2400" kern="1200">
                <a:solidFill>
                  <a:schemeClr val="tx1"/>
                </a:solidFill>
                <a:latin typeface="Arial" pitchFamily="34" charset="0"/>
                <a:ea typeface="ヒラギノ角ゴ Pro W3"/>
                <a:cs typeface="ヒラギノ角ゴ Pro W3"/>
              </a:defRPr>
            </a:lvl9pPr>
          </a:lstStyle>
          <a:p>
            <a:pPr algn="ctr" defTabSz="457178" eaLnBrk="0" hangingPunct="0">
              <a:defRPr/>
            </a:pPr>
            <a:r>
              <a:rPr lang="en-US" sz="1425" b="1" i="1" dirty="0">
                <a:solidFill>
                  <a:prstClr val="black">
                    <a:lumMod val="85000"/>
                    <a:lumOff val="15000"/>
                  </a:prstClr>
                </a:solidFill>
                <a:latin typeface="Calibri" panose="020F0502020204030204" pitchFamily="34" charset="0"/>
                <a:ea typeface="ヒラギノ角ゴ Pro W3" charset="-128"/>
                <a:cs typeface="Calibri" panose="020F0502020204030204" pitchFamily="34" charset="0"/>
              </a:rPr>
              <a:t>Guided de-escalation group</a:t>
            </a:r>
          </a:p>
        </p:txBody>
      </p:sp>
      <p:sp>
        <p:nvSpPr>
          <p:cNvPr id="25" name="Rechteck 24"/>
          <p:cNvSpPr/>
          <p:nvPr/>
        </p:nvSpPr>
        <p:spPr>
          <a:xfrm>
            <a:off x="8007471" y="2240297"/>
            <a:ext cx="1065563" cy="461661"/>
          </a:xfrm>
          <a:prstGeom prst="rect">
            <a:avLst/>
          </a:prstGeom>
          <a:solidFill>
            <a:srgbClr val="C00000"/>
          </a:solidFill>
          <a:ln>
            <a:noFill/>
          </a:ln>
          <a:effectLst/>
          <a:scene3d>
            <a:camera prst="orthographicFront"/>
            <a:lightRig rig="threePt" dir="t"/>
          </a:scene3d>
          <a:sp3d>
            <a:bevelT w="50800" h="38100"/>
            <a:bevelB w="50800" h="38100"/>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spAutoFit/>
          </a:bodyPr>
          <a:lstStyle>
            <a:defPPr>
              <a:defRPr lang="de-DE"/>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457178" eaLnBrk="0" hangingPunct="0">
              <a:defRPr/>
            </a:pPr>
            <a:r>
              <a:rPr lang="en-US" sz="1200" dirty="0">
                <a:solidFill>
                  <a:srgbClr val="FFFFFF"/>
                </a:solidFill>
                <a:latin typeface="Calibri" panose="020F0502020204030204" pitchFamily="34" charset="0"/>
                <a:ea typeface="ＭＳ Ｐゴシック" charset="-128"/>
                <a:cs typeface="Calibri" panose="020F0502020204030204" pitchFamily="34" charset="0"/>
              </a:rPr>
              <a:t>11 ½ months of prasugrel</a:t>
            </a:r>
          </a:p>
        </p:txBody>
      </p:sp>
      <p:sp>
        <p:nvSpPr>
          <p:cNvPr id="26" name="Textfeld 21"/>
          <p:cNvSpPr txBox="1">
            <a:spLocks noChangeArrowheads="1"/>
          </p:cNvSpPr>
          <p:nvPr/>
        </p:nvSpPr>
        <p:spPr bwMode="auto">
          <a:xfrm rot="16200000">
            <a:off x="3134823" y="3268690"/>
            <a:ext cx="1458633" cy="265453"/>
          </a:xfrm>
          <a:prstGeom prst="rect">
            <a:avLst/>
          </a:prstGeom>
          <a:noFill/>
          <a:ln>
            <a:noFill/>
          </a:ln>
          <a:extLst/>
        </p:spPr>
        <p:txBody>
          <a:bodyPr wrap="square" lIns="91436" tIns="45718" rIns="91436" bIns="45718">
            <a:spAutoFit/>
          </a:bodyPr>
          <a:lstStyle>
            <a:defPPr>
              <a:defRPr lang="de-DE"/>
            </a:defPPr>
            <a:lvl1pPr algn="l" rtl="0" fontAlgn="base">
              <a:spcBef>
                <a:spcPct val="0"/>
              </a:spcBef>
              <a:spcAft>
                <a:spcPct val="0"/>
              </a:spcAft>
              <a:defRPr sz="2400"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5pPr>
            <a:lvl6pPr marL="2286000" algn="l" defTabSz="914400" rtl="0" eaLnBrk="1" latinLnBrk="0" hangingPunct="1">
              <a:defRPr sz="2400" kern="1200">
                <a:solidFill>
                  <a:schemeClr val="tx1"/>
                </a:solidFill>
                <a:latin typeface="Arial" pitchFamily="34" charset="0"/>
                <a:ea typeface="ヒラギノ角ゴ Pro W3"/>
                <a:cs typeface="ヒラギノ角ゴ Pro W3"/>
              </a:defRPr>
            </a:lvl6pPr>
            <a:lvl7pPr marL="2743200" algn="l" defTabSz="914400" rtl="0" eaLnBrk="1" latinLnBrk="0" hangingPunct="1">
              <a:defRPr sz="2400" kern="1200">
                <a:solidFill>
                  <a:schemeClr val="tx1"/>
                </a:solidFill>
                <a:latin typeface="Arial" pitchFamily="34" charset="0"/>
                <a:ea typeface="ヒラギノ角ゴ Pro W3"/>
                <a:cs typeface="ヒラギノ角ゴ Pro W3"/>
              </a:defRPr>
            </a:lvl7pPr>
            <a:lvl8pPr marL="3200400" algn="l" defTabSz="914400" rtl="0" eaLnBrk="1" latinLnBrk="0" hangingPunct="1">
              <a:defRPr sz="2400" kern="1200">
                <a:solidFill>
                  <a:schemeClr val="tx1"/>
                </a:solidFill>
                <a:latin typeface="Arial" pitchFamily="34" charset="0"/>
                <a:ea typeface="ヒラギノ角ゴ Pro W3"/>
                <a:cs typeface="ヒラギノ角ゴ Pro W3"/>
              </a:defRPr>
            </a:lvl8pPr>
            <a:lvl9pPr marL="3657600" algn="l" defTabSz="914400" rtl="0" eaLnBrk="1" latinLnBrk="0" hangingPunct="1">
              <a:defRPr sz="2400" kern="1200">
                <a:solidFill>
                  <a:schemeClr val="tx1"/>
                </a:solidFill>
                <a:latin typeface="Arial" pitchFamily="34" charset="0"/>
                <a:ea typeface="ヒラギノ角ゴ Pro W3"/>
                <a:cs typeface="ヒラギノ角ゴ Pro W3"/>
              </a:defRPr>
            </a:lvl9pPr>
          </a:lstStyle>
          <a:p>
            <a:pPr defTabSz="457178" eaLnBrk="0" hangingPunct="0">
              <a:spcBef>
                <a:spcPts val="600"/>
              </a:spcBef>
              <a:defRPr/>
            </a:pPr>
            <a:r>
              <a:rPr lang="en-US" sz="1125" b="1" dirty="0">
                <a:solidFill>
                  <a:prstClr val="black">
                    <a:lumMod val="85000"/>
                    <a:lumOff val="15000"/>
                  </a:prstClr>
                </a:solidFill>
                <a:latin typeface="Calibri" panose="020F0502020204030204" pitchFamily="34" charset="0"/>
                <a:cs typeface="Calibri" panose="020F0502020204030204" pitchFamily="34" charset="0"/>
              </a:rPr>
              <a:t>Hospital discharge</a:t>
            </a:r>
          </a:p>
        </p:txBody>
      </p:sp>
      <p:cxnSp>
        <p:nvCxnSpPr>
          <p:cNvPr id="27" name="Gerade Verbindung 4"/>
          <p:cNvCxnSpPr/>
          <p:nvPr/>
        </p:nvCxnSpPr>
        <p:spPr>
          <a:xfrm flipV="1">
            <a:off x="3863383" y="2096277"/>
            <a:ext cx="0" cy="57606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8" name="Gerade Verbindung 57"/>
          <p:cNvCxnSpPr/>
          <p:nvPr/>
        </p:nvCxnSpPr>
        <p:spPr>
          <a:xfrm flipV="1">
            <a:off x="3864137" y="4155428"/>
            <a:ext cx="0" cy="57606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9" name="Gerade Verbindung mit Pfeil 28"/>
          <p:cNvCxnSpPr/>
          <p:nvPr/>
        </p:nvCxnSpPr>
        <p:spPr>
          <a:xfrm flipH="1">
            <a:off x="3430128" y="2423511"/>
            <a:ext cx="327268" cy="549032"/>
          </a:xfrm>
          <a:prstGeom prst="straightConnector1">
            <a:avLst/>
          </a:prstGeom>
          <a:ln w="38100" cap="flat" cmpd="sng" algn="ctr">
            <a:solidFill>
              <a:srgbClr val="177458"/>
            </a:solidFill>
            <a:prstDash val="solid"/>
            <a:round/>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flipH="1" flipV="1">
            <a:off x="3427623" y="3704943"/>
            <a:ext cx="310131" cy="556442"/>
          </a:xfrm>
          <a:prstGeom prst="straightConnector1">
            <a:avLst/>
          </a:prstGeom>
          <a:ln w="38100" cap="flat" cmpd="sng" algn="ctr">
            <a:solidFill>
              <a:srgbClr val="177458"/>
            </a:solidFill>
            <a:prstDash val="solid"/>
            <a:round/>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36" name="Textfeld 35"/>
          <p:cNvSpPr txBox="1"/>
          <p:nvPr/>
        </p:nvSpPr>
        <p:spPr>
          <a:xfrm>
            <a:off x="4794025" y="5218019"/>
            <a:ext cx="5708606" cy="242370"/>
          </a:xfrm>
          <a:prstGeom prst="rect">
            <a:avLst/>
          </a:prstGeom>
          <a:noFill/>
        </p:spPr>
        <p:txBody>
          <a:bodyPr wrap="none" lIns="91436" tIns="45718" rIns="91436" bIns="45718" rtlCol="0">
            <a:spAutoFit/>
          </a:bodyPr>
          <a:lstStyle/>
          <a:p>
            <a:pPr defTabSz="457178"/>
            <a:r>
              <a:rPr lang="de-DE" sz="975" i="1" dirty="0">
                <a:solidFill>
                  <a:prstClr val="black"/>
                </a:solidFill>
                <a:latin typeface="Calibri" panose="020F0502020204030204" pitchFamily="34" charset="0"/>
                <a:cs typeface="Calibri" panose="020F0502020204030204" pitchFamily="34" charset="0"/>
              </a:rPr>
              <a:t> - For further details on TROPICAL-ACS trial design see: Sibbing et al. </a:t>
            </a:r>
            <a:r>
              <a:rPr lang="en-US" sz="975" i="1" dirty="0">
                <a:solidFill>
                  <a:prstClr val="black"/>
                </a:solidFill>
                <a:latin typeface="Calibri" panose="020F0502020204030204" pitchFamily="34" charset="0"/>
                <a:cs typeface="Calibri" panose="020F0502020204030204" pitchFamily="34" charset="0"/>
              </a:rPr>
              <a:t>Thromb Haemost. </a:t>
            </a:r>
            <a:r>
              <a:rPr lang="en-US" sz="975" dirty="0">
                <a:solidFill>
                  <a:prstClr val="black"/>
                </a:solidFill>
                <a:latin typeface="Calibri" panose="020F0502020204030204" pitchFamily="34" charset="0"/>
                <a:cs typeface="Calibri" panose="020F0502020204030204" pitchFamily="34" charset="0"/>
              </a:rPr>
              <a:t>2017;117:188-195.</a:t>
            </a:r>
            <a:endParaRPr lang="de-DE" sz="975" i="1" dirty="0">
              <a:solidFill>
                <a:prstClr val="black"/>
              </a:solidFill>
              <a:latin typeface="Calibri" panose="020F0502020204030204" pitchFamily="34" charset="0"/>
              <a:cs typeface="Calibri" panose="020F0502020204030204" pitchFamily="34" charset="0"/>
            </a:endParaRPr>
          </a:p>
        </p:txBody>
      </p:sp>
      <p:sp>
        <p:nvSpPr>
          <p:cNvPr id="34" name="Textfeld 22"/>
          <p:cNvSpPr txBox="1">
            <a:spLocks noChangeArrowheads="1"/>
          </p:cNvSpPr>
          <p:nvPr/>
        </p:nvSpPr>
        <p:spPr bwMode="auto">
          <a:xfrm>
            <a:off x="1741425" y="5067259"/>
            <a:ext cx="1686196" cy="392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defPPr>
              <a:defRPr lang="de-DE"/>
            </a:defPPr>
            <a:lvl1pPr algn="l" rtl="0" fontAlgn="base">
              <a:spcBef>
                <a:spcPct val="0"/>
              </a:spcBef>
              <a:spcAft>
                <a:spcPct val="0"/>
              </a:spcAft>
              <a:defRPr sz="2400"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5pPr>
            <a:lvl6pPr marL="2286000" algn="l" defTabSz="914400" rtl="0" eaLnBrk="1" latinLnBrk="0" hangingPunct="1">
              <a:defRPr sz="2400" kern="1200">
                <a:solidFill>
                  <a:schemeClr val="tx1"/>
                </a:solidFill>
                <a:latin typeface="Arial" pitchFamily="34" charset="0"/>
                <a:ea typeface="ヒラギノ角ゴ Pro W3"/>
                <a:cs typeface="ヒラギノ角ゴ Pro W3"/>
              </a:defRPr>
            </a:lvl6pPr>
            <a:lvl7pPr marL="2743200" algn="l" defTabSz="914400" rtl="0" eaLnBrk="1" latinLnBrk="0" hangingPunct="1">
              <a:defRPr sz="2400" kern="1200">
                <a:solidFill>
                  <a:schemeClr val="tx1"/>
                </a:solidFill>
                <a:latin typeface="Arial" pitchFamily="34" charset="0"/>
                <a:ea typeface="ヒラギノ角ゴ Pro W3"/>
                <a:cs typeface="ヒラギノ角ゴ Pro W3"/>
              </a:defRPr>
            </a:lvl7pPr>
            <a:lvl8pPr marL="3200400" algn="l" defTabSz="914400" rtl="0" eaLnBrk="1" latinLnBrk="0" hangingPunct="1">
              <a:defRPr sz="2400" kern="1200">
                <a:solidFill>
                  <a:schemeClr val="tx1"/>
                </a:solidFill>
                <a:latin typeface="Arial" pitchFamily="34" charset="0"/>
                <a:ea typeface="ヒラギノ角ゴ Pro W3"/>
                <a:cs typeface="ヒラギノ角ゴ Pro W3"/>
              </a:defRPr>
            </a:lvl8pPr>
            <a:lvl9pPr marL="3657600" algn="l" defTabSz="914400" rtl="0" eaLnBrk="1" latinLnBrk="0" hangingPunct="1">
              <a:defRPr sz="2400" kern="1200">
                <a:solidFill>
                  <a:schemeClr val="tx1"/>
                </a:solidFill>
                <a:latin typeface="Arial" pitchFamily="34" charset="0"/>
                <a:ea typeface="ヒラギノ角ゴ Pro W3"/>
                <a:cs typeface="ヒラギノ角ゴ Pro W3"/>
              </a:defRPr>
            </a:lvl9pPr>
          </a:lstStyle>
          <a:p>
            <a:pPr algn="ctr" defTabSz="457178"/>
            <a:r>
              <a:rPr lang="en-US" sz="975" b="1" dirty="0">
                <a:solidFill>
                  <a:srgbClr val="CD2748"/>
                </a:solidFill>
                <a:latin typeface="Calibri" panose="020F0502020204030204" pitchFamily="34" charset="0"/>
                <a:cs typeface="Calibri" panose="020F0502020204030204" pitchFamily="34" charset="0"/>
              </a:rPr>
              <a:t>*HPR denotes high platelet reactivity </a:t>
            </a:r>
          </a:p>
        </p:txBody>
      </p:sp>
      <p:sp>
        <p:nvSpPr>
          <p:cNvPr id="35" name="Textfeld 24"/>
          <p:cNvSpPr txBox="1">
            <a:spLocks noChangeArrowheads="1"/>
          </p:cNvSpPr>
          <p:nvPr/>
        </p:nvSpPr>
        <p:spPr bwMode="auto">
          <a:xfrm>
            <a:off x="6731112" y="2038555"/>
            <a:ext cx="1193688"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defPPr>
              <a:defRPr lang="fr-FR"/>
            </a:defPPr>
            <a:lvl1pPr algn="ctr" fontAlgn="base">
              <a:spcBef>
                <a:spcPct val="0"/>
              </a:spcBef>
              <a:spcAft>
                <a:spcPct val="0"/>
              </a:spcAft>
              <a:defRPr sz="1400" b="1">
                <a:solidFill>
                  <a:srgbClr val="CD2748"/>
                </a:solidFill>
                <a:latin typeface="Arial" pitchFamily="34" charset="0"/>
                <a:ea typeface="ヒラギノ角ゴ Pro W3"/>
                <a:cs typeface="Arial" panose="020B0604020202020204" pitchFamily="34" charset="0"/>
              </a:defRPr>
            </a:lvl1pPr>
            <a:lvl2pPr fontAlgn="base">
              <a:spcBef>
                <a:spcPct val="0"/>
              </a:spcBef>
              <a:spcAft>
                <a:spcPct val="0"/>
              </a:spcAft>
              <a:defRPr sz="2400">
                <a:latin typeface="Arial" pitchFamily="34" charset="0"/>
                <a:ea typeface="ヒラギノ角ゴ Pro W3"/>
                <a:cs typeface="ヒラギノ角ゴ Pro W3"/>
              </a:defRPr>
            </a:lvl2pPr>
            <a:lvl3pPr fontAlgn="base">
              <a:spcBef>
                <a:spcPct val="0"/>
              </a:spcBef>
              <a:spcAft>
                <a:spcPct val="0"/>
              </a:spcAft>
              <a:defRPr sz="2400">
                <a:latin typeface="Arial" pitchFamily="34" charset="0"/>
                <a:ea typeface="ヒラギノ角ゴ Pro W3"/>
                <a:cs typeface="ヒラギノ角ゴ Pro W3"/>
              </a:defRPr>
            </a:lvl3pPr>
            <a:lvl4pPr fontAlgn="base">
              <a:spcBef>
                <a:spcPct val="0"/>
              </a:spcBef>
              <a:spcAft>
                <a:spcPct val="0"/>
              </a:spcAft>
              <a:defRPr sz="2400">
                <a:latin typeface="Arial" pitchFamily="34" charset="0"/>
                <a:ea typeface="ヒラギノ角ゴ Pro W3"/>
                <a:cs typeface="ヒラギノ角ゴ Pro W3"/>
              </a:defRPr>
            </a:lvl4pPr>
            <a:lvl5pPr fontAlgn="base">
              <a:spcBef>
                <a:spcPct val="0"/>
              </a:spcBef>
              <a:spcAft>
                <a:spcPct val="0"/>
              </a:spcAft>
              <a:defRPr sz="2400">
                <a:latin typeface="Arial" pitchFamily="34" charset="0"/>
                <a:ea typeface="ヒラギノ角ゴ Pro W3"/>
                <a:cs typeface="ヒラギノ角ゴ Pro W3"/>
              </a:defRPr>
            </a:lvl5pPr>
            <a:lvl6pPr defTabSz="914400">
              <a:defRPr sz="2400">
                <a:latin typeface="Arial" pitchFamily="34" charset="0"/>
                <a:ea typeface="ヒラギノ角ゴ Pro W3"/>
                <a:cs typeface="ヒラギノ角ゴ Pro W3"/>
              </a:defRPr>
            </a:lvl6pPr>
            <a:lvl7pPr defTabSz="914400">
              <a:defRPr sz="2400">
                <a:latin typeface="Arial" pitchFamily="34" charset="0"/>
                <a:ea typeface="ヒラギノ角ゴ Pro W3"/>
                <a:cs typeface="ヒラギノ角ゴ Pro W3"/>
              </a:defRPr>
            </a:lvl7pPr>
            <a:lvl8pPr defTabSz="914400">
              <a:defRPr sz="2400">
                <a:latin typeface="Arial" pitchFamily="34" charset="0"/>
                <a:ea typeface="ヒラギノ角ゴ Pro W3"/>
                <a:cs typeface="ヒラギノ角ゴ Pro W3"/>
              </a:defRPr>
            </a:lvl8pPr>
            <a:lvl9pPr defTabSz="914400">
              <a:defRPr sz="2400">
                <a:latin typeface="Arial" pitchFamily="34" charset="0"/>
                <a:ea typeface="ヒラギノ角ゴ Pro W3"/>
                <a:cs typeface="ヒラギノ角ゴ Pro W3"/>
              </a:defRPr>
            </a:lvl9pPr>
          </a:lstStyle>
          <a:p>
            <a:pPr defTabSz="457178"/>
            <a:r>
              <a:rPr lang="en-US" sz="1050" dirty="0">
                <a:solidFill>
                  <a:prstClr val="black"/>
                </a:solidFill>
                <a:latin typeface="Calibri" panose="020F0502020204030204" pitchFamily="34" charset="0"/>
                <a:cs typeface="Calibri" panose="020F0502020204030204" pitchFamily="34" charset="0"/>
              </a:rPr>
              <a:t>unchanged therapy</a:t>
            </a:r>
          </a:p>
        </p:txBody>
      </p:sp>
      <p:sp>
        <p:nvSpPr>
          <p:cNvPr id="37" name="Textfeld 22"/>
          <p:cNvSpPr txBox="1">
            <a:spLocks noChangeArrowheads="1"/>
          </p:cNvSpPr>
          <p:nvPr/>
        </p:nvSpPr>
        <p:spPr bwMode="auto">
          <a:xfrm>
            <a:off x="6758106" y="4195295"/>
            <a:ext cx="1249359" cy="530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defPPr>
              <a:defRPr lang="de-DE"/>
            </a:defPPr>
            <a:lvl1pPr algn="l" rtl="0" fontAlgn="base">
              <a:spcBef>
                <a:spcPct val="0"/>
              </a:spcBef>
              <a:spcAft>
                <a:spcPct val="0"/>
              </a:spcAft>
              <a:defRPr sz="2400"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5pPr>
            <a:lvl6pPr marL="2286000" algn="l" defTabSz="914400" rtl="0" eaLnBrk="1" latinLnBrk="0" hangingPunct="1">
              <a:defRPr sz="2400" kern="1200">
                <a:solidFill>
                  <a:schemeClr val="tx1"/>
                </a:solidFill>
                <a:latin typeface="Arial" pitchFamily="34" charset="0"/>
                <a:ea typeface="ヒラギノ角ゴ Pro W3"/>
                <a:cs typeface="ヒラギノ角ゴ Pro W3"/>
              </a:defRPr>
            </a:lvl6pPr>
            <a:lvl7pPr marL="2743200" algn="l" defTabSz="914400" rtl="0" eaLnBrk="1" latinLnBrk="0" hangingPunct="1">
              <a:defRPr sz="2400" kern="1200">
                <a:solidFill>
                  <a:schemeClr val="tx1"/>
                </a:solidFill>
                <a:latin typeface="Arial" pitchFamily="34" charset="0"/>
                <a:ea typeface="ヒラギノ角ゴ Pro W3"/>
                <a:cs typeface="ヒラギノ角ゴ Pro W3"/>
              </a:defRPr>
            </a:lvl7pPr>
            <a:lvl8pPr marL="3200400" algn="l" defTabSz="914400" rtl="0" eaLnBrk="1" latinLnBrk="0" hangingPunct="1">
              <a:defRPr sz="2400" kern="1200">
                <a:solidFill>
                  <a:schemeClr val="tx1"/>
                </a:solidFill>
                <a:latin typeface="Arial" pitchFamily="34" charset="0"/>
                <a:ea typeface="ヒラギノ角ゴ Pro W3"/>
                <a:cs typeface="ヒラギノ角ゴ Pro W3"/>
              </a:defRPr>
            </a:lvl8pPr>
            <a:lvl9pPr marL="3657600" algn="l" defTabSz="914400" rtl="0" eaLnBrk="1" latinLnBrk="0" hangingPunct="1">
              <a:defRPr sz="2400" kern="1200">
                <a:solidFill>
                  <a:schemeClr val="tx1"/>
                </a:solidFill>
                <a:latin typeface="Arial" pitchFamily="34" charset="0"/>
                <a:ea typeface="ヒラギノ角ゴ Pro W3"/>
                <a:cs typeface="ヒラギノ角ゴ Pro W3"/>
              </a:defRPr>
            </a:lvl9pPr>
          </a:lstStyle>
          <a:p>
            <a:pPr algn="ctr" defTabSz="457178"/>
            <a:r>
              <a:rPr lang="en-US" sz="1425" b="1" dirty="0">
                <a:solidFill>
                  <a:srgbClr val="00B050"/>
                </a:solidFill>
                <a:latin typeface="Calibri" panose="020F0502020204030204" pitchFamily="34" charset="0"/>
                <a:cs typeface="Calibri" panose="020F0502020204030204" pitchFamily="34" charset="0"/>
              </a:rPr>
              <a:t>Good Responders</a:t>
            </a:r>
          </a:p>
        </p:txBody>
      </p:sp>
      <p:sp>
        <p:nvSpPr>
          <p:cNvPr id="38" name="Textfeld 22"/>
          <p:cNvSpPr txBox="1">
            <a:spLocks noChangeArrowheads="1"/>
          </p:cNvSpPr>
          <p:nvPr/>
        </p:nvSpPr>
        <p:spPr bwMode="auto">
          <a:xfrm>
            <a:off x="6806722" y="3938839"/>
            <a:ext cx="1152128" cy="27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defPPr>
              <a:defRPr lang="de-DE"/>
            </a:defPPr>
            <a:lvl1pPr algn="l" rtl="0" fontAlgn="base">
              <a:spcBef>
                <a:spcPct val="0"/>
              </a:spcBef>
              <a:spcAft>
                <a:spcPct val="0"/>
              </a:spcAft>
              <a:defRPr sz="2400"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5pPr>
            <a:lvl6pPr marL="2286000" algn="l" defTabSz="914400" rtl="0" eaLnBrk="1" latinLnBrk="0" hangingPunct="1">
              <a:defRPr sz="2400" kern="1200">
                <a:solidFill>
                  <a:schemeClr val="tx1"/>
                </a:solidFill>
                <a:latin typeface="Arial" pitchFamily="34" charset="0"/>
                <a:ea typeface="ヒラギノ角ゴ Pro W3"/>
                <a:cs typeface="ヒラギノ角ゴ Pro W3"/>
              </a:defRPr>
            </a:lvl6pPr>
            <a:lvl7pPr marL="2743200" algn="l" defTabSz="914400" rtl="0" eaLnBrk="1" latinLnBrk="0" hangingPunct="1">
              <a:defRPr sz="2400" kern="1200">
                <a:solidFill>
                  <a:schemeClr val="tx1"/>
                </a:solidFill>
                <a:latin typeface="Arial" pitchFamily="34" charset="0"/>
                <a:ea typeface="ヒラギノ角ゴ Pro W3"/>
                <a:cs typeface="ヒラギノ角ゴ Pro W3"/>
              </a:defRPr>
            </a:lvl7pPr>
            <a:lvl8pPr marL="3200400" algn="l" defTabSz="914400" rtl="0" eaLnBrk="1" latinLnBrk="0" hangingPunct="1">
              <a:defRPr sz="2400" kern="1200">
                <a:solidFill>
                  <a:schemeClr val="tx1"/>
                </a:solidFill>
                <a:latin typeface="Arial" pitchFamily="34" charset="0"/>
                <a:ea typeface="ヒラギノ角ゴ Pro W3"/>
                <a:cs typeface="ヒラギノ角ゴ Pro W3"/>
              </a:defRPr>
            </a:lvl8pPr>
            <a:lvl9pPr marL="3657600" algn="l" defTabSz="914400" rtl="0" eaLnBrk="1" latinLnBrk="0" hangingPunct="1">
              <a:defRPr sz="2400" kern="1200">
                <a:solidFill>
                  <a:schemeClr val="tx1"/>
                </a:solidFill>
                <a:latin typeface="Arial" pitchFamily="34" charset="0"/>
                <a:ea typeface="ヒラギノ角ゴ Pro W3"/>
                <a:cs typeface="ヒラギノ角ゴ Pro W3"/>
              </a:defRPr>
            </a:lvl9pPr>
          </a:lstStyle>
          <a:p>
            <a:pPr algn="ctr" defTabSz="457178"/>
            <a:r>
              <a:rPr lang="en-US" sz="1200" b="1" dirty="0">
                <a:solidFill>
                  <a:srgbClr val="CD2748"/>
                </a:solidFill>
                <a:latin typeface="Calibri" panose="020F0502020204030204" pitchFamily="34" charset="0"/>
                <a:cs typeface="Calibri" panose="020F0502020204030204" pitchFamily="34" charset="0"/>
              </a:rPr>
              <a:t> (HPR*) </a:t>
            </a:r>
          </a:p>
        </p:txBody>
      </p:sp>
      <p:sp>
        <p:nvSpPr>
          <p:cNvPr id="39" name="Textfeld 22"/>
          <p:cNvSpPr txBox="1">
            <a:spLocks noChangeArrowheads="1"/>
          </p:cNvSpPr>
          <p:nvPr/>
        </p:nvSpPr>
        <p:spPr bwMode="auto">
          <a:xfrm>
            <a:off x="6806722" y="4676738"/>
            <a:ext cx="1152128" cy="27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defPPr>
              <a:defRPr lang="de-DE"/>
            </a:defPPr>
            <a:lvl1pPr algn="l" rtl="0" fontAlgn="base">
              <a:spcBef>
                <a:spcPct val="0"/>
              </a:spcBef>
              <a:spcAft>
                <a:spcPct val="0"/>
              </a:spcAft>
              <a:defRPr sz="2400"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5pPr>
            <a:lvl6pPr marL="2286000" algn="l" defTabSz="914400" rtl="0" eaLnBrk="1" latinLnBrk="0" hangingPunct="1">
              <a:defRPr sz="2400" kern="1200">
                <a:solidFill>
                  <a:schemeClr val="tx1"/>
                </a:solidFill>
                <a:latin typeface="Arial" pitchFamily="34" charset="0"/>
                <a:ea typeface="ヒラギノ角ゴ Pro W3"/>
                <a:cs typeface="ヒラギノ角ゴ Pro W3"/>
              </a:defRPr>
            </a:lvl6pPr>
            <a:lvl7pPr marL="2743200" algn="l" defTabSz="914400" rtl="0" eaLnBrk="1" latinLnBrk="0" hangingPunct="1">
              <a:defRPr sz="2400" kern="1200">
                <a:solidFill>
                  <a:schemeClr val="tx1"/>
                </a:solidFill>
                <a:latin typeface="Arial" pitchFamily="34" charset="0"/>
                <a:ea typeface="ヒラギノ角ゴ Pro W3"/>
                <a:cs typeface="ヒラギノ角ゴ Pro W3"/>
              </a:defRPr>
            </a:lvl7pPr>
            <a:lvl8pPr marL="3200400" algn="l" defTabSz="914400" rtl="0" eaLnBrk="1" latinLnBrk="0" hangingPunct="1">
              <a:defRPr sz="2400" kern="1200">
                <a:solidFill>
                  <a:schemeClr val="tx1"/>
                </a:solidFill>
                <a:latin typeface="Arial" pitchFamily="34" charset="0"/>
                <a:ea typeface="ヒラギノ角ゴ Pro W3"/>
                <a:cs typeface="ヒラギノ角ゴ Pro W3"/>
              </a:defRPr>
            </a:lvl8pPr>
            <a:lvl9pPr marL="3657600" algn="l" defTabSz="914400" rtl="0" eaLnBrk="1" latinLnBrk="0" hangingPunct="1">
              <a:defRPr sz="2400" kern="1200">
                <a:solidFill>
                  <a:schemeClr val="tx1"/>
                </a:solidFill>
                <a:latin typeface="Arial" pitchFamily="34" charset="0"/>
                <a:ea typeface="ヒラギノ角ゴ Pro W3"/>
                <a:cs typeface="ヒラギノ角ゴ Pro W3"/>
              </a:defRPr>
            </a:lvl9pPr>
          </a:lstStyle>
          <a:p>
            <a:pPr algn="ctr" defTabSz="457178"/>
            <a:r>
              <a:rPr lang="en-US" sz="1200" b="1" dirty="0">
                <a:solidFill>
                  <a:srgbClr val="00B050"/>
                </a:solidFill>
                <a:latin typeface="Calibri" panose="020F0502020204030204" pitchFamily="34" charset="0"/>
                <a:cs typeface="Calibri" panose="020F0502020204030204" pitchFamily="34" charset="0"/>
              </a:rPr>
              <a:t> (no HPR*) </a:t>
            </a:r>
          </a:p>
        </p:txBody>
      </p:sp>
      <p:sp>
        <p:nvSpPr>
          <p:cNvPr id="42" name="TextBox 41"/>
          <p:cNvSpPr txBox="1"/>
          <p:nvPr/>
        </p:nvSpPr>
        <p:spPr>
          <a:xfrm>
            <a:off x="6428140" y="5821956"/>
            <a:ext cx="5525052" cy="246221"/>
          </a:xfrm>
          <a:prstGeom prst="rect">
            <a:avLst/>
          </a:prstGeom>
          <a:noFill/>
        </p:spPr>
        <p:txBody>
          <a:bodyPr wrap="square" rtlCol="0">
            <a:spAutoFit/>
          </a:bodyPr>
          <a:lstStyle/>
          <a:p>
            <a:r>
              <a:rPr lang="en-GB" sz="1000" dirty="0">
                <a:latin typeface="Calibri" pitchFamily="34" charset="0"/>
                <a:cs typeface="Calibri" pitchFamily="34" charset="0"/>
              </a:rPr>
              <a:t>ACS: acute coronary syndrome, DAPT: dual anti-platelet therapy, PFT: </a:t>
            </a:r>
            <a:r>
              <a:rPr lang="en-US" sz="1000" dirty="0">
                <a:latin typeface="Calibri" pitchFamily="34" charset="0"/>
                <a:cs typeface="Calibri" pitchFamily="34" charset="0"/>
              </a:rPr>
              <a:t>Platelet function testing </a:t>
            </a:r>
            <a:r>
              <a:rPr lang="en-GB" sz="1000" dirty="0">
                <a:latin typeface="Calibri" pitchFamily="34" charset="0"/>
                <a:cs typeface="Calibri" pitchFamily="34" charset="0"/>
              </a:rPr>
              <a:t> </a:t>
            </a:r>
          </a:p>
        </p:txBody>
      </p:sp>
      <p:sp>
        <p:nvSpPr>
          <p:cNvPr id="43" name="TextBox 42">
            <a:extLst>
              <a:ext uri="{FF2B5EF4-FFF2-40B4-BE49-F238E27FC236}">
                <a16:creationId xmlns:a16="http://schemas.microsoft.com/office/drawing/2014/main" id="{01EB3C3E-5019-4932-AC3C-02747A97543B}"/>
              </a:ext>
            </a:extLst>
          </p:cNvPr>
          <p:cNvSpPr txBox="1"/>
          <p:nvPr/>
        </p:nvSpPr>
        <p:spPr>
          <a:xfrm>
            <a:off x="788999" y="5839102"/>
            <a:ext cx="3591048" cy="246221"/>
          </a:xfrm>
          <a:prstGeom prst="rect">
            <a:avLst/>
          </a:prstGeom>
          <a:noFill/>
        </p:spPr>
        <p:txBody>
          <a:bodyPr wrap="none" rtlCol="0">
            <a:spAutoFit/>
          </a:bodyPr>
          <a:lstStyle/>
          <a:p>
            <a:r>
              <a:rPr lang="en-US" sz="1000" dirty="0">
                <a:latin typeface="Calibri" panose="020F0502020204030204" pitchFamily="34" charset="0"/>
              </a:rPr>
              <a:t>Sibbing D, </a:t>
            </a:r>
            <a:r>
              <a:rPr lang="en-US" sz="1000" i="1" dirty="0">
                <a:latin typeface="Calibri" panose="020F0502020204030204" pitchFamily="34" charset="0"/>
              </a:rPr>
              <a:t>et al. Thrombosis Haemostasis</a:t>
            </a:r>
            <a:r>
              <a:rPr lang="en-US" sz="1000" dirty="0">
                <a:latin typeface="Calibri" panose="020F0502020204030204" pitchFamily="34" charset="0"/>
              </a:rPr>
              <a:t>. 2016;117(1):188-195. </a:t>
            </a:r>
            <a:r>
              <a:rPr lang="en-US" sz="1000" i="1" dirty="0">
                <a:latin typeface="Calibri" panose="020F0502020204030204" pitchFamily="34" charset="0"/>
              </a:rPr>
              <a:t>  </a:t>
            </a:r>
            <a:endParaRPr lang="en-IN" sz="1000" i="1" dirty="0"/>
          </a:p>
        </p:txBody>
      </p:sp>
      <p:sp>
        <p:nvSpPr>
          <p:cNvPr id="33" name="Espace réservé du numéro de diapositive 32"/>
          <p:cNvSpPr>
            <a:spLocks noGrp="1"/>
          </p:cNvSpPr>
          <p:nvPr>
            <p:ph type="sldNum" sz="quarter" idx="11"/>
          </p:nvPr>
        </p:nvSpPr>
        <p:spPr/>
        <p:txBody>
          <a:bodyPr/>
          <a:lstStyle/>
          <a:p>
            <a:r>
              <a:rPr lang="en-US" altLang="en-US" smtClean="0">
                <a:latin typeface="Calibri" panose="020F0502020204030204" pitchFamily="34" charset="0"/>
                <a:cs typeface="Calibri" panose="020F0502020204030204" pitchFamily="34" charset="0"/>
              </a:rPr>
              <a:t>|</a:t>
            </a:r>
            <a:r>
              <a:rPr lang="en-US" altLang="en-US" sz="900" baseline="16000" smtClean="0">
                <a:latin typeface="Calibri" panose="020F0502020204030204" pitchFamily="34" charset="0"/>
                <a:cs typeface="Calibri" panose="020F0502020204030204" pitchFamily="34" charset="0"/>
              </a:rPr>
              <a:t>         </a:t>
            </a:r>
            <a:fld id="{A2AB0FFF-949E-4AFB-BF98-7C23E89F2E92}" type="slidenum">
              <a:rPr lang="en-US" altLang="en-US" smtClean="0">
                <a:latin typeface="Calibri" panose="020F0502020204030204" pitchFamily="34" charset="0"/>
                <a:cs typeface="Calibri" panose="020F0502020204030204" pitchFamily="34" charset="0"/>
              </a:rPr>
              <a:pPr/>
              <a:t>43</a:t>
            </a:fld>
            <a:endParaRPr lang="en-US" altLang="en-US" dirty="0">
              <a:latin typeface="Calibri" panose="020F0502020204030204" pitchFamily="34" charset="0"/>
              <a:cs typeface="Calibri" panose="020F0502020204030204" pitchFamily="34" charset="0"/>
            </a:endParaRPr>
          </a:p>
        </p:txBody>
      </p:sp>
      <p:sp>
        <p:nvSpPr>
          <p:cNvPr id="46" name="ZoneTexte 45"/>
          <p:cNvSpPr txBox="1"/>
          <p:nvPr/>
        </p:nvSpPr>
        <p:spPr>
          <a:xfrm>
            <a:off x="2436712" y="6306472"/>
            <a:ext cx="7982857" cy="400110"/>
          </a:xfrm>
          <a:prstGeom prst="rect">
            <a:avLst/>
          </a:prstGeom>
          <a:noFill/>
        </p:spPr>
        <p:txBody>
          <a:bodyPr wrap="square" rtlCol="0">
            <a:spAutoFit/>
          </a:bodyPr>
          <a:lstStyle>
            <a:defPPr>
              <a:defRPr lang="en-US"/>
            </a:defPPr>
            <a:lvl1pPr algn="ctr">
              <a:defRPr sz="1000"/>
            </a:lvl1pPr>
          </a:lstStyle>
          <a:p>
            <a:r>
              <a:rPr lang="en-US" dirty="0"/>
              <a:t>Zinc code : </a:t>
            </a:r>
            <a:r>
              <a:rPr lang="en-US" dirty="0" smtClean="0"/>
              <a:t>SAGLB.CLO.18.01.0071b Date </a:t>
            </a:r>
            <a:r>
              <a:rPr lang="en-US" dirty="0"/>
              <a:t>of approval : 20 May 2019    </a:t>
            </a:r>
            <a:endParaRPr lang="en-US" dirty="0" smtClean="0"/>
          </a:p>
          <a:p>
            <a:r>
              <a:rPr lang="en-US" dirty="0" smtClean="0"/>
              <a:t>This </a:t>
            </a:r>
            <a:r>
              <a:rPr lang="en-US" dirty="0"/>
              <a:t>is for internal use only and </a:t>
            </a:r>
            <a:r>
              <a:rPr lang="en-US" dirty="0" smtClean="0"/>
              <a:t>subsequent </a:t>
            </a:r>
            <a:r>
              <a:rPr lang="en-US" dirty="0"/>
              <a:t>use in the affiliates is subject to local review and approval.</a:t>
            </a:r>
            <a:endParaRPr lang="fr-FR" dirty="0"/>
          </a:p>
        </p:txBody>
      </p:sp>
    </p:spTree>
    <p:extLst>
      <p:ext uri="{BB962C8B-B14F-4D97-AF65-F5344CB8AC3E}">
        <p14:creationId xmlns:p14="http://schemas.microsoft.com/office/powerpoint/2010/main" val="5621262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00"/>
                                        <p:tgtEl>
                                          <p:spTgt spid="2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par>
                                <p:cTn id="40" presetID="22" presetClass="entr" presetSubtype="4"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500"/>
                                        <p:tgtEl>
                                          <p:spTgt spid="5"/>
                                        </p:tgtEl>
                                      </p:cBhvr>
                                    </p:animEffect>
                                  </p:childTnLst>
                                </p:cTn>
                              </p:par>
                              <p:par>
                                <p:cTn id="43" presetID="22" presetClass="entr" presetSubtype="4"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down)">
                                      <p:cBhvr>
                                        <p:cTn id="45" dur="500"/>
                                        <p:tgtEl>
                                          <p:spTgt spid="4"/>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down)">
                                      <p:cBhvr>
                                        <p:cTn id="48" dur="500"/>
                                        <p:tgtEl>
                                          <p:spTgt spid="12"/>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down)">
                                      <p:cBhvr>
                                        <p:cTn id="51" dur="500"/>
                                        <p:tgtEl>
                                          <p:spTgt spid="11"/>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down)">
                                      <p:cBhvr>
                                        <p:cTn id="54" dur="500"/>
                                        <p:tgtEl>
                                          <p:spTgt spid="19"/>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down)">
                                      <p:cBhvr>
                                        <p:cTn id="57" dur="500"/>
                                        <p:tgtEl>
                                          <p:spTgt spid="15"/>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wipe(down)">
                                      <p:cBhvr>
                                        <p:cTn id="60" dur="500"/>
                                        <p:tgtEl>
                                          <p:spTgt spid="34"/>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down)">
                                      <p:cBhvr>
                                        <p:cTn id="63" dur="500"/>
                                        <p:tgtEl>
                                          <p:spTgt spid="35"/>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wipe(down)">
                                      <p:cBhvr>
                                        <p:cTn id="66" dur="500"/>
                                        <p:tgtEl>
                                          <p:spTgt spid="37"/>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wipe(down)">
                                      <p:cBhvr>
                                        <p:cTn id="69" dur="500"/>
                                        <p:tgtEl>
                                          <p:spTgt spid="38"/>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wipe(down)">
                                      <p:cBhvr>
                                        <p:cTn id="7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p:bldP spid="15" grpId="0"/>
      <p:bldP spid="16" grpId="0"/>
      <p:bldP spid="18" grpId="0" animBg="1"/>
      <p:bldP spid="19" grpId="0" animBg="1"/>
      <p:bldP spid="23" grpId="0"/>
      <p:bldP spid="24" grpId="0"/>
      <p:bldP spid="25" grpId="0" animBg="1"/>
      <p:bldP spid="34" grpId="0"/>
      <p:bldP spid="35" grpId="0"/>
      <p:bldP spid="37" grpId="0"/>
      <p:bldP spid="38" grpId="0"/>
      <p:bldP spid="3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4" name="Gerade Verbindung mit Pfeil 3"/>
          <p:cNvCxnSpPr/>
          <p:nvPr/>
        </p:nvCxnSpPr>
        <p:spPr>
          <a:xfrm rot="10800000">
            <a:off x="5658235" y="4328985"/>
            <a:ext cx="1854200" cy="1587"/>
          </a:xfrm>
          <a:prstGeom prst="straightConnector1">
            <a:avLst/>
          </a:prstGeom>
          <a:ln w="38100" cap="flat" cmpd="sng" algn="ctr">
            <a:solidFill>
              <a:srgbClr val="177458"/>
            </a:solidFill>
            <a:prstDash val="solid"/>
            <a:round/>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5" name="Gerade Verbindung mit Pfeil 4"/>
          <p:cNvCxnSpPr/>
          <p:nvPr/>
        </p:nvCxnSpPr>
        <p:spPr>
          <a:xfrm rot="10800000">
            <a:off x="5658232" y="3608904"/>
            <a:ext cx="1854200" cy="1587"/>
          </a:xfrm>
          <a:prstGeom prst="straightConnector1">
            <a:avLst/>
          </a:prstGeom>
          <a:ln w="38100" cap="flat" cmpd="sng" algn="ctr">
            <a:solidFill>
              <a:srgbClr val="177458"/>
            </a:solidFill>
            <a:prstDash val="solid"/>
            <a:round/>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6" name="Gerade Verbindung mit Pfeil 5"/>
          <p:cNvCxnSpPr/>
          <p:nvPr/>
        </p:nvCxnSpPr>
        <p:spPr>
          <a:xfrm rot="10800000">
            <a:off x="5660389" y="2120052"/>
            <a:ext cx="1854200" cy="1587"/>
          </a:xfrm>
          <a:prstGeom prst="straightConnector1">
            <a:avLst/>
          </a:prstGeom>
          <a:ln w="38100" cap="flat" cmpd="sng" algn="ctr">
            <a:solidFill>
              <a:srgbClr val="177458"/>
            </a:solidFill>
            <a:prstDash val="dash"/>
            <a:round/>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7" name="Rechteck 6"/>
          <p:cNvSpPr/>
          <p:nvPr/>
        </p:nvSpPr>
        <p:spPr>
          <a:xfrm>
            <a:off x="1195458" y="2137706"/>
            <a:ext cx="1332341" cy="1723572"/>
          </a:xfrm>
          <a:prstGeom prst="rect">
            <a:avLst/>
          </a:prstGeom>
          <a:solidFill>
            <a:srgbClr val="0070C0"/>
          </a:solidFill>
          <a:ln>
            <a:noFill/>
          </a:ln>
          <a:effectLst/>
          <a:scene3d>
            <a:camera prst="orthographicFront"/>
            <a:lightRig rig="threePt" dir="t"/>
          </a:scene3d>
          <a:sp3d>
            <a:bevelT w="50800" h="38100"/>
            <a:bevelB w="50800" h="38100"/>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93596" anchor="ctr">
            <a:sp3d/>
          </a:bodyPr>
          <a:lstStyle>
            <a:defPPr>
              <a:defRPr lang="de-DE"/>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457178" eaLnBrk="0" hangingPunct="0">
              <a:defRPr/>
            </a:pPr>
            <a:r>
              <a:rPr lang="en-US" sz="1425" b="1" dirty="0">
                <a:solidFill>
                  <a:prstClr val="white"/>
                </a:solidFill>
                <a:latin typeface="Calibri" panose="020F0502020204030204" pitchFamily="34" charset="0"/>
                <a:ea typeface="MS PGothic" pitchFamily="34" charset="-128"/>
                <a:cs typeface="Calibri" panose="020F0502020204030204" pitchFamily="34" charset="0"/>
              </a:rPr>
              <a:t>Biomarker-positive ACS patients (n=2610) with successful PCI</a:t>
            </a:r>
          </a:p>
        </p:txBody>
      </p:sp>
      <p:sp>
        <p:nvSpPr>
          <p:cNvPr id="8" name="Rechteck 7"/>
          <p:cNvSpPr/>
          <p:nvPr/>
        </p:nvSpPr>
        <p:spPr>
          <a:xfrm>
            <a:off x="4638244" y="3454277"/>
            <a:ext cx="961760" cy="956594"/>
          </a:xfrm>
          <a:prstGeom prst="rect">
            <a:avLst/>
          </a:prstGeom>
          <a:solidFill>
            <a:srgbClr val="00823B"/>
          </a:solidFill>
          <a:ln>
            <a:noFill/>
          </a:ln>
          <a:effectLst/>
          <a:scene3d>
            <a:camera prst="orthographicFront"/>
            <a:lightRig rig="threePt" dir="t"/>
          </a:scene3d>
          <a:sp3d>
            <a:bevelT w="50800" h="38100"/>
            <a:bevelB w="50800" h="38100"/>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defPPr>
              <a:defRPr lang="de-DE"/>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457178" eaLnBrk="0" hangingPunct="0">
              <a:defRPr/>
            </a:pPr>
            <a:r>
              <a:rPr lang="en-US" sz="1200" dirty="0">
                <a:solidFill>
                  <a:srgbClr val="FFFFFF"/>
                </a:solidFill>
                <a:latin typeface="Calibri" panose="020F0502020204030204" pitchFamily="34" charset="0"/>
                <a:ea typeface="MS PGothic" charset="0"/>
                <a:cs typeface="Calibri" panose="020F0502020204030204" pitchFamily="34" charset="0"/>
              </a:rPr>
              <a:t>7 days of clopidogrel</a:t>
            </a:r>
          </a:p>
        </p:txBody>
      </p:sp>
      <p:sp>
        <p:nvSpPr>
          <p:cNvPr id="9" name="Rechteck 8"/>
          <p:cNvSpPr/>
          <p:nvPr/>
        </p:nvSpPr>
        <p:spPr>
          <a:xfrm>
            <a:off x="3683077" y="3454271"/>
            <a:ext cx="955166" cy="957006"/>
          </a:xfrm>
          <a:prstGeom prst="rect">
            <a:avLst/>
          </a:prstGeom>
          <a:solidFill>
            <a:srgbClr val="C00000"/>
          </a:solidFill>
          <a:ln>
            <a:noFill/>
          </a:ln>
          <a:effectLst/>
          <a:scene3d>
            <a:camera prst="orthographicFront"/>
            <a:lightRig rig="threePt" dir="t"/>
          </a:scene3d>
          <a:sp3d>
            <a:bevelT w="50800" h="38100"/>
            <a:bevelB w="50800" h="38100"/>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defPPr>
              <a:defRPr lang="de-DE"/>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457178" eaLnBrk="0" hangingPunct="0">
              <a:defRPr/>
            </a:pPr>
            <a:r>
              <a:rPr lang="en-US" sz="1200" dirty="0">
                <a:solidFill>
                  <a:srgbClr val="FFFFFF"/>
                </a:solidFill>
                <a:latin typeface="Calibri" panose="020F0502020204030204" pitchFamily="34" charset="0"/>
                <a:ea typeface="MS PGothic" charset="0"/>
                <a:cs typeface="Calibri" panose="020F0502020204030204" pitchFamily="34" charset="0"/>
              </a:rPr>
              <a:t>7 days of prasugrel</a:t>
            </a:r>
          </a:p>
        </p:txBody>
      </p:sp>
      <p:sp>
        <p:nvSpPr>
          <p:cNvPr id="10" name="Rechteck 9"/>
          <p:cNvSpPr/>
          <p:nvPr/>
        </p:nvSpPr>
        <p:spPr>
          <a:xfrm>
            <a:off x="3676482" y="1729228"/>
            <a:ext cx="1923520" cy="755040"/>
          </a:xfrm>
          <a:prstGeom prst="rect">
            <a:avLst/>
          </a:prstGeom>
          <a:solidFill>
            <a:srgbClr val="C00000"/>
          </a:solidFill>
          <a:ln>
            <a:noFill/>
          </a:ln>
          <a:effectLst/>
          <a:scene3d>
            <a:camera prst="orthographicFront"/>
            <a:lightRig rig="threePt" dir="t"/>
          </a:scene3d>
          <a:sp3d>
            <a:bevelT w="50800" h="38100"/>
            <a:bevelB w="50800" h="38100"/>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defPPr>
              <a:defRPr lang="de-DE"/>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457178" eaLnBrk="0" hangingPunct="0">
              <a:defRPr/>
            </a:pPr>
            <a:r>
              <a:rPr lang="en-US" sz="1200" dirty="0">
                <a:solidFill>
                  <a:srgbClr val="FFFFFF"/>
                </a:solidFill>
                <a:latin typeface="Calibri" panose="020F0502020204030204" pitchFamily="34" charset="0"/>
                <a:ea typeface="MS PGothic" charset="0"/>
                <a:cs typeface="Calibri" panose="020F0502020204030204" pitchFamily="34" charset="0"/>
              </a:rPr>
              <a:t>14 days of prasugrel</a:t>
            </a:r>
          </a:p>
        </p:txBody>
      </p:sp>
      <p:sp>
        <p:nvSpPr>
          <p:cNvPr id="11" name="Rechteck 10"/>
          <p:cNvSpPr/>
          <p:nvPr/>
        </p:nvSpPr>
        <p:spPr>
          <a:xfrm>
            <a:off x="7641711" y="3338298"/>
            <a:ext cx="1065563" cy="461661"/>
          </a:xfrm>
          <a:prstGeom prst="rect">
            <a:avLst/>
          </a:prstGeom>
          <a:solidFill>
            <a:srgbClr val="C00000"/>
          </a:solidFill>
          <a:ln>
            <a:noFill/>
          </a:ln>
          <a:effectLst/>
          <a:scene3d>
            <a:camera prst="orthographicFront"/>
            <a:lightRig rig="threePt" dir="t"/>
          </a:scene3d>
          <a:sp3d>
            <a:bevelT w="50800" h="38100"/>
            <a:bevelB w="50800" h="38100"/>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spAutoFit/>
          </a:bodyPr>
          <a:lstStyle>
            <a:defPPr>
              <a:defRPr lang="de-DE"/>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457178" eaLnBrk="0" hangingPunct="0">
              <a:defRPr/>
            </a:pPr>
            <a:r>
              <a:rPr lang="en-US" sz="1200" dirty="0">
                <a:solidFill>
                  <a:srgbClr val="FFFFFF"/>
                </a:solidFill>
                <a:latin typeface="Calibri" panose="020F0502020204030204" pitchFamily="34" charset="0"/>
                <a:ea typeface="ＭＳ Ｐゴシック" charset="-128"/>
                <a:cs typeface="Calibri" panose="020F0502020204030204" pitchFamily="34" charset="0"/>
              </a:rPr>
              <a:t>11½ months of prasugrel</a:t>
            </a:r>
          </a:p>
        </p:txBody>
      </p:sp>
      <p:sp>
        <p:nvSpPr>
          <p:cNvPr id="12" name="Rechteck 11"/>
          <p:cNvSpPr/>
          <p:nvPr/>
        </p:nvSpPr>
        <p:spPr>
          <a:xfrm>
            <a:off x="7641705" y="4090175"/>
            <a:ext cx="1057096" cy="461661"/>
          </a:xfrm>
          <a:prstGeom prst="rect">
            <a:avLst/>
          </a:prstGeom>
          <a:solidFill>
            <a:srgbClr val="00823B"/>
          </a:solidFill>
          <a:ln>
            <a:noFill/>
          </a:ln>
          <a:effectLst/>
          <a:scene3d>
            <a:camera prst="orthographicFront"/>
            <a:lightRig rig="threePt" dir="t"/>
          </a:scene3d>
          <a:sp3d>
            <a:bevelT w="50800" h="38100"/>
            <a:bevelB w="50800" h="38100"/>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spAutoFit/>
          </a:bodyPr>
          <a:lstStyle>
            <a:defPPr>
              <a:defRPr lang="de-DE"/>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457178" eaLnBrk="0" hangingPunct="0">
              <a:defRPr/>
            </a:pPr>
            <a:r>
              <a:rPr lang="en-US" sz="1200" dirty="0">
                <a:solidFill>
                  <a:srgbClr val="FFFFFF"/>
                </a:solidFill>
                <a:latin typeface="Calibri" panose="020F0502020204030204" pitchFamily="34" charset="0"/>
                <a:ea typeface="ＭＳ Ｐゴシック" charset="-128"/>
                <a:cs typeface="Calibri" panose="020F0502020204030204" pitchFamily="34" charset="0"/>
              </a:rPr>
              <a:t>11½ months of clopidogrel</a:t>
            </a:r>
          </a:p>
        </p:txBody>
      </p:sp>
      <p:sp>
        <p:nvSpPr>
          <p:cNvPr id="13" name="Rechteck 12"/>
          <p:cNvSpPr/>
          <p:nvPr/>
        </p:nvSpPr>
        <p:spPr>
          <a:xfrm rot="16200000">
            <a:off x="4573464" y="2839628"/>
            <a:ext cx="3175000" cy="560429"/>
          </a:xfrm>
          <a:prstGeom prst="rect">
            <a:avLst/>
          </a:prstGeom>
          <a:solidFill>
            <a:schemeClr val="bg1"/>
          </a:solidFill>
          <a:ln w="38100" cap="flat" cmpd="sng" algn="ctr">
            <a:solidFill>
              <a:srgbClr val="177458"/>
            </a:solidFill>
            <a:prstDash val="solid"/>
            <a:round/>
            <a:headEnd type="none" w="med" len="med"/>
            <a:tailEnd type="none" w="med" len="med"/>
          </a:ln>
          <a:effectLst/>
          <a:scene3d>
            <a:camera prst="orthographicFront"/>
            <a:lightRig rig="threePt" dir="t"/>
          </a:scene3d>
          <a:sp3d>
            <a:bevelT w="50800" h="25400"/>
            <a:bevelB w="50800" h="25400"/>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b"/>
          <a:lstStyle>
            <a:defPPr>
              <a:defRPr lang="de-DE"/>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457178" eaLnBrk="0" hangingPunct="0">
              <a:defRPr/>
            </a:pPr>
            <a:r>
              <a:rPr lang="en-US" sz="1575" b="1" dirty="0">
                <a:solidFill>
                  <a:prstClr val="black">
                    <a:lumMod val="85000"/>
                    <a:lumOff val="15000"/>
                  </a:prstClr>
                </a:solidFill>
                <a:latin typeface="Calibri" panose="020F0502020204030204" pitchFamily="34" charset="0"/>
                <a:cs typeface="Calibri" panose="020F0502020204030204" pitchFamily="34" charset="0"/>
              </a:rPr>
              <a:t>PFT (multiplate analyser) @ 2 weeks after discharge</a:t>
            </a:r>
            <a:endParaRPr lang="en-US" sz="1425" b="1" dirty="0">
              <a:solidFill>
                <a:prstClr val="black">
                  <a:lumMod val="85000"/>
                  <a:lumOff val="15000"/>
                </a:prstClr>
              </a:solidFill>
              <a:latin typeface="Calibri" panose="020F0502020204030204" pitchFamily="34" charset="0"/>
              <a:cs typeface="Calibri" panose="020F0502020204030204" pitchFamily="34" charset="0"/>
            </a:endParaRPr>
          </a:p>
        </p:txBody>
      </p:sp>
      <p:sp>
        <p:nvSpPr>
          <p:cNvPr id="16" name="Textfeld 22"/>
          <p:cNvSpPr txBox="1">
            <a:spLocks noChangeArrowheads="1"/>
          </p:cNvSpPr>
          <p:nvPr/>
        </p:nvSpPr>
        <p:spPr bwMode="auto">
          <a:xfrm>
            <a:off x="6379882" y="2994565"/>
            <a:ext cx="1152128" cy="92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defPPr>
              <a:defRPr lang="de-DE"/>
            </a:defPPr>
            <a:lvl1pPr algn="l" rtl="0" fontAlgn="base">
              <a:spcBef>
                <a:spcPct val="0"/>
              </a:spcBef>
              <a:spcAft>
                <a:spcPct val="0"/>
              </a:spcAft>
              <a:defRPr sz="2400"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5pPr>
            <a:lvl6pPr marL="2286000" algn="l" defTabSz="914400" rtl="0" eaLnBrk="1" latinLnBrk="0" hangingPunct="1">
              <a:defRPr sz="2400" kern="1200">
                <a:solidFill>
                  <a:schemeClr val="tx1"/>
                </a:solidFill>
                <a:latin typeface="Arial" pitchFamily="34" charset="0"/>
                <a:ea typeface="ヒラギノ角ゴ Pro W3"/>
                <a:cs typeface="ヒラギノ角ゴ Pro W3"/>
              </a:defRPr>
            </a:lvl6pPr>
            <a:lvl7pPr marL="2743200" algn="l" defTabSz="914400" rtl="0" eaLnBrk="1" latinLnBrk="0" hangingPunct="1">
              <a:defRPr sz="2400" kern="1200">
                <a:solidFill>
                  <a:schemeClr val="tx1"/>
                </a:solidFill>
                <a:latin typeface="Arial" pitchFamily="34" charset="0"/>
                <a:ea typeface="ヒラギノ角ゴ Pro W3"/>
                <a:cs typeface="ヒラギノ角ゴ Pro W3"/>
              </a:defRPr>
            </a:lvl7pPr>
            <a:lvl8pPr marL="3200400" algn="l" defTabSz="914400" rtl="0" eaLnBrk="1" latinLnBrk="0" hangingPunct="1">
              <a:defRPr sz="2400" kern="1200">
                <a:solidFill>
                  <a:schemeClr val="tx1"/>
                </a:solidFill>
                <a:latin typeface="Arial" pitchFamily="34" charset="0"/>
                <a:ea typeface="ヒラギノ角ゴ Pro W3"/>
                <a:cs typeface="ヒラギノ角ゴ Pro W3"/>
              </a:defRPr>
            </a:lvl8pPr>
            <a:lvl9pPr marL="3657600" algn="l" defTabSz="914400" rtl="0" eaLnBrk="1" latinLnBrk="0" hangingPunct="1">
              <a:defRPr sz="2400" kern="1200">
                <a:solidFill>
                  <a:schemeClr val="tx1"/>
                </a:solidFill>
                <a:latin typeface="Arial" pitchFamily="34" charset="0"/>
                <a:ea typeface="ヒラギノ角ゴ Pro W3"/>
                <a:cs typeface="ヒラギノ角ゴ Pro W3"/>
              </a:defRPr>
            </a:lvl9pPr>
          </a:lstStyle>
          <a:p>
            <a:pPr algn="ctr" defTabSz="457178">
              <a:lnSpc>
                <a:spcPct val="150000"/>
              </a:lnSpc>
            </a:pPr>
            <a:r>
              <a:rPr lang="en-US" sz="1200" b="1" dirty="0">
                <a:solidFill>
                  <a:srgbClr val="CD2748"/>
                </a:solidFill>
                <a:latin typeface="Calibri" panose="020F0502020204030204" pitchFamily="34" charset="0"/>
                <a:cs typeface="Calibri" panose="020F0502020204030204" pitchFamily="34" charset="0"/>
              </a:rPr>
              <a:t>Low Responders </a:t>
            </a:r>
          </a:p>
          <a:p>
            <a:pPr algn="ctr" defTabSz="457178">
              <a:lnSpc>
                <a:spcPct val="150000"/>
              </a:lnSpc>
            </a:pPr>
            <a:r>
              <a:rPr lang="en-US" sz="1200" b="1" dirty="0">
                <a:solidFill>
                  <a:srgbClr val="CD2748"/>
                </a:solidFill>
                <a:latin typeface="Calibri" panose="020F0502020204030204" pitchFamily="34" charset="0"/>
                <a:cs typeface="Calibri" panose="020F0502020204030204" pitchFamily="34" charset="0"/>
              </a:rPr>
              <a:t>(40%) </a:t>
            </a:r>
          </a:p>
        </p:txBody>
      </p:sp>
      <p:sp>
        <p:nvSpPr>
          <p:cNvPr id="17" name="Textfeld 24"/>
          <p:cNvSpPr txBox="1">
            <a:spLocks noChangeArrowheads="1"/>
          </p:cNvSpPr>
          <p:nvPr/>
        </p:nvSpPr>
        <p:spPr bwMode="auto">
          <a:xfrm>
            <a:off x="6325510" y="3734869"/>
            <a:ext cx="1288758" cy="92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defPPr>
              <a:defRPr lang="de-DE"/>
            </a:defPPr>
            <a:lvl1pPr algn="l" rtl="0" fontAlgn="base">
              <a:spcBef>
                <a:spcPct val="0"/>
              </a:spcBef>
              <a:spcAft>
                <a:spcPct val="0"/>
              </a:spcAft>
              <a:defRPr sz="2400"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5pPr>
            <a:lvl6pPr marL="2286000" algn="l" defTabSz="914400" rtl="0" eaLnBrk="1" latinLnBrk="0" hangingPunct="1">
              <a:defRPr sz="2400" kern="1200">
                <a:solidFill>
                  <a:schemeClr val="tx1"/>
                </a:solidFill>
                <a:latin typeface="Arial" pitchFamily="34" charset="0"/>
                <a:ea typeface="ヒラギノ角ゴ Pro W3"/>
                <a:cs typeface="ヒラギノ角ゴ Pro W3"/>
              </a:defRPr>
            </a:lvl6pPr>
            <a:lvl7pPr marL="2743200" algn="l" defTabSz="914400" rtl="0" eaLnBrk="1" latinLnBrk="0" hangingPunct="1">
              <a:defRPr sz="2400" kern="1200">
                <a:solidFill>
                  <a:schemeClr val="tx1"/>
                </a:solidFill>
                <a:latin typeface="Arial" pitchFamily="34" charset="0"/>
                <a:ea typeface="ヒラギノ角ゴ Pro W3"/>
                <a:cs typeface="ヒラギノ角ゴ Pro W3"/>
              </a:defRPr>
            </a:lvl7pPr>
            <a:lvl8pPr marL="3200400" algn="l" defTabSz="914400" rtl="0" eaLnBrk="1" latinLnBrk="0" hangingPunct="1">
              <a:defRPr sz="2400" kern="1200">
                <a:solidFill>
                  <a:schemeClr val="tx1"/>
                </a:solidFill>
                <a:latin typeface="Arial" pitchFamily="34" charset="0"/>
                <a:ea typeface="ヒラギノ角ゴ Pro W3"/>
                <a:cs typeface="ヒラギノ角ゴ Pro W3"/>
              </a:defRPr>
            </a:lvl8pPr>
            <a:lvl9pPr marL="3657600" algn="l" defTabSz="914400" rtl="0" eaLnBrk="1" latinLnBrk="0" hangingPunct="1">
              <a:defRPr sz="2400" kern="1200">
                <a:solidFill>
                  <a:schemeClr val="tx1"/>
                </a:solidFill>
                <a:latin typeface="Arial" pitchFamily="34" charset="0"/>
                <a:ea typeface="ヒラギノ角ゴ Pro W3"/>
                <a:cs typeface="ヒラギノ角ゴ Pro W3"/>
              </a:defRPr>
            </a:lvl9pPr>
          </a:lstStyle>
          <a:p>
            <a:pPr algn="ctr" defTabSz="457178">
              <a:lnSpc>
                <a:spcPct val="150000"/>
              </a:lnSpc>
            </a:pPr>
            <a:r>
              <a:rPr lang="en-US" sz="1200" b="1" dirty="0">
                <a:solidFill>
                  <a:srgbClr val="00B050"/>
                </a:solidFill>
                <a:latin typeface="Calibri" panose="020F0502020204030204" pitchFamily="34" charset="0"/>
                <a:cs typeface="Calibri" panose="020F0502020204030204" pitchFamily="34" charset="0"/>
              </a:rPr>
              <a:t>Good Responders </a:t>
            </a:r>
          </a:p>
          <a:p>
            <a:pPr algn="ctr" defTabSz="457178">
              <a:lnSpc>
                <a:spcPct val="150000"/>
              </a:lnSpc>
            </a:pPr>
            <a:r>
              <a:rPr lang="en-US" sz="1200" b="1" dirty="0">
                <a:solidFill>
                  <a:srgbClr val="00B050"/>
                </a:solidFill>
                <a:latin typeface="Calibri" panose="020F0502020204030204" pitchFamily="34" charset="0"/>
                <a:cs typeface="Calibri" panose="020F0502020204030204" pitchFamily="34" charset="0"/>
              </a:rPr>
              <a:t>(60%)</a:t>
            </a:r>
          </a:p>
        </p:txBody>
      </p:sp>
      <p:cxnSp>
        <p:nvCxnSpPr>
          <p:cNvPr id="21" name="Gerade Verbindung mit Pfeil 20"/>
          <p:cNvCxnSpPr/>
          <p:nvPr/>
        </p:nvCxnSpPr>
        <p:spPr>
          <a:xfrm flipH="1" flipV="1">
            <a:off x="2575399" y="2974451"/>
            <a:ext cx="182880" cy="1588"/>
          </a:xfrm>
          <a:prstGeom prst="straightConnector1">
            <a:avLst/>
          </a:prstGeom>
          <a:ln w="38100" cap="flat" cmpd="sng" algn="ctr">
            <a:solidFill>
              <a:srgbClr val="177458"/>
            </a:solidFill>
            <a:prstDash val="solid"/>
            <a:round/>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3" name="Textfeld 30"/>
          <p:cNvSpPr txBox="1"/>
          <p:nvPr/>
        </p:nvSpPr>
        <p:spPr>
          <a:xfrm>
            <a:off x="4386987" y="4951642"/>
            <a:ext cx="1609725" cy="311620"/>
          </a:xfrm>
          <a:prstGeom prst="rect">
            <a:avLst/>
          </a:prstGeom>
          <a:noFill/>
          <a:effectLst/>
        </p:spPr>
        <p:txBody>
          <a:bodyPr lIns="91436" tIns="45718" rIns="91436" bIns="45718">
            <a:spAutoFit/>
          </a:bodyPr>
          <a:lstStyle>
            <a:defPPr>
              <a:defRPr lang="de-DE"/>
            </a:defPPr>
            <a:lvl1pPr algn="l" rtl="0" fontAlgn="base">
              <a:spcBef>
                <a:spcPct val="0"/>
              </a:spcBef>
              <a:spcAft>
                <a:spcPct val="0"/>
              </a:spcAft>
              <a:defRPr sz="2400"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5pPr>
            <a:lvl6pPr marL="2286000" algn="l" defTabSz="914400" rtl="0" eaLnBrk="1" latinLnBrk="0" hangingPunct="1">
              <a:defRPr sz="2400" kern="1200">
                <a:solidFill>
                  <a:schemeClr val="tx1"/>
                </a:solidFill>
                <a:latin typeface="Arial" pitchFamily="34" charset="0"/>
                <a:ea typeface="ヒラギノ角ゴ Pro W3"/>
                <a:cs typeface="ヒラギノ角ゴ Pro W3"/>
              </a:defRPr>
            </a:lvl6pPr>
            <a:lvl7pPr marL="2743200" algn="l" defTabSz="914400" rtl="0" eaLnBrk="1" latinLnBrk="0" hangingPunct="1">
              <a:defRPr sz="2400" kern="1200">
                <a:solidFill>
                  <a:schemeClr val="tx1"/>
                </a:solidFill>
                <a:latin typeface="Arial" pitchFamily="34" charset="0"/>
                <a:ea typeface="ヒラギノ角ゴ Pro W3"/>
                <a:cs typeface="ヒラギノ角ゴ Pro W3"/>
              </a:defRPr>
            </a:lvl7pPr>
            <a:lvl8pPr marL="3200400" algn="l" defTabSz="914400" rtl="0" eaLnBrk="1" latinLnBrk="0" hangingPunct="1">
              <a:defRPr sz="2400" kern="1200">
                <a:solidFill>
                  <a:schemeClr val="tx1"/>
                </a:solidFill>
                <a:latin typeface="Arial" pitchFamily="34" charset="0"/>
                <a:ea typeface="ヒラギノ角ゴ Pro W3"/>
                <a:cs typeface="ヒラギノ角ゴ Pro W3"/>
              </a:defRPr>
            </a:lvl8pPr>
            <a:lvl9pPr marL="3657600" algn="l" defTabSz="914400" rtl="0" eaLnBrk="1" latinLnBrk="0" hangingPunct="1">
              <a:defRPr sz="2400" kern="1200">
                <a:solidFill>
                  <a:schemeClr val="tx1"/>
                </a:solidFill>
                <a:latin typeface="Arial" pitchFamily="34" charset="0"/>
                <a:ea typeface="ヒラギノ角ゴ Pro W3"/>
                <a:cs typeface="ヒラギノ角ゴ Pro W3"/>
              </a:defRPr>
            </a:lvl9pPr>
          </a:lstStyle>
          <a:p>
            <a:pPr algn="ctr" defTabSz="457178" eaLnBrk="0" hangingPunct="0">
              <a:defRPr/>
            </a:pPr>
            <a:r>
              <a:rPr lang="en-US" sz="1425" b="1" i="1" dirty="0">
                <a:latin typeface="Calibri" panose="020F0502020204030204" pitchFamily="34" charset="0"/>
                <a:ea typeface="ヒラギノ角ゴ Pro W3" charset="-128"/>
                <a:cs typeface="Calibri" panose="020F0502020204030204" pitchFamily="34" charset="0"/>
              </a:rPr>
              <a:t>Follow-up:</a:t>
            </a:r>
          </a:p>
        </p:txBody>
      </p:sp>
      <p:sp>
        <p:nvSpPr>
          <p:cNvPr id="24" name="Textfeld 31"/>
          <p:cNvSpPr txBox="1"/>
          <p:nvPr/>
        </p:nvSpPr>
        <p:spPr>
          <a:xfrm>
            <a:off x="3538283" y="2920492"/>
            <a:ext cx="2190750" cy="530911"/>
          </a:xfrm>
          <a:prstGeom prst="rect">
            <a:avLst/>
          </a:prstGeom>
          <a:noFill/>
          <a:effectLst/>
        </p:spPr>
        <p:txBody>
          <a:bodyPr lIns="91436" tIns="45718" rIns="91436" bIns="45718">
            <a:spAutoFit/>
          </a:bodyPr>
          <a:lstStyle>
            <a:defPPr>
              <a:defRPr lang="de-DE"/>
            </a:defPPr>
            <a:lvl1pPr algn="l" rtl="0" fontAlgn="base">
              <a:spcBef>
                <a:spcPct val="0"/>
              </a:spcBef>
              <a:spcAft>
                <a:spcPct val="0"/>
              </a:spcAft>
              <a:defRPr sz="2400"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5pPr>
            <a:lvl6pPr marL="2286000" algn="l" defTabSz="914400" rtl="0" eaLnBrk="1" latinLnBrk="0" hangingPunct="1">
              <a:defRPr sz="2400" kern="1200">
                <a:solidFill>
                  <a:schemeClr val="tx1"/>
                </a:solidFill>
                <a:latin typeface="Arial" pitchFamily="34" charset="0"/>
                <a:ea typeface="ヒラギノ角ゴ Pro W3"/>
                <a:cs typeface="ヒラギノ角ゴ Pro W3"/>
              </a:defRPr>
            </a:lvl6pPr>
            <a:lvl7pPr marL="2743200" algn="l" defTabSz="914400" rtl="0" eaLnBrk="1" latinLnBrk="0" hangingPunct="1">
              <a:defRPr sz="2400" kern="1200">
                <a:solidFill>
                  <a:schemeClr val="tx1"/>
                </a:solidFill>
                <a:latin typeface="Arial" pitchFamily="34" charset="0"/>
                <a:ea typeface="ヒラギノ角ゴ Pro W3"/>
                <a:cs typeface="ヒラギノ角ゴ Pro W3"/>
              </a:defRPr>
            </a:lvl7pPr>
            <a:lvl8pPr marL="3200400" algn="l" defTabSz="914400" rtl="0" eaLnBrk="1" latinLnBrk="0" hangingPunct="1">
              <a:defRPr sz="2400" kern="1200">
                <a:solidFill>
                  <a:schemeClr val="tx1"/>
                </a:solidFill>
                <a:latin typeface="Arial" pitchFamily="34" charset="0"/>
                <a:ea typeface="ヒラギノ角ゴ Pro W3"/>
                <a:cs typeface="ヒラギノ角ゴ Pro W3"/>
              </a:defRPr>
            </a:lvl8pPr>
            <a:lvl9pPr marL="3657600" algn="l" defTabSz="914400" rtl="0" eaLnBrk="1" latinLnBrk="0" hangingPunct="1">
              <a:defRPr sz="2400" kern="1200">
                <a:solidFill>
                  <a:schemeClr val="tx1"/>
                </a:solidFill>
                <a:latin typeface="Arial" pitchFamily="34" charset="0"/>
                <a:ea typeface="ヒラギノ角ゴ Pro W3"/>
                <a:cs typeface="ヒラギノ角ゴ Pro W3"/>
              </a:defRPr>
            </a:lvl9pPr>
          </a:lstStyle>
          <a:p>
            <a:pPr algn="ctr" defTabSz="457178" eaLnBrk="0" hangingPunct="0">
              <a:defRPr/>
            </a:pPr>
            <a:r>
              <a:rPr lang="en-US" sz="1425" b="1" i="1" dirty="0">
                <a:solidFill>
                  <a:prstClr val="black">
                    <a:lumMod val="85000"/>
                    <a:lumOff val="15000"/>
                  </a:prstClr>
                </a:solidFill>
                <a:latin typeface="Calibri" panose="020F0502020204030204" pitchFamily="34" charset="0"/>
                <a:ea typeface="ヒラギノ角ゴ Pro W3" charset="-128"/>
                <a:cs typeface="Calibri" panose="020F0502020204030204" pitchFamily="34" charset="0"/>
              </a:rPr>
              <a:t>Guided de-escalation</a:t>
            </a:r>
          </a:p>
          <a:p>
            <a:pPr algn="ctr" defTabSz="457178" eaLnBrk="0" hangingPunct="0">
              <a:defRPr/>
            </a:pPr>
            <a:r>
              <a:rPr lang="en-US" sz="1425" b="1" i="1" dirty="0">
                <a:solidFill>
                  <a:prstClr val="black">
                    <a:lumMod val="85000"/>
                    <a:lumOff val="15000"/>
                  </a:prstClr>
                </a:solidFill>
                <a:latin typeface="Calibri" panose="020F0502020204030204" pitchFamily="34" charset="0"/>
                <a:ea typeface="ヒラギノ角ゴ Pro W3" charset="-128"/>
                <a:cs typeface="Calibri" panose="020F0502020204030204" pitchFamily="34" charset="0"/>
              </a:rPr>
              <a:t>(n=1304)</a:t>
            </a:r>
          </a:p>
        </p:txBody>
      </p:sp>
      <p:sp>
        <p:nvSpPr>
          <p:cNvPr id="25" name="Rechteck 24"/>
          <p:cNvSpPr/>
          <p:nvPr/>
        </p:nvSpPr>
        <p:spPr>
          <a:xfrm>
            <a:off x="7641711" y="1882305"/>
            <a:ext cx="1065563" cy="461661"/>
          </a:xfrm>
          <a:prstGeom prst="rect">
            <a:avLst/>
          </a:prstGeom>
          <a:solidFill>
            <a:srgbClr val="C00000"/>
          </a:solidFill>
          <a:ln>
            <a:noFill/>
          </a:ln>
          <a:effectLst/>
          <a:scene3d>
            <a:camera prst="orthographicFront"/>
            <a:lightRig rig="threePt" dir="t"/>
          </a:scene3d>
          <a:sp3d>
            <a:bevelT w="50800" h="38100"/>
            <a:bevelB w="50800" h="38100"/>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spAutoFit/>
          </a:bodyPr>
          <a:lstStyle>
            <a:defPPr>
              <a:defRPr lang="de-DE"/>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457178" eaLnBrk="0" hangingPunct="0">
              <a:defRPr/>
            </a:pPr>
            <a:r>
              <a:rPr lang="en-US" sz="1200" dirty="0">
                <a:solidFill>
                  <a:srgbClr val="FFFFFF"/>
                </a:solidFill>
                <a:latin typeface="Calibri" panose="020F0502020204030204" pitchFamily="34" charset="0"/>
                <a:ea typeface="ＭＳ Ｐゴシック" charset="-128"/>
                <a:cs typeface="Calibri" panose="020F0502020204030204" pitchFamily="34" charset="0"/>
              </a:rPr>
              <a:t>11½ months of prasugrel</a:t>
            </a:r>
          </a:p>
        </p:txBody>
      </p:sp>
      <p:sp>
        <p:nvSpPr>
          <p:cNvPr id="26" name="Textfeld 21"/>
          <p:cNvSpPr txBox="1">
            <a:spLocks noChangeArrowheads="1"/>
          </p:cNvSpPr>
          <p:nvPr/>
        </p:nvSpPr>
        <p:spPr bwMode="auto">
          <a:xfrm rot="16200000">
            <a:off x="2769063" y="2910697"/>
            <a:ext cx="1458633" cy="265453"/>
          </a:xfrm>
          <a:prstGeom prst="rect">
            <a:avLst/>
          </a:prstGeom>
          <a:noFill/>
          <a:ln>
            <a:noFill/>
          </a:ln>
          <a:extLst/>
        </p:spPr>
        <p:txBody>
          <a:bodyPr wrap="square" lIns="91436" tIns="45718" rIns="91436" bIns="45718">
            <a:spAutoFit/>
          </a:bodyPr>
          <a:lstStyle>
            <a:defPPr>
              <a:defRPr lang="de-DE"/>
            </a:defPPr>
            <a:lvl1pPr algn="l" rtl="0" fontAlgn="base">
              <a:spcBef>
                <a:spcPct val="0"/>
              </a:spcBef>
              <a:spcAft>
                <a:spcPct val="0"/>
              </a:spcAft>
              <a:defRPr sz="2400"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5pPr>
            <a:lvl6pPr marL="2286000" algn="l" defTabSz="914400" rtl="0" eaLnBrk="1" latinLnBrk="0" hangingPunct="1">
              <a:defRPr sz="2400" kern="1200">
                <a:solidFill>
                  <a:schemeClr val="tx1"/>
                </a:solidFill>
                <a:latin typeface="Arial" pitchFamily="34" charset="0"/>
                <a:ea typeface="ヒラギノ角ゴ Pro W3"/>
                <a:cs typeface="ヒラギノ角ゴ Pro W3"/>
              </a:defRPr>
            </a:lvl6pPr>
            <a:lvl7pPr marL="2743200" algn="l" defTabSz="914400" rtl="0" eaLnBrk="1" latinLnBrk="0" hangingPunct="1">
              <a:defRPr sz="2400" kern="1200">
                <a:solidFill>
                  <a:schemeClr val="tx1"/>
                </a:solidFill>
                <a:latin typeface="Arial" pitchFamily="34" charset="0"/>
                <a:ea typeface="ヒラギノ角ゴ Pro W3"/>
                <a:cs typeface="ヒラギノ角ゴ Pro W3"/>
              </a:defRPr>
            </a:lvl7pPr>
            <a:lvl8pPr marL="3200400" algn="l" defTabSz="914400" rtl="0" eaLnBrk="1" latinLnBrk="0" hangingPunct="1">
              <a:defRPr sz="2400" kern="1200">
                <a:solidFill>
                  <a:schemeClr val="tx1"/>
                </a:solidFill>
                <a:latin typeface="Arial" pitchFamily="34" charset="0"/>
                <a:ea typeface="ヒラギノ角ゴ Pro W3"/>
                <a:cs typeface="ヒラギノ角ゴ Pro W3"/>
              </a:defRPr>
            </a:lvl8pPr>
            <a:lvl9pPr marL="3657600" algn="l" defTabSz="914400" rtl="0" eaLnBrk="1" latinLnBrk="0" hangingPunct="1">
              <a:defRPr sz="2400" kern="1200">
                <a:solidFill>
                  <a:schemeClr val="tx1"/>
                </a:solidFill>
                <a:latin typeface="Arial" pitchFamily="34" charset="0"/>
                <a:ea typeface="ヒラギノ角ゴ Pro W3"/>
                <a:cs typeface="ヒラギノ角ゴ Pro W3"/>
              </a:defRPr>
            </a:lvl9pPr>
          </a:lstStyle>
          <a:p>
            <a:pPr defTabSz="457178" eaLnBrk="0" hangingPunct="0">
              <a:spcBef>
                <a:spcPts val="600"/>
              </a:spcBef>
              <a:defRPr/>
            </a:pPr>
            <a:r>
              <a:rPr lang="en-US" sz="1125" b="1" dirty="0">
                <a:solidFill>
                  <a:prstClr val="black">
                    <a:lumMod val="85000"/>
                    <a:lumOff val="15000"/>
                  </a:prstClr>
                </a:solidFill>
                <a:latin typeface="Calibri" panose="020F0502020204030204" pitchFamily="34" charset="0"/>
                <a:cs typeface="Calibri" panose="020F0502020204030204" pitchFamily="34" charset="0"/>
              </a:rPr>
              <a:t>Hospital discharge</a:t>
            </a:r>
          </a:p>
        </p:txBody>
      </p:sp>
      <p:cxnSp>
        <p:nvCxnSpPr>
          <p:cNvPr id="27" name="Gerade Verbindung 4"/>
          <p:cNvCxnSpPr/>
          <p:nvPr/>
        </p:nvCxnSpPr>
        <p:spPr>
          <a:xfrm flipV="1">
            <a:off x="3497623" y="1738287"/>
            <a:ext cx="0" cy="57606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8" name="Gerade Verbindung 57"/>
          <p:cNvCxnSpPr/>
          <p:nvPr/>
        </p:nvCxnSpPr>
        <p:spPr>
          <a:xfrm flipV="1">
            <a:off x="3498377" y="3797435"/>
            <a:ext cx="0" cy="57606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9" name="Gerade Verbindung mit Pfeil 28"/>
          <p:cNvCxnSpPr/>
          <p:nvPr/>
        </p:nvCxnSpPr>
        <p:spPr>
          <a:xfrm flipH="1">
            <a:off x="3064368" y="2065520"/>
            <a:ext cx="327268" cy="549032"/>
          </a:xfrm>
          <a:prstGeom prst="straightConnector1">
            <a:avLst/>
          </a:prstGeom>
          <a:ln w="38100" cap="flat" cmpd="sng" algn="ctr">
            <a:solidFill>
              <a:srgbClr val="177458"/>
            </a:solidFill>
            <a:prstDash val="solid"/>
            <a:round/>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flipH="1" flipV="1">
            <a:off x="3061863" y="3346948"/>
            <a:ext cx="310131" cy="556442"/>
          </a:xfrm>
          <a:prstGeom prst="straightConnector1">
            <a:avLst/>
          </a:prstGeom>
          <a:ln w="38100" cap="flat" cmpd="sng" algn="ctr">
            <a:solidFill>
              <a:srgbClr val="177458"/>
            </a:solidFill>
            <a:prstDash val="solid"/>
            <a:round/>
            <a:headEnd type="triangl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35" name="Gerade Verbindung mit Pfeil 34"/>
          <p:cNvCxnSpPr/>
          <p:nvPr/>
        </p:nvCxnSpPr>
        <p:spPr>
          <a:xfrm>
            <a:off x="2527799" y="4872282"/>
            <a:ext cx="422346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Gerade Verbindung mit Pfeil 37"/>
          <p:cNvCxnSpPr/>
          <p:nvPr/>
        </p:nvCxnSpPr>
        <p:spPr>
          <a:xfrm>
            <a:off x="7089057" y="4872288"/>
            <a:ext cx="1609636" cy="37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1" name="Textfeld 30"/>
          <p:cNvSpPr txBox="1"/>
          <p:nvPr/>
        </p:nvSpPr>
        <p:spPr>
          <a:xfrm>
            <a:off x="3837885" y="1203164"/>
            <a:ext cx="1609725" cy="530911"/>
          </a:xfrm>
          <a:prstGeom prst="rect">
            <a:avLst/>
          </a:prstGeom>
          <a:noFill/>
          <a:effectLst/>
        </p:spPr>
        <p:txBody>
          <a:bodyPr lIns="91436" tIns="45718" rIns="91436" bIns="45718">
            <a:spAutoFit/>
          </a:bodyPr>
          <a:lstStyle>
            <a:defPPr>
              <a:defRPr lang="de-DE"/>
            </a:defPPr>
            <a:lvl1pPr algn="l" rtl="0" fontAlgn="base">
              <a:spcBef>
                <a:spcPct val="0"/>
              </a:spcBef>
              <a:spcAft>
                <a:spcPct val="0"/>
              </a:spcAft>
              <a:defRPr sz="2400"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5pPr>
            <a:lvl6pPr marL="2286000" algn="l" defTabSz="914400" rtl="0" eaLnBrk="1" latinLnBrk="0" hangingPunct="1">
              <a:defRPr sz="2400" kern="1200">
                <a:solidFill>
                  <a:schemeClr val="tx1"/>
                </a:solidFill>
                <a:latin typeface="Arial" pitchFamily="34" charset="0"/>
                <a:ea typeface="ヒラギノ角ゴ Pro W3"/>
                <a:cs typeface="ヒラギノ角ゴ Pro W3"/>
              </a:defRPr>
            </a:lvl6pPr>
            <a:lvl7pPr marL="2743200" algn="l" defTabSz="914400" rtl="0" eaLnBrk="1" latinLnBrk="0" hangingPunct="1">
              <a:defRPr sz="2400" kern="1200">
                <a:solidFill>
                  <a:schemeClr val="tx1"/>
                </a:solidFill>
                <a:latin typeface="Arial" pitchFamily="34" charset="0"/>
                <a:ea typeface="ヒラギノ角ゴ Pro W3"/>
                <a:cs typeface="ヒラギノ角ゴ Pro W3"/>
              </a:defRPr>
            </a:lvl7pPr>
            <a:lvl8pPr marL="3200400" algn="l" defTabSz="914400" rtl="0" eaLnBrk="1" latinLnBrk="0" hangingPunct="1">
              <a:defRPr sz="2400" kern="1200">
                <a:solidFill>
                  <a:schemeClr val="tx1"/>
                </a:solidFill>
                <a:latin typeface="Arial" pitchFamily="34" charset="0"/>
                <a:ea typeface="ヒラギノ角ゴ Pro W3"/>
                <a:cs typeface="ヒラギノ角ゴ Pro W3"/>
              </a:defRPr>
            </a:lvl8pPr>
            <a:lvl9pPr marL="3657600" algn="l" defTabSz="914400" rtl="0" eaLnBrk="1" latinLnBrk="0" hangingPunct="1">
              <a:defRPr sz="2400" kern="1200">
                <a:solidFill>
                  <a:schemeClr val="tx1"/>
                </a:solidFill>
                <a:latin typeface="Arial" pitchFamily="34" charset="0"/>
                <a:ea typeface="ヒラギノ角ゴ Pro W3"/>
                <a:cs typeface="ヒラギノ角ゴ Pro W3"/>
              </a:defRPr>
            </a:lvl9pPr>
          </a:lstStyle>
          <a:p>
            <a:pPr algn="ctr" defTabSz="457178" eaLnBrk="0" hangingPunct="0">
              <a:defRPr/>
            </a:pPr>
            <a:r>
              <a:rPr lang="en-US" sz="1425" b="1" i="1" dirty="0">
                <a:solidFill>
                  <a:prstClr val="black">
                    <a:lumMod val="85000"/>
                    <a:lumOff val="15000"/>
                  </a:prstClr>
                </a:solidFill>
                <a:latin typeface="Calibri" panose="020F0502020204030204" pitchFamily="34" charset="0"/>
                <a:ea typeface="ヒラギノ角ゴ Pro W3" charset="-128"/>
                <a:cs typeface="Calibri" panose="020F0502020204030204" pitchFamily="34" charset="0"/>
              </a:rPr>
              <a:t>Control</a:t>
            </a:r>
          </a:p>
          <a:p>
            <a:pPr algn="ctr" defTabSz="457178" eaLnBrk="0" hangingPunct="0">
              <a:defRPr/>
            </a:pPr>
            <a:r>
              <a:rPr lang="en-US" sz="1425" b="1" i="1" dirty="0">
                <a:solidFill>
                  <a:prstClr val="black">
                    <a:lumMod val="85000"/>
                    <a:lumOff val="15000"/>
                  </a:prstClr>
                </a:solidFill>
                <a:latin typeface="Calibri" panose="020F0502020204030204" pitchFamily="34" charset="0"/>
                <a:ea typeface="ヒラギノ角ゴ Pro W3" charset="-128"/>
                <a:cs typeface="Calibri" panose="020F0502020204030204" pitchFamily="34" charset="0"/>
              </a:rPr>
              <a:t>(n=1306)</a:t>
            </a:r>
          </a:p>
        </p:txBody>
      </p:sp>
      <p:cxnSp>
        <p:nvCxnSpPr>
          <p:cNvPr id="42" name="Gerade Verbindung mit Pfeil 41"/>
          <p:cNvCxnSpPr/>
          <p:nvPr/>
        </p:nvCxnSpPr>
        <p:spPr>
          <a:xfrm flipV="1">
            <a:off x="6730302" y="4794965"/>
            <a:ext cx="175593" cy="157616"/>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45" name="Gerade Verbindung mit Pfeil 44"/>
          <p:cNvCxnSpPr/>
          <p:nvPr/>
        </p:nvCxnSpPr>
        <p:spPr>
          <a:xfrm flipV="1">
            <a:off x="6882795" y="4794965"/>
            <a:ext cx="175593" cy="157616"/>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sp>
        <p:nvSpPr>
          <p:cNvPr id="48" name="Textfeld 47"/>
          <p:cNvSpPr txBox="1"/>
          <p:nvPr/>
        </p:nvSpPr>
        <p:spPr>
          <a:xfrm>
            <a:off x="5723294" y="4897564"/>
            <a:ext cx="867858" cy="461661"/>
          </a:xfrm>
          <a:prstGeom prst="rect">
            <a:avLst/>
          </a:prstGeom>
          <a:noFill/>
        </p:spPr>
        <p:txBody>
          <a:bodyPr wrap="none" lIns="91436" tIns="45718" rIns="91436" bIns="45718" rtlCol="0">
            <a:spAutoFit/>
          </a:bodyPr>
          <a:lstStyle/>
          <a:p>
            <a:pPr algn="ctr" defTabSz="457178"/>
            <a:r>
              <a:rPr lang="de-DE" sz="1200" b="1" i="1" dirty="0">
                <a:latin typeface="Calibri" panose="020F0502020204030204" pitchFamily="34" charset="0"/>
                <a:cs typeface="Calibri" panose="020F0502020204030204" pitchFamily="34" charset="0"/>
              </a:rPr>
              <a:t>98%</a:t>
            </a:r>
          </a:p>
          <a:p>
            <a:pPr algn="ctr" defTabSz="457178"/>
            <a:r>
              <a:rPr lang="de-DE" sz="1200" b="1" i="1" dirty="0">
                <a:latin typeface="Calibri" panose="020F0502020204030204" pitchFamily="34" charset="0"/>
                <a:cs typeface="Calibri" panose="020F0502020204030204" pitchFamily="34" charset="0"/>
              </a:rPr>
              <a:t>at 2 weeks</a:t>
            </a:r>
          </a:p>
        </p:txBody>
      </p:sp>
      <p:sp>
        <p:nvSpPr>
          <p:cNvPr id="50" name="Textfeld 49"/>
          <p:cNvSpPr txBox="1"/>
          <p:nvPr/>
        </p:nvSpPr>
        <p:spPr>
          <a:xfrm>
            <a:off x="8165586" y="4897564"/>
            <a:ext cx="1028030" cy="461661"/>
          </a:xfrm>
          <a:prstGeom prst="rect">
            <a:avLst/>
          </a:prstGeom>
          <a:noFill/>
        </p:spPr>
        <p:txBody>
          <a:bodyPr wrap="none" lIns="91436" tIns="45718" rIns="91436" bIns="45718" rtlCol="0">
            <a:spAutoFit/>
          </a:bodyPr>
          <a:lstStyle/>
          <a:p>
            <a:pPr algn="ctr" defTabSz="457178"/>
            <a:r>
              <a:rPr lang="de-DE" sz="1200" b="1" i="1" dirty="0">
                <a:latin typeface="Calibri" panose="020F0502020204030204" pitchFamily="34" charset="0"/>
                <a:cs typeface="Calibri" panose="020F0502020204030204" pitchFamily="34" charset="0"/>
              </a:rPr>
              <a:t>96%</a:t>
            </a:r>
          </a:p>
          <a:p>
            <a:pPr algn="ctr" defTabSz="457178"/>
            <a:r>
              <a:rPr lang="de-DE" sz="1200" b="1" i="1" dirty="0">
                <a:latin typeface="Calibri" panose="020F0502020204030204" pitchFamily="34" charset="0"/>
                <a:cs typeface="Calibri" panose="020F0502020204030204" pitchFamily="34" charset="0"/>
              </a:rPr>
              <a:t>at 12 months</a:t>
            </a:r>
          </a:p>
        </p:txBody>
      </p:sp>
      <p:sp>
        <p:nvSpPr>
          <p:cNvPr id="51" name="Titre 1"/>
          <p:cNvSpPr>
            <a:spLocks noGrp="1"/>
          </p:cNvSpPr>
          <p:nvPr>
            <p:ph type="title"/>
          </p:nvPr>
        </p:nvSpPr>
        <p:spPr>
          <a:xfrm>
            <a:off x="757962" y="492628"/>
            <a:ext cx="10477500" cy="691979"/>
          </a:xfrm>
        </p:spPr>
        <p:txBody>
          <a:bodyPr anchor="ctr">
            <a:noAutofit/>
          </a:bodyPr>
          <a:lstStyle/>
          <a:p>
            <a:r>
              <a:rPr lang="fr-FR" sz="2400" b="1" dirty="0">
                <a:solidFill>
                  <a:schemeClr val="tx1">
                    <a:lumMod val="75000"/>
                  </a:schemeClr>
                </a:solidFill>
              </a:rPr>
              <a:t>Study Patients and Follow-up Data</a:t>
            </a:r>
          </a:p>
        </p:txBody>
      </p:sp>
      <p:sp>
        <p:nvSpPr>
          <p:cNvPr id="34" name="Textfeld 33"/>
          <p:cNvSpPr txBox="1"/>
          <p:nvPr/>
        </p:nvSpPr>
        <p:spPr>
          <a:xfrm>
            <a:off x="2541064" y="4872287"/>
            <a:ext cx="1054202" cy="646327"/>
          </a:xfrm>
          <a:prstGeom prst="rect">
            <a:avLst/>
          </a:prstGeom>
          <a:noFill/>
        </p:spPr>
        <p:txBody>
          <a:bodyPr wrap="square" lIns="91436" tIns="45718" rIns="91436" bIns="45718" rtlCol="0">
            <a:spAutoFit/>
          </a:bodyPr>
          <a:lstStyle/>
          <a:p>
            <a:pPr algn="ctr" defTabSz="457178"/>
            <a:r>
              <a:rPr lang="de-DE" sz="1200" b="1" i="1" dirty="0">
                <a:latin typeface="Calibri" panose="020F0502020204030204" pitchFamily="34" charset="0"/>
                <a:cs typeface="Calibri" panose="020F0502020204030204" pitchFamily="34" charset="0"/>
              </a:rPr>
              <a:t>December 2013 to May 2016</a:t>
            </a:r>
          </a:p>
        </p:txBody>
      </p:sp>
      <p:sp>
        <p:nvSpPr>
          <p:cNvPr id="39" name="Ellipse 38"/>
          <p:cNvSpPr/>
          <p:nvPr/>
        </p:nvSpPr>
        <p:spPr>
          <a:xfrm>
            <a:off x="2776296" y="2710457"/>
            <a:ext cx="633357" cy="567107"/>
          </a:xfrm>
          <a:prstGeom prst="ellipse">
            <a:avLst/>
          </a:prstGeom>
          <a:solidFill>
            <a:srgbClr val="0070C0"/>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93596" anchor="ctr"/>
          <a:lstStyle>
            <a:defPPr>
              <a:defRPr lang="de-DE"/>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defTabSz="457178" eaLnBrk="0" hangingPunct="0">
              <a:defRPr/>
            </a:pPr>
            <a:r>
              <a:rPr lang="de-DE" sz="1425" b="1" dirty="0">
                <a:solidFill>
                  <a:prstClr val="white"/>
                </a:solidFill>
                <a:latin typeface="Calibri" panose="020F0502020204030204" pitchFamily="34" charset="0"/>
                <a:cs typeface="Calibri" panose="020F0502020204030204" pitchFamily="34" charset="0"/>
              </a:rPr>
              <a:t>R*</a:t>
            </a:r>
          </a:p>
          <a:p>
            <a:pPr algn="ctr" defTabSz="457178" eaLnBrk="0" hangingPunct="0">
              <a:defRPr/>
            </a:pPr>
            <a:r>
              <a:rPr lang="de-DE" sz="1425" b="1" dirty="0">
                <a:solidFill>
                  <a:prstClr val="white"/>
                </a:solidFill>
                <a:latin typeface="Calibri" panose="020F0502020204030204" pitchFamily="34" charset="0"/>
                <a:cs typeface="Calibri" panose="020F0502020204030204" pitchFamily="34" charset="0"/>
              </a:rPr>
              <a:t>1:1</a:t>
            </a:r>
          </a:p>
        </p:txBody>
      </p:sp>
      <p:sp>
        <p:nvSpPr>
          <p:cNvPr id="36" name="Textfeld 24"/>
          <p:cNvSpPr txBox="1">
            <a:spLocks noChangeArrowheads="1"/>
          </p:cNvSpPr>
          <p:nvPr/>
        </p:nvSpPr>
        <p:spPr bwMode="auto">
          <a:xfrm>
            <a:off x="6374360" y="1737372"/>
            <a:ext cx="1193688" cy="716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defPPr>
              <a:defRPr lang="de-DE"/>
            </a:defPPr>
            <a:lvl1pPr algn="l" rtl="0" fontAlgn="base">
              <a:spcBef>
                <a:spcPct val="0"/>
              </a:spcBef>
              <a:spcAft>
                <a:spcPct val="0"/>
              </a:spcAft>
              <a:defRPr sz="2400"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5pPr>
            <a:lvl6pPr marL="2286000" algn="l" defTabSz="914400" rtl="0" eaLnBrk="1" latinLnBrk="0" hangingPunct="1">
              <a:defRPr sz="2400" kern="1200">
                <a:solidFill>
                  <a:schemeClr val="tx1"/>
                </a:solidFill>
                <a:latin typeface="Arial" pitchFamily="34" charset="0"/>
                <a:ea typeface="ヒラギノ角ゴ Pro W3"/>
                <a:cs typeface="ヒラギノ角ゴ Pro W3"/>
              </a:defRPr>
            </a:lvl6pPr>
            <a:lvl7pPr marL="2743200" algn="l" defTabSz="914400" rtl="0" eaLnBrk="1" latinLnBrk="0" hangingPunct="1">
              <a:defRPr sz="2400" kern="1200">
                <a:solidFill>
                  <a:schemeClr val="tx1"/>
                </a:solidFill>
                <a:latin typeface="Arial" pitchFamily="34" charset="0"/>
                <a:ea typeface="ヒラギノ角ゴ Pro W3"/>
                <a:cs typeface="ヒラギノ角ゴ Pro W3"/>
              </a:defRPr>
            </a:lvl7pPr>
            <a:lvl8pPr marL="3200400" algn="l" defTabSz="914400" rtl="0" eaLnBrk="1" latinLnBrk="0" hangingPunct="1">
              <a:defRPr sz="2400" kern="1200">
                <a:solidFill>
                  <a:schemeClr val="tx1"/>
                </a:solidFill>
                <a:latin typeface="Arial" pitchFamily="34" charset="0"/>
                <a:ea typeface="ヒラギノ角ゴ Pro W3"/>
                <a:cs typeface="ヒラギノ角ゴ Pro W3"/>
              </a:defRPr>
            </a:lvl8pPr>
            <a:lvl9pPr marL="3657600" algn="l" defTabSz="914400" rtl="0" eaLnBrk="1" latinLnBrk="0" hangingPunct="1">
              <a:defRPr sz="2400" kern="1200">
                <a:solidFill>
                  <a:schemeClr val="tx1"/>
                </a:solidFill>
                <a:latin typeface="Arial" pitchFamily="34" charset="0"/>
                <a:ea typeface="ヒラギノ角ゴ Pro W3"/>
                <a:cs typeface="ヒラギノ角ゴ Pro W3"/>
              </a:defRPr>
            </a:lvl9pPr>
          </a:lstStyle>
          <a:p>
            <a:pPr algn="ctr" defTabSz="457178">
              <a:lnSpc>
                <a:spcPct val="150000"/>
              </a:lnSpc>
            </a:pPr>
            <a:r>
              <a:rPr lang="en-US" sz="1425" b="1" dirty="0">
                <a:solidFill>
                  <a:prstClr val="black"/>
                </a:solidFill>
                <a:latin typeface="Calibri" panose="020F0502020204030204" pitchFamily="34" charset="0"/>
                <a:cs typeface="Calibri" panose="020F0502020204030204" pitchFamily="34" charset="0"/>
              </a:rPr>
              <a:t>unchanged therapy</a:t>
            </a:r>
          </a:p>
        </p:txBody>
      </p:sp>
      <p:sp>
        <p:nvSpPr>
          <p:cNvPr id="2" name="Textfeld 1"/>
          <p:cNvSpPr txBox="1"/>
          <p:nvPr/>
        </p:nvSpPr>
        <p:spPr>
          <a:xfrm rot="16200000">
            <a:off x="8453097" y="2919175"/>
            <a:ext cx="2537994" cy="646327"/>
          </a:xfrm>
          <a:prstGeom prst="rect">
            <a:avLst/>
          </a:prstGeom>
          <a:noFill/>
        </p:spPr>
        <p:txBody>
          <a:bodyPr wrap="none" lIns="91436" tIns="45718" rIns="91436" bIns="45718" rtlCol="0">
            <a:spAutoFit/>
          </a:bodyPr>
          <a:lstStyle/>
          <a:p>
            <a:pPr algn="ctr" defTabSz="457178"/>
            <a:r>
              <a:rPr lang="de-DE" i="1" dirty="0" err="1">
                <a:solidFill>
                  <a:prstClr val="black"/>
                </a:solidFill>
                <a:latin typeface="Calibri" panose="020F0502020204030204" pitchFamily="34" charset="0"/>
                <a:cs typeface="Calibri" panose="020F0502020204030204" pitchFamily="34" charset="0"/>
              </a:rPr>
              <a:t>Adherence</a:t>
            </a:r>
            <a:r>
              <a:rPr lang="de-DE" i="1" dirty="0">
                <a:solidFill>
                  <a:prstClr val="black"/>
                </a:solidFill>
                <a:latin typeface="Calibri" panose="020F0502020204030204" pitchFamily="34" charset="0"/>
                <a:cs typeface="Calibri" panose="020F0502020204030204" pitchFamily="34" charset="0"/>
              </a:rPr>
              <a:t> </a:t>
            </a:r>
            <a:r>
              <a:rPr lang="de-DE" i="1" dirty="0" err="1">
                <a:solidFill>
                  <a:prstClr val="black"/>
                </a:solidFill>
                <a:latin typeface="Calibri" panose="020F0502020204030204" pitchFamily="34" charset="0"/>
                <a:cs typeface="Calibri" panose="020F0502020204030204" pitchFamily="34" charset="0"/>
              </a:rPr>
              <a:t>to</a:t>
            </a:r>
            <a:r>
              <a:rPr lang="de-DE" i="1" dirty="0">
                <a:solidFill>
                  <a:prstClr val="black"/>
                </a:solidFill>
                <a:latin typeface="Calibri" panose="020F0502020204030204" pitchFamily="34" charset="0"/>
                <a:cs typeface="Calibri" panose="020F0502020204030204" pitchFamily="34" charset="0"/>
              </a:rPr>
              <a:t> </a:t>
            </a:r>
            <a:r>
              <a:rPr lang="de-DE" i="1" dirty="0" err="1">
                <a:solidFill>
                  <a:prstClr val="black"/>
                </a:solidFill>
                <a:latin typeface="Calibri" panose="020F0502020204030204" pitchFamily="34" charset="0"/>
                <a:cs typeface="Calibri" panose="020F0502020204030204" pitchFamily="34" charset="0"/>
              </a:rPr>
              <a:t>treatment</a:t>
            </a:r>
            <a:r>
              <a:rPr lang="de-DE" i="1" dirty="0">
                <a:solidFill>
                  <a:prstClr val="black"/>
                </a:solidFill>
                <a:latin typeface="Calibri" panose="020F0502020204030204" pitchFamily="34" charset="0"/>
                <a:cs typeface="Calibri" panose="020F0502020204030204" pitchFamily="34" charset="0"/>
              </a:rPr>
              <a:t>:</a:t>
            </a:r>
          </a:p>
          <a:p>
            <a:pPr algn="ctr" defTabSz="457178"/>
            <a:r>
              <a:rPr lang="de-DE" b="1" i="1" dirty="0">
                <a:solidFill>
                  <a:srgbClr val="00B050"/>
                </a:solidFill>
                <a:latin typeface="Calibri" panose="020F0502020204030204" pitchFamily="34" charset="0"/>
                <a:cs typeface="Calibri" panose="020F0502020204030204" pitchFamily="34" charset="0"/>
              </a:rPr>
              <a:t>&gt;94% </a:t>
            </a:r>
            <a:r>
              <a:rPr lang="de-DE" i="1" dirty="0">
                <a:solidFill>
                  <a:prstClr val="black"/>
                </a:solidFill>
                <a:latin typeface="Calibri" panose="020F0502020204030204" pitchFamily="34" charset="0"/>
                <a:cs typeface="Calibri" panose="020F0502020204030204" pitchFamily="34" charset="0"/>
              </a:rPr>
              <a:t>in </a:t>
            </a:r>
            <a:r>
              <a:rPr lang="de-DE" i="1" dirty="0" err="1">
                <a:solidFill>
                  <a:prstClr val="black"/>
                </a:solidFill>
                <a:latin typeface="Calibri" panose="020F0502020204030204" pitchFamily="34" charset="0"/>
                <a:cs typeface="Calibri" panose="020F0502020204030204" pitchFamily="34" charset="0"/>
              </a:rPr>
              <a:t>both</a:t>
            </a:r>
            <a:r>
              <a:rPr lang="de-DE" i="1" dirty="0">
                <a:solidFill>
                  <a:prstClr val="black"/>
                </a:solidFill>
                <a:latin typeface="Calibri" panose="020F0502020204030204" pitchFamily="34" charset="0"/>
                <a:cs typeface="Calibri" panose="020F0502020204030204" pitchFamily="34" charset="0"/>
              </a:rPr>
              <a:t> </a:t>
            </a:r>
            <a:r>
              <a:rPr lang="de-DE" i="1" dirty="0" err="1">
                <a:solidFill>
                  <a:prstClr val="black"/>
                </a:solidFill>
                <a:latin typeface="Calibri" panose="020F0502020204030204" pitchFamily="34" charset="0"/>
                <a:cs typeface="Calibri" panose="020F0502020204030204" pitchFamily="34" charset="0"/>
              </a:rPr>
              <a:t>groups</a:t>
            </a:r>
            <a:endParaRPr lang="en-GB" i="1" dirty="0">
              <a:solidFill>
                <a:prstClr val="black"/>
              </a:solidFill>
              <a:latin typeface="Calibri" panose="020F0502020204030204" pitchFamily="34" charset="0"/>
              <a:cs typeface="Calibri" panose="020F0502020204030204" pitchFamily="34" charset="0"/>
            </a:endParaRPr>
          </a:p>
        </p:txBody>
      </p:sp>
      <p:sp>
        <p:nvSpPr>
          <p:cNvPr id="40" name="Geschweifte Klammer rechts 39"/>
          <p:cNvSpPr/>
          <p:nvPr/>
        </p:nvSpPr>
        <p:spPr>
          <a:xfrm>
            <a:off x="8886057" y="1931370"/>
            <a:ext cx="442708" cy="2620471"/>
          </a:xfrm>
          <a:prstGeom prst="rightBrace">
            <a:avLst/>
          </a:prstGeom>
        </p:spPr>
        <p:style>
          <a:lnRef idx="2">
            <a:schemeClr val="accent1"/>
          </a:lnRef>
          <a:fillRef idx="0">
            <a:schemeClr val="accent1"/>
          </a:fillRef>
          <a:effectRef idx="1">
            <a:schemeClr val="accent1"/>
          </a:effectRef>
          <a:fontRef idx="minor">
            <a:schemeClr val="tx1"/>
          </a:fontRef>
        </p:style>
        <p:txBody>
          <a:bodyPr lIns="91436" tIns="45718" rIns="91436" bIns="45718" rtlCol="0" anchor="ctr"/>
          <a:lstStyle/>
          <a:p>
            <a:pPr algn="ctr" defTabSz="457178"/>
            <a:endParaRPr lang="en-GB" dirty="0">
              <a:solidFill>
                <a:prstClr val="black"/>
              </a:solidFill>
              <a:latin typeface="Calibri" panose="020F0502020204030204" pitchFamily="34" charset="0"/>
              <a:cs typeface="Calibri" panose="020F0502020204030204" pitchFamily="34" charset="0"/>
            </a:endParaRPr>
          </a:p>
        </p:txBody>
      </p:sp>
      <p:sp>
        <p:nvSpPr>
          <p:cNvPr id="44" name="Rectangle 43"/>
          <p:cNvSpPr/>
          <p:nvPr/>
        </p:nvSpPr>
        <p:spPr>
          <a:xfrm>
            <a:off x="8174492" y="5818670"/>
            <a:ext cx="3342582" cy="246221"/>
          </a:xfrm>
          <a:prstGeom prst="rect">
            <a:avLst/>
          </a:prstGeom>
        </p:spPr>
        <p:txBody>
          <a:bodyPr wrap="none">
            <a:spAutoFit/>
          </a:bodyPr>
          <a:lstStyle/>
          <a:p>
            <a:r>
              <a:rPr lang="en-GB" sz="1000" dirty="0">
                <a:latin typeface="Calibri" pitchFamily="34" charset="0"/>
                <a:cs typeface="Calibri" pitchFamily="34" charset="0"/>
              </a:rPr>
              <a:t>ACS: acute coronary syndrome, </a:t>
            </a:r>
            <a:r>
              <a:rPr lang="en-US" sz="1000" dirty="0">
                <a:latin typeface="Calibri" pitchFamily="34" charset="0"/>
                <a:cs typeface="Calibri" pitchFamily="34" charset="0"/>
              </a:rPr>
              <a:t>PFT: Platelet function testing</a:t>
            </a:r>
            <a:endParaRPr lang="en-GB" sz="1000" dirty="0">
              <a:latin typeface="Calibri" panose="020F0502020204030204" pitchFamily="34" charset="0"/>
              <a:cs typeface="Calibri" panose="020F0502020204030204" pitchFamily="34" charset="0"/>
            </a:endParaRPr>
          </a:p>
        </p:txBody>
      </p:sp>
      <p:sp>
        <p:nvSpPr>
          <p:cNvPr id="19" name="Espace réservé du numéro de diapositive 18"/>
          <p:cNvSpPr>
            <a:spLocks noGrp="1"/>
          </p:cNvSpPr>
          <p:nvPr>
            <p:ph type="sldNum" sz="quarter" idx="11"/>
          </p:nvPr>
        </p:nvSpPr>
        <p:spPr/>
        <p:txBody>
          <a:bodyPr/>
          <a:lstStyle/>
          <a:p>
            <a:r>
              <a:rPr lang="en-US" altLang="en-US" smtClean="0">
                <a:latin typeface="Calibri" panose="020F0502020204030204" pitchFamily="34" charset="0"/>
                <a:cs typeface="Calibri" panose="020F0502020204030204" pitchFamily="34" charset="0"/>
              </a:rPr>
              <a:t>|</a:t>
            </a:r>
            <a:r>
              <a:rPr lang="en-US" altLang="en-US" sz="900" baseline="16000" smtClean="0">
                <a:latin typeface="Calibri" panose="020F0502020204030204" pitchFamily="34" charset="0"/>
                <a:cs typeface="Calibri" panose="020F0502020204030204" pitchFamily="34" charset="0"/>
              </a:rPr>
              <a:t>         </a:t>
            </a:r>
            <a:fld id="{A2AB0FFF-949E-4AFB-BF98-7C23E89F2E92}" type="slidenum">
              <a:rPr lang="en-US" altLang="en-US" smtClean="0">
                <a:latin typeface="Calibri" panose="020F0502020204030204" pitchFamily="34" charset="0"/>
                <a:cs typeface="Calibri" panose="020F0502020204030204" pitchFamily="34" charset="0"/>
              </a:rPr>
              <a:pPr/>
              <a:t>44</a:t>
            </a:fld>
            <a:endParaRPr lang="en-US" altLang="en-US" dirty="0">
              <a:latin typeface="Calibri" panose="020F0502020204030204" pitchFamily="34" charset="0"/>
              <a:cs typeface="Calibri" panose="020F0502020204030204" pitchFamily="34" charset="0"/>
            </a:endParaRPr>
          </a:p>
        </p:txBody>
      </p:sp>
      <p:sp>
        <p:nvSpPr>
          <p:cNvPr id="52" name="ZoneTexte 51"/>
          <p:cNvSpPr txBox="1"/>
          <p:nvPr/>
        </p:nvSpPr>
        <p:spPr>
          <a:xfrm>
            <a:off x="2436712" y="6306472"/>
            <a:ext cx="7982857" cy="400110"/>
          </a:xfrm>
          <a:prstGeom prst="rect">
            <a:avLst/>
          </a:prstGeom>
          <a:noFill/>
        </p:spPr>
        <p:txBody>
          <a:bodyPr wrap="square" rtlCol="0">
            <a:spAutoFit/>
          </a:bodyPr>
          <a:lstStyle>
            <a:defPPr>
              <a:defRPr lang="en-US"/>
            </a:defPPr>
            <a:lvl1pPr algn="ctr">
              <a:defRPr sz="1000"/>
            </a:lvl1pPr>
          </a:lstStyle>
          <a:p>
            <a:r>
              <a:rPr lang="en-US" dirty="0"/>
              <a:t>Zinc code : </a:t>
            </a:r>
            <a:r>
              <a:rPr lang="en-US" dirty="0" smtClean="0"/>
              <a:t>SAGLB.CLO.18.01.0071b Date </a:t>
            </a:r>
            <a:r>
              <a:rPr lang="en-US" dirty="0"/>
              <a:t>of approval : 20 May 2019    </a:t>
            </a:r>
            <a:endParaRPr lang="en-US" dirty="0" smtClean="0"/>
          </a:p>
          <a:p>
            <a:r>
              <a:rPr lang="en-US" dirty="0" smtClean="0"/>
              <a:t>This </a:t>
            </a:r>
            <a:r>
              <a:rPr lang="en-US" dirty="0"/>
              <a:t>is for internal use only and </a:t>
            </a:r>
            <a:r>
              <a:rPr lang="en-US" dirty="0" smtClean="0"/>
              <a:t>subsequent </a:t>
            </a:r>
            <a:r>
              <a:rPr lang="en-US" dirty="0"/>
              <a:t>use in the affiliates is subject to local review and approval.</a:t>
            </a:r>
            <a:endParaRPr lang="fr-FR" dirty="0"/>
          </a:p>
        </p:txBody>
      </p:sp>
      <p:sp>
        <p:nvSpPr>
          <p:cNvPr id="49" name="TextBox 45">
            <a:extLst>
              <a:ext uri="{FF2B5EF4-FFF2-40B4-BE49-F238E27FC236}">
                <a16:creationId xmlns:a16="http://schemas.microsoft.com/office/drawing/2014/main" id="{E47819BC-989B-4AF5-BD16-9FB0189FE14B}"/>
              </a:ext>
            </a:extLst>
          </p:cNvPr>
          <p:cNvSpPr txBox="1"/>
          <p:nvPr/>
        </p:nvSpPr>
        <p:spPr>
          <a:xfrm>
            <a:off x="28120" y="5410819"/>
            <a:ext cx="11450875" cy="707886"/>
          </a:xfrm>
          <a:prstGeom prst="rect">
            <a:avLst/>
          </a:prstGeom>
          <a:noFill/>
        </p:spPr>
        <p:txBody>
          <a:bodyPr wrap="square" rtlCol="0">
            <a:spAutoFit/>
          </a:bodyPr>
          <a:lstStyle/>
          <a:p>
            <a:r>
              <a:rPr lang="en-US" sz="1000" dirty="0">
                <a:latin typeface="Calibri" panose="020F0502020204030204" pitchFamily="34" charset="0"/>
              </a:rPr>
              <a:t>Sibbing D, </a:t>
            </a:r>
            <a:r>
              <a:rPr lang="en-US" sz="1000" i="1" dirty="0">
                <a:latin typeface="Calibri" panose="020F0502020204030204" pitchFamily="34" charset="0"/>
              </a:rPr>
              <a:t>et al. American College of Cardiology</a:t>
            </a:r>
            <a:r>
              <a:rPr lang="en-US" sz="1000" dirty="0">
                <a:latin typeface="Calibri" panose="020F0502020204030204" pitchFamily="34" charset="0"/>
              </a:rPr>
              <a:t>. 2017. </a:t>
            </a:r>
            <a:endParaRPr lang="en-US" sz="500" dirty="0">
              <a:latin typeface="Calibri" panose="020F0502020204030204" pitchFamily="34" charset="0"/>
            </a:endParaRPr>
          </a:p>
          <a:p>
            <a:r>
              <a:rPr lang="en-US" sz="1000" dirty="0">
                <a:latin typeface="Calibri" panose="020F0502020204030204" pitchFamily="34" charset="0"/>
              </a:rPr>
              <a:t>Available at: https://www.acc.org/~/media/Clinical/PDF-Files/Approved-PDFs/2017/08/17/ESC17</a:t>
            </a:r>
            <a:r>
              <a:rPr lang="en-US" sz="1000" dirty="0" smtClean="0">
                <a:latin typeface="Calibri" panose="020F0502020204030204" pitchFamily="34" charset="0"/>
              </a:rPr>
              <a:t>_</a:t>
            </a:r>
            <a:br>
              <a:rPr lang="en-US" sz="1000" dirty="0" smtClean="0">
                <a:latin typeface="Calibri" panose="020F0502020204030204" pitchFamily="34" charset="0"/>
              </a:rPr>
            </a:br>
            <a:r>
              <a:rPr lang="en-US" sz="1000" dirty="0" err="1" smtClean="0">
                <a:latin typeface="Calibri" panose="020F0502020204030204" pitchFamily="34" charset="0"/>
              </a:rPr>
              <a:t>Presentation_Slides</a:t>
            </a:r>
            <a:r>
              <a:rPr lang="en-US" sz="1000" dirty="0" smtClean="0">
                <a:latin typeface="Calibri" panose="020F0502020204030204" pitchFamily="34" charset="0"/>
              </a:rPr>
              <a:t>/27Sun/SUN%20200pmCEST%20800amET%20TROPICAL%20ACS%20ESC-2017.pdf</a:t>
            </a:r>
            <a:r>
              <a:rPr lang="en-US" sz="1000" dirty="0">
                <a:latin typeface="Calibri" panose="020F0502020204030204" pitchFamily="34" charset="0"/>
              </a:rPr>
              <a:t>. </a:t>
            </a:r>
          </a:p>
          <a:p>
            <a:r>
              <a:rPr lang="en-US" sz="1000" dirty="0">
                <a:latin typeface="Calibri" panose="020F0502020204030204" pitchFamily="34" charset="0"/>
              </a:rPr>
              <a:t>Accessed on: 11 Dec 2017.</a:t>
            </a:r>
            <a:r>
              <a:rPr lang="en-US" sz="1000" i="1" dirty="0">
                <a:latin typeface="Calibri" panose="020F0502020204030204" pitchFamily="34" charset="0"/>
              </a:rPr>
              <a:t> </a:t>
            </a:r>
            <a:endParaRPr lang="en-IN" sz="1000" dirty="0"/>
          </a:p>
        </p:txBody>
      </p:sp>
    </p:spTree>
    <p:extLst>
      <p:ext uri="{BB962C8B-B14F-4D97-AF65-F5344CB8AC3E}">
        <p14:creationId xmlns:p14="http://schemas.microsoft.com/office/powerpoint/2010/main" val="38310787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6" grpId="0"/>
      <p:bldP spid="17" grpId="0"/>
      <p:bldP spid="23" grpId="0"/>
      <p:bldP spid="24" grpId="0"/>
      <p:bldP spid="25" grpId="0" animBg="1"/>
      <p:bldP spid="41" grpId="0"/>
      <p:bldP spid="48" grpId="0"/>
      <p:bldP spid="50" grpId="0"/>
      <p:bldP spid="34" grpId="0"/>
      <p:bldP spid="36" grpId="0"/>
      <p:bldP spid="2" grpId="0"/>
      <p:bldP spid="4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6088" y="460528"/>
            <a:ext cx="10477500" cy="691979"/>
          </a:xfrm>
        </p:spPr>
        <p:txBody>
          <a:bodyPr anchor="ctr">
            <a:normAutofit/>
          </a:bodyPr>
          <a:lstStyle/>
          <a:p>
            <a:r>
              <a:rPr lang="fr-FR" sz="2400" b="1" dirty="0">
                <a:solidFill>
                  <a:schemeClr val="tx1">
                    <a:lumMod val="75000"/>
                  </a:schemeClr>
                </a:solidFill>
              </a:rPr>
              <a:t>Conclusions</a:t>
            </a:r>
          </a:p>
        </p:txBody>
      </p:sp>
      <p:sp>
        <p:nvSpPr>
          <p:cNvPr id="6" name="Textfeld 5"/>
          <p:cNvSpPr txBox="1"/>
          <p:nvPr/>
        </p:nvSpPr>
        <p:spPr>
          <a:xfrm>
            <a:off x="1027155" y="1423737"/>
            <a:ext cx="8296101" cy="3364368"/>
          </a:xfrm>
          <a:prstGeom prst="rect">
            <a:avLst/>
          </a:prstGeom>
          <a:noFill/>
        </p:spPr>
        <p:txBody>
          <a:bodyPr wrap="square" lIns="91426" tIns="45713" rIns="91426" bIns="45713" rtlCol="0">
            <a:spAutoFit/>
          </a:bodyPr>
          <a:lstStyle/>
          <a:p>
            <a:pPr marL="342900" indent="-342900" defTabSz="457118">
              <a:lnSpc>
                <a:spcPct val="150000"/>
              </a:lnSpc>
              <a:buFont typeface="Arial" panose="020B0604020202020204" pitchFamily="34" charset="0"/>
              <a:buChar char="•"/>
            </a:pPr>
            <a:r>
              <a:rPr lang="en-GB" sz="2025" dirty="0">
                <a:latin typeface="Calibri" panose="020F0502020204030204" pitchFamily="34" charset="0"/>
                <a:cs typeface="Calibri" panose="020F0502020204030204" pitchFamily="34" charset="0"/>
              </a:rPr>
              <a:t>A </a:t>
            </a:r>
            <a:r>
              <a:rPr lang="en-GB" sz="2025" b="1" dirty="0">
                <a:latin typeface="Calibri" panose="020F0502020204030204" pitchFamily="34" charset="0"/>
                <a:cs typeface="Calibri" panose="020F0502020204030204" pitchFamily="34" charset="0"/>
              </a:rPr>
              <a:t>stage-adapted and individualised antiplatelet treatment </a:t>
            </a:r>
            <a:r>
              <a:rPr lang="en-GB" sz="2025" dirty="0">
                <a:latin typeface="Calibri" panose="020F0502020204030204" pitchFamily="34" charset="0"/>
                <a:cs typeface="Calibri" panose="020F0502020204030204" pitchFamily="34" charset="0"/>
              </a:rPr>
              <a:t>with initial potent platelet inhibition (prasugrel), followed by guided DAPT de-escalation to clopidogrel </a:t>
            </a:r>
            <a:r>
              <a:rPr lang="en-GB" sz="2025" b="1" dirty="0">
                <a:latin typeface="Calibri" panose="020F0502020204030204" pitchFamily="34" charset="0"/>
                <a:cs typeface="Calibri" panose="020F0502020204030204" pitchFamily="34" charset="0"/>
              </a:rPr>
              <a:t>proved to be feasible and safe when compared to conventional 12-month prasugrel therapy</a:t>
            </a:r>
            <a:r>
              <a:rPr lang="en-GB" sz="2025" dirty="0">
                <a:latin typeface="Calibri" panose="020F0502020204030204" pitchFamily="34" charset="0"/>
                <a:cs typeface="Calibri" panose="020F0502020204030204" pitchFamily="34" charset="0"/>
              </a:rPr>
              <a:t> in ACS patients undergoing PCI.</a:t>
            </a:r>
          </a:p>
          <a:p>
            <a:pPr marL="342900" indent="-342900" defTabSz="457118">
              <a:lnSpc>
                <a:spcPct val="150000"/>
              </a:lnSpc>
              <a:buFont typeface="Arial" panose="020B0604020202020204" pitchFamily="34" charset="0"/>
              <a:buChar char="•"/>
            </a:pPr>
            <a:r>
              <a:rPr lang="en-GB" sz="2025" b="1" dirty="0">
                <a:latin typeface="Calibri" panose="020F0502020204030204" pitchFamily="34" charset="0"/>
                <a:cs typeface="Calibri" panose="020F0502020204030204" pitchFamily="34" charset="0"/>
              </a:rPr>
              <a:t>PFT-guided DAPT de-escalation </a:t>
            </a:r>
            <a:r>
              <a:rPr lang="en-GB" sz="2025" dirty="0">
                <a:latin typeface="Calibri" panose="020F0502020204030204" pitchFamily="34" charset="0"/>
                <a:cs typeface="Calibri" panose="020F0502020204030204" pitchFamily="34" charset="0"/>
              </a:rPr>
              <a:t>should be considered as an </a:t>
            </a:r>
            <a:r>
              <a:rPr lang="en-GB" sz="2025" b="1" dirty="0">
                <a:latin typeface="Calibri" panose="020F0502020204030204" pitchFamily="34" charset="0"/>
                <a:cs typeface="Calibri" panose="020F0502020204030204" pitchFamily="34" charset="0"/>
              </a:rPr>
              <a:t>alternative DAPT strategy</a:t>
            </a:r>
            <a:r>
              <a:rPr lang="en-GB" sz="2025" dirty="0">
                <a:latin typeface="Calibri" panose="020F0502020204030204" pitchFamily="34" charset="0"/>
                <a:cs typeface="Calibri" panose="020F0502020204030204" pitchFamily="34" charset="0"/>
              </a:rPr>
              <a:t> in these patients.</a:t>
            </a:r>
          </a:p>
        </p:txBody>
      </p:sp>
      <p:sp>
        <p:nvSpPr>
          <p:cNvPr id="10" name="Rectangle 9"/>
          <p:cNvSpPr/>
          <p:nvPr/>
        </p:nvSpPr>
        <p:spPr>
          <a:xfrm>
            <a:off x="4287608" y="5818076"/>
            <a:ext cx="7941600" cy="246221"/>
          </a:xfrm>
          <a:prstGeom prst="rect">
            <a:avLst/>
          </a:prstGeom>
        </p:spPr>
        <p:txBody>
          <a:bodyPr wrap="square">
            <a:spAutoFit/>
          </a:bodyPr>
          <a:lstStyle/>
          <a:p>
            <a:r>
              <a:rPr lang="en-GB" sz="1000" dirty="0">
                <a:latin typeface="Calibri" pitchFamily="34" charset="0"/>
                <a:cs typeface="Calibri" pitchFamily="34" charset="0"/>
              </a:rPr>
              <a:t>DAPT: dual anti-platelet therapy; ACS: acute coronary syndrome; PFT: </a:t>
            </a:r>
            <a:r>
              <a:rPr lang="en-US" sz="1000" dirty="0">
                <a:latin typeface="Calibri" pitchFamily="34" charset="0"/>
                <a:cs typeface="Calibri" pitchFamily="34" charset="0"/>
              </a:rPr>
              <a:t>Platelet function testing, </a:t>
            </a:r>
            <a:r>
              <a:rPr lang="en-GB" sz="1000" dirty="0">
                <a:latin typeface="Calibri" pitchFamily="34" charset="0"/>
                <a:cs typeface="Calibri" pitchFamily="34" charset="0"/>
              </a:rPr>
              <a:t>PCI: Percutaneous coronary intervention</a:t>
            </a:r>
          </a:p>
        </p:txBody>
      </p:sp>
      <p:sp>
        <p:nvSpPr>
          <p:cNvPr id="11" name="TextBox 10">
            <a:extLst>
              <a:ext uri="{FF2B5EF4-FFF2-40B4-BE49-F238E27FC236}">
                <a16:creationId xmlns:a16="http://schemas.microsoft.com/office/drawing/2014/main" id="{9E6E7536-F46C-4D94-A521-AA927ACE8180}"/>
              </a:ext>
            </a:extLst>
          </p:cNvPr>
          <p:cNvSpPr txBox="1"/>
          <p:nvPr/>
        </p:nvSpPr>
        <p:spPr>
          <a:xfrm>
            <a:off x="836088" y="5059335"/>
            <a:ext cx="3558492" cy="1015663"/>
          </a:xfrm>
          <a:prstGeom prst="rect">
            <a:avLst/>
          </a:prstGeom>
          <a:noFill/>
        </p:spPr>
        <p:txBody>
          <a:bodyPr wrap="square" rtlCol="0">
            <a:spAutoFit/>
          </a:bodyPr>
          <a:lstStyle/>
          <a:p>
            <a:r>
              <a:rPr lang="en-US" sz="1000" dirty="0">
                <a:latin typeface="Calibri" panose="020F0502020204030204" pitchFamily="34" charset="0"/>
              </a:rPr>
              <a:t>Sibbing D, </a:t>
            </a:r>
            <a:r>
              <a:rPr lang="en-US" sz="1000" i="1" dirty="0">
                <a:latin typeface="Calibri" panose="020F0502020204030204" pitchFamily="34" charset="0"/>
              </a:rPr>
              <a:t>et al. American College of Cardiology</a:t>
            </a:r>
            <a:r>
              <a:rPr lang="en-US" sz="1000" dirty="0">
                <a:latin typeface="Calibri" panose="020F0502020204030204" pitchFamily="34" charset="0"/>
              </a:rPr>
              <a:t>. 2017. </a:t>
            </a:r>
            <a:endParaRPr lang="en-US" sz="500" dirty="0">
              <a:latin typeface="Calibri" panose="020F0502020204030204" pitchFamily="34" charset="0"/>
            </a:endParaRPr>
          </a:p>
          <a:p>
            <a:r>
              <a:rPr lang="en-US" sz="1000" dirty="0">
                <a:latin typeface="Calibri" panose="020F0502020204030204" pitchFamily="34" charset="0"/>
              </a:rPr>
              <a:t>Available at: https://www.acc.org/~/media/Clinical/PDF-Files/Approved-PDFs/2017/08/17/ESC17_Presentation_Slides/27Sun/SUN%20200pmCEST%20800amET%20TROPICAL%20ACS%20ESC-2017.pdf. </a:t>
            </a:r>
          </a:p>
          <a:p>
            <a:r>
              <a:rPr lang="en-US" sz="1000" dirty="0">
                <a:latin typeface="Calibri" panose="020F0502020204030204" pitchFamily="34" charset="0"/>
              </a:rPr>
              <a:t>Accessed on: 11 Dec 2017.</a:t>
            </a:r>
            <a:r>
              <a:rPr lang="en-US" sz="1000" i="1" dirty="0">
                <a:latin typeface="Calibri" panose="020F0502020204030204" pitchFamily="34" charset="0"/>
              </a:rPr>
              <a:t> </a:t>
            </a:r>
            <a:endParaRPr lang="en-IN" sz="1000" dirty="0"/>
          </a:p>
        </p:txBody>
      </p:sp>
      <p:sp>
        <p:nvSpPr>
          <p:cNvPr id="12" name="Espace réservé du numéro de diapositive 11"/>
          <p:cNvSpPr>
            <a:spLocks noGrp="1"/>
          </p:cNvSpPr>
          <p:nvPr>
            <p:ph type="sldNum" sz="quarter" idx="11"/>
          </p:nvPr>
        </p:nvSpPr>
        <p:spPr/>
        <p:txBody>
          <a:bodyPr/>
          <a:lstStyle/>
          <a:p>
            <a:r>
              <a:rPr lang="en-US" altLang="en-US" smtClean="0">
                <a:latin typeface="Calibri" panose="020F0502020204030204" pitchFamily="34" charset="0"/>
                <a:cs typeface="Calibri" panose="020F0502020204030204" pitchFamily="34" charset="0"/>
              </a:rPr>
              <a:t>|</a:t>
            </a:r>
            <a:r>
              <a:rPr lang="en-US" altLang="en-US" sz="900" baseline="16000" smtClean="0">
                <a:latin typeface="Calibri" panose="020F0502020204030204" pitchFamily="34" charset="0"/>
                <a:cs typeface="Calibri" panose="020F0502020204030204" pitchFamily="34" charset="0"/>
              </a:rPr>
              <a:t>         </a:t>
            </a:r>
            <a:fld id="{A2AB0FFF-949E-4AFB-BF98-7C23E89F2E92}" type="slidenum">
              <a:rPr lang="en-US" altLang="en-US" smtClean="0">
                <a:latin typeface="Calibri" panose="020F0502020204030204" pitchFamily="34" charset="0"/>
                <a:cs typeface="Calibri" panose="020F0502020204030204" pitchFamily="34" charset="0"/>
              </a:rPr>
              <a:pPr/>
              <a:t>45</a:t>
            </a:fld>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2856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360874" y="2588729"/>
            <a:ext cx="8855501" cy="1569660"/>
          </a:xfrm>
          <a:prstGeom prst="rect">
            <a:avLst/>
          </a:prstGeom>
        </p:spPr>
        <p:txBody>
          <a:bodyPr wrap="none">
            <a:spAutoFit/>
          </a:bodyPr>
          <a:lstStyle/>
          <a:p>
            <a:pPr algn="ctr" defTabSz="685732"/>
            <a:r>
              <a:rPr lang="en-US" sz="3200" b="1" dirty="0">
                <a:solidFill>
                  <a:schemeClr val="tx1">
                    <a:lumMod val="75000"/>
                  </a:schemeClr>
                </a:solidFill>
                <a:latin typeface="Calibri" panose="020F0502020204030204" pitchFamily="34" charset="0"/>
                <a:cs typeface="Calibri" panose="020F0502020204030204" pitchFamily="34" charset="0"/>
              </a:rPr>
              <a:t>PRAGUE-18 study </a:t>
            </a:r>
            <a:endParaRPr lang="en-GB" sz="3200" b="1" dirty="0">
              <a:solidFill>
                <a:schemeClr val="tx1">
                  <a:lumMod val="75000"/>
                </a:schemeClr>
              </a:solidFill>
              <a:latin typeface="Calibri" panose="020F0502020204030204" pitchFamily="34" charset="0"/>
              <a:cs typeface="Calibri" panose="020F0502020204030204" pitchFamily="34" charset="0"/>
            </a:endParaRPr>
          </a:p>
          <a:p>
            <a:pPr algn="ctr" defTabSz="685732"/>
            <a:endParaRPr lang="en-US" sz="1600" b="1" dirty="0">
              <a:solidFill>
                <a:schemeClr val="tx1">
                  <a:lumMod val="75000"/>
                </a:schemeClr>
              </a:solidFill>
              <a:latin typeface="Calibri" panose="020F0502020204030204" pitchFamily="34" charset="0"/>
              <a:cs typeface="Calibri" panose="020F0502020204030204" pitchFamily="34" charset="0"/>
            </a:endParaRPr>
          </a:p>
          <a:p>
            <a:pPr algn="ctr" defTabSz="685732"/>
            <a:r>
              <a:rPr lang="en-US" sz="2400" b="1" dirty="0">
                <a:solidFill>
                  <a:schemeClr val="tx1">
                    <a:lumMod val="75000"/>
                  </a:schemeClr>
                </a:solidFill>
                <a:latin typeface="Calibri" panose="020F0502020204030204" pitchFamily="34" charset="0"/>
                <a:cs typeface="Calibri" panose="020F0502020204030204" pitchFamily="34" charset="0"/>
              </a:rPr>
              <a:t>One-year outcomes </a:t>
            </a:r>
            <a:br>
              <a:rPr lang="en-US" sz="2400" b="1" dirty="0">
                <a:solidFill>
                  <a:schemeClr val="tx1">
                    <a:lumMod val="75000"/>
                  </a:schemeClr>
                </a:solidFill>
                <a:latin typeface="Calibri" panose="020F0502020204030204" pitchFamily="34" charset="0"/>
                <a:cs typeface="Calibri" panose="020F0502020204030204" pitchFamily="34" charset="0"/>
              </a:rPr>
            </a:br>
            <a:r>
              <a:rPr lang="en-US" sz="2400" b="1" dirty="0">
                <a:solidFill>
                  <a:schemeClr val="tx1">
                    <a:lumMod val="75000"/>
                  </a:schemeClr>
                </a:solidFill>
                <a:latin typeface="Calibri" panose="020F0502020204030204" pitchFamily="34" charset="0"/>
                <a:cs typeface="Calibri" panose="020F0502020204030204" pitchFamily="34" charset="0"/>
              </a:rPr>
              <a:t>Prasugrel versus ticagrelor in AMI patients treated with primary PCI </a:t>
            </a:r>
            <a:endParaRPr lang="fr-FR" sz="2000" b="1" dirty="0">
              <a:solidFill>
                <a:schemeClr val="tx1">
                  <a:lumMod val="75000"/>
                </a:schemeClr>
              </a:solidFill>
              <a:latin typeface="Calibri" panose="020F0502020204030204" pitchFamily="34" charset="0"/>
              <a:cs typeface="Calibri" panose="020F0502020204030204" pitchFamily="34" charset="0"/>
            </a:endParaRPr>
          </a:p>
        </p:txBody>
      </p:sp>
      <p:sp>
        <p:nvSpPr>
          <p:cNvPr id="5" name="Rectangle 4"/>
          <p:cNvSpPr/>
          <p:nvPr/>
        </p:nvSpPr>
        <p:spPr>
          <a:xfrm>
            <a:off x="793628" y="268192"/>
            <a:ext cx="10524311" cy="830997"/>
          </a:xfrm>
          <a:prstGeom prst="rect">
            <a:avLst/>
          </a:prstGeom>
        </p:spPr>
        <p:txBody>
          <a:bodyPr wrap="square">
            <a:spAutoFit/>
          </a:bodyPr>
          <a:lstStyle/>
          <a:p>
            <a:r>
              <a:rPr lang="en-GB" altLang="fr-FR" sz="2400" b="1" dirty="0">
                <a:solidFill>
                  <a:schemeClr val="tx1">
                    <a:lumMod val="75000"/>
                  </a:schemeClr>
                </a:solidFill>
                <a:latin typeface="Calibri" panose="020F0502020204030204" pitchFamily="34" charset="0"/>
                <a:cs typeface="Calibri" panose="020F0502020204030204" pitchFamily="34" charset="0"/>
              </a:rPr>
              <a:t>Comparison of </a:t>
            </a:r>
            <a:r>
              <a:rPr lang="en-US" altLang="fr-FR" sz="2400" b="1" dirty="0">
                <a:solidFill>
                  <a:schemeClr val="tx1">
                    <a:lumMod val="75000"/>
                  </a:schemeClr>
                </a:solidFill>
                <a:latin typeface="Calibri" panose="020F0502020204030204" pitchFamily="34" charset="0"/>
                <a:cs typeface="Calibri" panose="020F0502020204030204" pitchFamily="34" charset="0"/>
              </a:rPr>
              <a:t>Efficacy and Safety Between Prasugrel and Ticagrelor on the Risk of Major Ischaemic Events</a:t>
            </a:r>
            <a:endParaRPr lang="en-GB" altLang="fr-FR" sz="2400" b="1" dirty="0">
              <a:solidFill>
                <a:schemeClr val="tx1">
                  <a:lumMod val="75000"/>
                </a:schemeClr>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D9197FB6-48E8-4747-92C3-B2B69B4409D2}"/>
              </a:ext>
            </a:extLst>
          </p:cNvPr>
          <p:cNvSpPr txBox="1"/>
          <p:nvPr/>
        </p:nvSpPr>
        <p:spPr>
          <a:xfrm>
            <a:off x="793628" y="5845095"/>
            <a:ext cx="3509294" cy="246221"/>
          </a:xfrm>
          <a:prstGeom prst="rect">
            <a:avLst/>
          </a:prstGeom>
          <a:noFill/>
        </p:spPr>
        <p:txBody>
          <a:bodyPr wrap="none" rtlCol="0">
            <a:spAutoFit/>
          </a:bodyPr>
          <a:lstStyle/>
          <a:p>
            <a:r>
              <a:rPr lang="en-US" sz="1000" dirty="0">
                <a:latin typeface="Calibri" panose="020F0502020204030204" pitchFamily="34" charset="0"/>
              </a:rPr>
              <a:t>Motovska Z, </a:t>
            </a:r>
            <a:r>
              <a:rPr lang="en-US" sz="1000" i="1" dirty="0">
                <a:latin typeface="Calibri" panose="020F0502020204030204" pitchFamily="34" charset="0"/>
              </a:rPr>
              <a:t>et al</a:t>
            </a:r>
            <a:r>
              <a:rPr lang="en-US" sz="1000" dirty="0">
                <a:latin typeface="Calibri" panose="020F0502020204030204" pitchFamily="34" charset="0"/>
              </a:rPr>
              <a:t>. The PRAGUE-18 study. </a:t>
            </a:r>
            <a:r>
              <a:rPr lang="en-US" sz="1000" i="1" dirty="0">
                <a:latin typeface="Calibri" panose="020F0502020204030204" pitchFamily="34" charset="0"/>
              </a:rPr>
              <a:t>Am Coll Cardiol</a:t>
            </a:r>
            <a:r>
              <a:rPr lang="en-US" sz="1000" dirty="0">
                <a:latin typeface="Calibri" panose="020F0502020204030204" pitchFamily="34" charset="0"/>
              </a:rPr>
              <a:t>. 2017. </a:t>
            </a:r>
            <a:endParaRPr lang="en-IN" sz="1000" dirty="0"/>
          </a:p>
        </p:txBody>
      </p:sp>
      <p:sp>
        <p:nvSpPr>
          <p:cNvPr id="6" name="TextBox 5">
            <a:extLst>
              <a:ext uri="{FF2B5EF4-FFF2-40B4-BE49-F238E27FC236}">
                <a16:creationId xmlns:a16="http://schemas.microsoft.com/office/drawing/2014/main" id="{CDBC107C-1957-4AF9-8541-2319355BFD7B}"/>
              </a:ext>
            </a:extLst>
          </p:cNvPr>
          <p:cNvSpPr txBox="1"/>
          <p:nvPr/>
        </p:nvSpPr>
        <p:spPr>
          <a:xfrm>
            <a:off x="7439234" y="5819769"/>
            <a:ext cx="4102405" cy="246221"/>
          </a:xfrm>
          <a:prstGeom prst="rect">
            <a:avLst/>
          </a:prstGeom>
          <a:noFill/>
        </p:spPr>
        <p:txBody>
          <a:bodyPr wrap="none" rtlCol="0">
            <a:spAutoFit/>
          </a:bodyPr>
          <a:lstStyle/>
          <a:p>
            <a:r>
              <a:rPr lang="en-US" sz="1000" dirty="0">
                <a:latin typeface="Calibri" panose="020F0502020204030204" pitchFamily="34" charset="0"/>
              </a:rPr>
              <a:t>AMI: Acute myocardial infarction; PC: Percutaneous coronary intervention. </a:t>
            </a:r>
            <a:endParaRPr lang="en-IN" sz="1000" dirty="0"/>
          </a:p>
        </p:txBody>
      </p:sp>
      <p:sp>
        <p:nvSpPr>
          <p:cNvPr id="17" name="Espace réservé du numéro de diapositive 16"/>
          <p:cNvSpPr>
            <a:spLocks noGrp="1"/>
          </p:cNvSpPr>
          <p:nvPr>
            <p:ph type="sldNum" sz="quarter" idx="11"/>
          </p:nvPr>
        </p:nvSpPr>
        <p:spPr/>
        <p:txBody>
          <a:bodyPr/>
          <a:lstStyle/>
          <a:p>
            <a:pPr>
              <a:defRPr/>
            </a:pPr>
            <a:r>
              <a:rPr lang="en-US" smtClean="0">
                <a:latin typeface="Calibri" panose="020F0502020204030204" pitchFamily="34" charset="0"/>
                <a:cs typeface="Calibri" panose="020F0502020204030204" pitchFamily="34" charset="0"/>
              </a:rPr>
              <a:t>|</a:t>
            </a:r>
            <a:r>
              <a:rPr lang="en-US" sz="675" baseline="16000" smtClean="0">
                <a:latin typeface="Calibri" panose="020F0502020204030204" pitchFamily="34" charset="0"/>
                <a:cs typeface="Calibri" panose="020F0502020204030204" pitchFamily="34" charset="0"/>
              </a:rPr>
              <a:t>        </a:t>
            </a:r>
            <a:fld id="{56F5436D-4467-46D4-B528-6B3DB15B0010}" type="slidenum">
              <a:rPr lang="en-US" smtClean="0">
                <a:latin typeface="Calibri" panose="020F0502020204030204" pitchFamily="34" charset="0"/>
                <a:cs typeface="Calibri" panose="020F0502020204030204" pitchFamily="34" charset="0"/>
              </a:rPr>
              <a:pPr>
                <a:defRPr/>
              </a:pPr>
              <a:t>46</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79644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chor="ctr"/>
          <a:lstStyle/>
          <a:p>
            <a:r>
              <a:rPr lang="fr-FR" sz="2400" b="1" dirty="0" smtClean="0">
                <a:solidFill>
                  <a:schemeClr val="tx1">
                    <a:lumMod val="75000"/>
                  </a:schemeClr>
                </a:solidFill>
              </a:rPr>
              <a:t>About the </a:t>
            </a:r>
            <a:r>
              <a:rPr lang="fr-FR" sz="2400" b="1" dirty="0" err="1" smtClean="0">
                <a:solidFill>
                  <a:schemeClr val="tx1">
                    <a:lumMod val="75000"/>
                  </a:schemeClr>
                </a:solidFill>
              </a:rPr>
              <a:t>study</a:t>
            </a:r>
            <a:r>
              <a:rPr lang="fr-FR" sz="2400" b="1" dirty="0" smtClean="0">
                <a:solidFill>
                  <a:schemeClr val="tx1">
                    <a:lumMod val="75000"/>
                  </a:schemeClr>
                </a:solidFill>
              </a:rPr>
              <a:t> </a:t>
            </a:r>
            <a:endParaRPr lang="fr-FR" sz="2400" b="1" dirty="0">
              <a:solidFill>
                <a:schemeClr val="tx1">
                  <a:lumMod val="75000"/>
                </a:schemeClr>
              </a:solidFill>
            </a:endParaRPr>
          </a:p>
        </p:txBody>
      </p:sp>
      <p:sp>
        <p:nvSpPr>
          <p:cNvPr id="5" name="Espace réservé du numéro de diapositive 4"/>
          <p:cNvSpPr>
            <a:spLocks noGrp="1"/>
          </p:cNvSpPr>
          <p:nvPr>
            <p:ph type="sldNum" sz="quarter" idx="10"/>
          </p:nvPr>
        </p:nvSpPr>
        <p:spPr/>
        <p:txBody>
          <a:bodyPr/>
          <a:lstStyle/>
          <a:p>
            <a:pPr>
              <a:defRPr/>
            </a:pPr>
            <a:r>
              <a:rPr lang="en-US" smtClean="0">
                <a:latin typeface="Calibri" panose="020F0502020204030204" pitchFamily="34" charset="0"/>
                <a:cs typeface="Calibri" panose="020F0502020204030204" pitchFamily="34" charset="0"/>
              </a:rPr>
              <a:t>|</a:t>
            </a:r>
            <a:r>
              <a:rPr lang="en-US" sz="675" baseline="16000" smtClean="0">
                <a:latin typeface="Calibri" panose="020F0502020204030204" pitchFamily="34" charset="0"/>
                <a:cs typeface="Calibri" panose="020F0502020204030204" pitchFamily="34" charset="0"/>
              </a:rPr>
              <a:t>        </a:t>
            </a:r>
            <a:fld id="{56F5436D-4467-46D4-B528-6B3DB15B0010}" type="slidenum">
              <a:rPr lang="en-US" smtClean="0">
                <a:latin typeface="Calibri" panose="020F0502020204030204" pitchFamily="34" charset="0"/>
                <a:cs typeface="Calibri" panose="020F0502020204030204" pitchFamily="34" charset="0"/>
              </a:rPr>
              <a:pPr>
                <a:defRPr/>
              </a:pPr>
              <a:t>47</a:t>
            </a:fld>
            <a:endParaRPr lang="en-US" dirty="0">
              <a:latin typeface="Calibri" panose="020F0502020204030204" pitchFamily="34" charset="0"/>
              <a:cs typeface="Calibri" panose="020F0502020204030204" pitchFamily="34" charset="0"/>
            </a:endParaRPr>
          </a:p>
        </p:txBody>
      </p:sp>
      <p:graphicFrame>
        <p:nvGraphicFramePr>
          <p:cNvPr id="11" name="Espace réservé du tableau 10"/>
          <p:cNvGraphicFramePr>
            <a:graphicFrameLocks noGrp="1"/>
          </p:cNvGraphicFramePr>
          <p:nvPr>
            <p:ph type="tbl" idx="1"/>
            <p:extLst>
              <p:ext uri="{D42A27DB-BD31-4B8C-83A1-F6EECF244321}">
                <p14:modId xmlns:p14="http://schemas.microsoft.com/office/powerpoint/2010/main" val="828478468"/>
              </p:ext>
            </p:extLst>
          </p:nvPr>
        </p:nvGraphicFramePr>
        <p:xfrm>
          <a:off x="814388" y="1412875"/>
          <a:ext cx="10608734" cy="3117427"/>
        </p:xfrm>
        <a:graphic>
          <a:graphicData uri="http://schemas.openxmlformats.org/drawingml/2006/table">
            <a:tbl>
              <a:tblPr firstCol="1" bandRow="1">
                <a:tableStyleId>{5C22544A-7EE6-4342-B048-85BDC9FD1C3A}</a:tableStyleId>
              </a:tblPr>
              <a:tblGrid>
                <a:gridCol w="1647458">
                  <a:extLst>
                    <a:ext uri="{9D8B030D-6E8A-4147-A177-3AD203B41FA5}">
                      <a16:colId xmlns:a16="http://schemas.microsoft.com/office/drawing/2014/main" val="20000"/>
                    </a:ext>
                  </a:extLst>
                </a:gridCol>
                <a:gridCol w="8961276">
                  <a:extLst>
                    <a:ext uri="{9D8B030D-6E8A-4147-A177-3AD203B41FA5}">
                      <a16:colId xmlns:a16="http://schemas.microsoft.com/office/drawing/2014/main" val="20001"/>
                    </a:ext>
                  </a:extLst>
                </a:gridCol>
              </a:tblGrid>
              <a:tr h="343015">
                <a:tc>
                  <a:txBody>
                    <a:bodyPr/>
                    <a:lstStyle/>
                    <a:p>
                      <a:r>
                        <a:rPr lang="fr-FR" sz="1800" b="1" i="0" kern="1200" dirty="0" err="1" smtClean="0">
                          <a:solidFill>
                            <a:schemeClr val="lt1"/>
                          </a:solidFill>
                          <a:effectLst/>
                          <a:latin typeface="+mn-lt"/>
                          <a:ea typeface="+mn-ea"/>
                          <a:cs typeface="+mn-cs"/>
                        </a:rPr>
                        <a:t>Study</a:t>
                      </a:r>
                      <a:r>
                        <a:rPr lang="fr-FR" sz="1800" b="1" i="0" kern="1200" dirty="0" smtClean="0">
                          <a:solidFill>
                            <a:schemeClr val="lt1"/>
                          </a:solidFill>
                          <a:effectLst/>
                          <a:latin typeface="+mn-lt"/>
                          <a:ea typeface="+mn-ea"/>
                          <a:cs typeface="+mn-cs"/>
                        </a:rPr>
                        <a:t> Type</a:t>
                      </a:r>
                      <a:endParaRPr lang="fr-FR" sz="1800" dirty="0"/>
                    </a:p>
                  </a:txBody>
                  <a:tcPr anchor="ctr"/>
                </a:tc>
                <a:tc>
                  <a:txBody>
                    <a:bodyPr/>
                    <a:lstStyle/>
                    <a:p>
                      <a:r>
                        <a:rPr lang="en-GB" sz="1600" b="0" i="0" kern="1200" noProof="0" dirty="0" smtClean="0">
                          <a:solidFill>
                            <a:schemeClr val="dk1"/>
                          </a:solidFill>
                          <a:effectLst/>
                          <a:latin typeface="+mn-lt"/>
                          <a:ea typeface="+mn-ea"/>
                          <a:cs typeface="+mn-cs"/>
                        </a:rPr>
                        <a:t>Interventional, </a:t>
                      </a:r>
                      <a:endParaRPr lang="en-GB" sz="1600" noProof="0" dirty="0"/>
                    </a:p>
                  </a:txBody>
                  <a:tcPr anchor="ctr"/>
                </a:tc>
                <a:extLst>
                  <a:ext uri="{0D108BD9-81ED-4DB2-BD59-A6C34878D82A}">
                    <a16:rowId xmlns:a16="http://schemas.microsoft.com/office/drawing/2014/main" val="10000"/>
                  </a:ext>
                </a:extLst>
              </a:tr>
              <a:tr h="404707">
                <a:tc>
                  <a:txBody>
                    <a:bodyPr/>
                    <a:lstStyle/>
                    <a:p>
                      <a:r>
                        <a:rPr lang="fr-FR" sz="1800" b="1" i="0" kern="1200" dirty="0" err="1" smtClean="0">
                          <a:solidFill>
                            <a:schemeClr val="lt1"/>
                          </a:solidFill>
                          <a:effectLst/>
                          <a:latin typeface="+mn-lt"/>
                          <a:ea typeface="+mn-ea"/>
                          <a:cs typeface="+mn-cs"/>
                        </a:rPr>
                        <a:t>Study</a:t>
                      </a:r>
                      <a:r>
                        <a:rPr lang="fr-FR" sz="1800" b="1" i="0" kern="1200" dirty="0" smtClean="0">
                          <a:solidFill>
                            <a:schemeClr val="lt1"/>
                          </a:solidFill>
                          <a:effectLst/>
                          <a:latin typeface="+mn-lt"/>
                          <a:ea typeface="+mn-ea"/>
                          <a:cs typeface="+mn-cs"/>
                        </a:rPr>
                        <a:t> Design</a:t>
                      </a:r>
                      <a:endParaRPr lang="fr-FR" sz="1800" dirty="0"/>
                    </a:p>
                  </a:txBody>
                  <a:tcPr anchor="ctr"/>
                </a:tc>
                <a:tc>
                  <a:txBody>
                    <a:bodyPr/>
                    <a:lstStyle/>
                    <a:p>
                      <a:r>
                        <a:rPr lang="en-GB" sz="1600" b="0" i="0" kern="1200" noProof="0" dirty="0" smtClean="0">
                          <a:solidFill>
                            <a:schemeClr val="dk1"/>
                          </a:solidFill>
                          <a:effectLst/>
                          <a:latin typeface="+mn-lt"/>
                          <a:ea typeface="+mn-ea"/>
                          <a:cs typeface="+mn-cs"/>
                        </a:rPr>
                        <a:t>Randomized;   Intervention Model: Parallel Assignment;   Masking: Single (Outcomes Assessor);   Primary Purpose: Treatment</a:t>
                      </a:r>
                      <a:endParaRPr lang="en-GB" sz="1600" noProof="0" dirty="0"/>
                    </a:p>
                  </a:txBody>
                  <a:tcPr anchor="ctr"/>
                </a:tc>
                <a:extLst>
                  <a:ext uri="{0D108BD9-81ED-4DB2-BD59-A6C34878D82A}">
                    <a16:rowId xmlns:a16="http://schemas.microsoft.com/office/drawing/2014/main" val="10001"/>
                  </a:ext>
                </a:extLst>
              </a:tr>
              <a:tr h="404707">
                <a:tc>
                  <a:txBody>
                    <a:bodyPr/>
                    <a:lstStyle/>
                    <a:p>
                      <a:r>
                        <a:rPr lang="fr-FR" sz="1800" b="1" i="0" kern="1200" dirty="0" smtClean="0">
                          <a:solidFill>
                            <a:schemeClr val="lt1"/>
                          </a:solidFill>
                          <a:effectLst/>
                          <a:latin typeface="+mn-lt"/>
                          <a:ea typeface="+mn-ea"/>
                          <a:cs typeface="+mn-cs"/>
                        </a:rPr>
                        <a:t>Conditions</a:t>
                      </a:r>
                      <a:endParaRPr lang="fr-FR" sz="1800" dirty="0"/>
                    </a:p>
                  </a:txBody>
                  <a:tcPr anchor="ctr"/>
                </a:tc>
                <a:tc>
                  <a:txBody>
                    <a:bodyPr/>
                    <a:lstStyle/>
                    <a:p>
                      <a:r>
                        <a:rPr lang="en-US" sz="1600" b="0" i="0" kern="1200" noProof="0" dirty="0" smtClean="0">
                          <a:solidFill>
                            <a:schemeClr val="dk1"/>
                          </a:solidFill>
                          <a:effectLst/>
                          <a:latin typeface="+mn-lt"/>
                          <a:ea typeface="+mn-ea"/>
                          <a:cs typeface="+mn-cs"/>
                        </a:rPr>
                        <a:t>Myocardial Infarction</a:t>
                      </a:r>
                    </a:p>
                    <a:p>
                      <a:r>
                        <a:rPr lang="en-US" sz="1600" b="0" i="0" kern="1200" noProof="0" dirty="0" smtClean="0">
                          <a:solidFill>
                            <a:schemeClr val="dk1"/>
                          </a:solidFill>
                          <a:effectLst/>
                          <a:latin typeface="+mn-lt"/>
                          <a:ea typeface="+mn-ea"/>
                          <a:cs typeface="+mn-cs"/>
                        </a:rPr>
                        <a:t>Angioplasty, Balloon, Coronary</a:t>
                      </a:r>
                    </a:p>
                    <a:p>
                      <a:r>
                        <a:rPr lang="en-US" sz="1600" b="0" i="0" kern="1200" noProof="0" dirty="0" smtClean="0">
                          <a:solidFill>
                            <a:schemeClr val="dk1"/>
                          </a:solidFill>
                          <a:effectLst/>
                          <a:latin typeface="+mn-lt"/>
                          <a:ea typeface="+mn-ea"/>
                          <a:cs typeface="+mn-cs"/>
                        </a:rPr>
                        <a:t>Platelet Aggregation Inhibitors</a:t>
                      </a:r>
                      <a:endParaRPr lang="en-GB" sz="1600" noProof="0" dirty="0"/>
                    </a:p>
                  </a:txBody>
                  <a:tcPr anchor="ctr"/>
                </a:tc>
                <a:extLst>
                  <a:ext uri="{0D108BD9-81ED-4DB2-BD59-A6C34878D82A}">
                    <a16:rowId xmlns:a16="http://schemas.microsoft.com/office/drawing/2014/main" val="10002"/>
                  </a:ext>
                </a:extLst>
              </a:tr>
              <a:tr h="404707">
                <a:tc>
                  <a:txBody>
                    <a:bodyPr/>
                    <a:lstStyle/>
                    <a:p>
                      <a:r>
                        <a:rPr lang="fr-FR" sz="1800" dirty="0" smtClean="0"/>
                        <a:t>Objective</a:t>
                      </a:r>
                      <a:endParaRPr lang="fr-FR" sz="18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ea typeface="+mn-ea"/>
                        </a:rPr>
                        <a:t>Comparison of </a:t>
                      </a:r>
                      <a:r>
                        <a:rPr lang="en-US" sz="1600" b="0" dirty="0" err="1" smtClean="0">
                          <a:solidFill>
                            <a:schemeClr val="tx1"/>
                          </a:solidFill>
                          <a:ea typeface="+mn-ea"/>
                        </a:rPr>
                        <a:t>Prasugrel</a:t>
                      </a:r>
                      <a:r>
                        <a:rPr lang="en-US" sz="1600" b="0" dirty="0" smtClean="0">
                          <a:solidFill>
                            <a:schemeClr val="tx1"/>
                          </a:solidFill>
                          <a:ea typeface="+mn-ea"/>
                        </a:rPr>
                        <a:t> and </a:t>
                      </a:r>
                      <a:r>
                        <a:rPr lang="en-US" sz="1600" b="0" dirty="0" err="1" smtClean="0">
                          <a:solidFill>
                            <a:schemeClr val="tx1"/>
                          </a:solidFill>
                          <a:ea typeface="+mn-ea"/>
                        </a:rPr>
                        <a:t>Ticagrelor</a:t>
                      </a:r>
                      <a:r>
                        <a:rPr lang="en-US" sz="1600" b="0" dirty="0" smtClean="0">
                          <a:solidFill>
                            <a:schemeClr val="tx1"/>
                          </a:solidFill>
                          <a:ea typeface="+mn-ea"/>
                        </a:rPr>
                        <a:t> in the Treatment of Acute Myocardial Infarction</a:t>
                      </a:r>
                      <a:endParaRPr lang="en-GB" sz="1600" b="0" dirty="0" smtClean="0">
                        <a:solidFill>
                          <a:schemeClr val="tx1"/>
                        </a:solidFill>
                        <a:ea typeface="+mn-ea"/>
                      </a:endParaRPr>
                    </a:p>
                  </a:txBody>
                  <a:tcPr anchor="ctr"/>
                </a:tc>
                <a:extLst>
                  <a:ext uri="{0D108BD9-81ED-4DB2-BD59-A6C34878D82A}">
                    <a16:rowId xmlns:a16="http://schemas.microsoft.com/office/drawing/2014/main" val="10003"/>
                  </a:ext>
                </a:extLst>
              </a:tr>
              <a:tr h="404707">
                <a:tc>
                  <a:txBody>
                    <a:bodyPr/>
                    <a:lstStyle/>
                    <a:p>
                      <a:r>
                        <a:rPr lang="fr-FR" sz="1800" b="1" i="0" kern="1200" dirty="0" smtClean="0">
                          <a:solidFill>
                            <a:schemeClr val="lt1"/>
                          </a:solidFill>
                          <a:effectLst/>
                          <a:latin typeface="+mn-lt"/>
                          <a:ea typeface="+mn-ea"/>
                          <a:cs typeface="+mn-cs"/>
                        </a:rPr>
                        <a:t>Interventions</a:t>
                      </a:r>
                      <a:endParaRPr lang="fr-FR" sz="1800" dirty="0"/>
                    </a:p>
                  </a:txBody>
                  <a:tcPr anchor="ctr"/>
                </a:tc>
                <a:tc>
                  <a:txBody>
                    <a:bodyPr/>
                    <a:lstStyle/>
                    <a:p>
                      <a:r>
                        <a:rPr lang="en-GB" sz="1600" b="0" i="0" kern="1200" noProof="0" dirty="0" smtClean="0">
                          <a:solidFill>
                            <a:schemeClr val="dk1"/>
                          </a:solidFill>
                          <a:effectLst/>
                          <a:latin typeface="+mn-lt"/>
                          <a:ea typeface="+mn-ea"/>
                          <a:cs typeface="+mn-cs"/>
                        </a:rPr>
                        <a:t>Drug: </a:t>
                      </a:r>
                      <a:r>
                        <a:rPr lang="en-GB" sz="1600" b="0" i="0" kern="1200" noProof="0" dirty="0" err="1" smtClean="0">
                          <a:solidFill>
                            <a:schemeClr val="dk1"/>
                          </a:solidFill>
                          <a:effectLst/>
                          <a:latin typeface="+mn-lt"/>
                          <a:ea typeface="+mn-ea"/>
                          <a:cs typeface="+mn-cs"/>
                        </a:rPr>
                        <a:t>Prasugrel</a:t>
                      </a:r>
                      <a:r>
                        <a:rPr lang="en-GB" sz="1600" noProof="0" dirty="0" smtClean="0"/>
                        <a:t/>
                      </a:r>
                      <a:br>
                        <a:rPr lang="en-GB" sz="1600" noProof="0" dirty="0" smtClean="0"/>
                      </a:br>
                      <a:r>
                        <a:rPr lang="en-GB" sz="1600" b="0" i="0" kern="1200" noProof="0" dirty="0" smtClean="0">
                          <a:solidFill>
                            <a:schemeClr val="dk1"/>
                          </a:solidFill>
                          <a:effectLst/>
                          <a:latin typeface="+mn-lt"/>
                          <a:ea typeface="+mn-ea"/>
                          <a:cs typeface="+mn-cs"/>
                        </a:rPr>
                        <a:t>Drug: </a:t>
                      </a:r>
                      <a:r>
                        <a:rPr lang="en-GB" sz="1600" b="0" i="0" kern="1200" noProof="0" dirty="0" err="1" smtClean="0">
                          <a:solidFill>
                            <a:schemeClr val="dk1"/>
                          </a:solidFill>
                          <a:effectLst/>
                          <a:latin typeface="+mn-lt"/>
                          <a:ea typeface="+mn-ea"/>
                          <a:cs typeface="+mn-cs"/>
                        </a:rPr>
                        <a:t>Ticagrelor</a:t>
                      </a:r>
                      <a:endParaRPr lang="en-GB" sz="1600" noProof="0" dirty="0"/>
                    </a:p>
                  </a:txBody>
                  <a:tcPr anchor="ctr"/>
                </a:tc>
                <a:extLst>
                  <a:ext uri="{0D108BD9-81ED-4DB2-BD59-A6C34878D82A}">
                    <a16:rowId xmlns:a16="http://schemas.microsoft.com/office/drawing/2014/main" val="10004"/>
                  </a:ext>
                </a:extLst>
              </a:tr>
              <a:tr h="304892">
                <a:tc>
                  <a:txBody>
                    <a:bodyPr/>
                    <a:lstStyle/>
                    <a:p>
                      <a:r>
                        <a:rPr lang="fr-FR" sz="1800" b="1" i="0" kern="1200" dirty="0" err="1" smtClean="0">
                          <a:solidFill>
                            <a:schemeClr val="lt1"/>
                          </a:solidFill>
                          <a:effectLst/>
                          <a:latin typeface="+mn-lt"/>
                          <a:ea typeface="+mn-ea"/>
                          <a:cs typeface="+mn-cs"/>
                        </a:rPr>
                        <a:t>Enrollment</a:t>
                      </a:r>
                      <a:endParaRPr lang="fr-FR" sz="1800" dirty="0"/>
                    </a:p>
                  </a:txBody>
                  <a:tcPr anchor="ctr"/>
                </a:tc>
                <a:tc>
                  <a:txBody>
                    <a:bodyPr/>
                    <a:lstStyle/>
                    <a:p>
                      <a:r>
                        <a:rPr lang="en-GB" sz="1600" b="0" i="0" kern="1200" noProof="0" dirty="0" smtClean="0">
                          <a:solidFill>
                            <a:schemeClr val="dk1"/>
                          </a:solidFill>
                          <a:effectLst/>
                          <a:latin typeface="+mn-lt"/>
                          <a:ea typeface="+mn-ea"/>
                          <a:cs typeface="+mn-cs"/>
                        </a:rPr>
                        <a:t>1226 participants</a:t>
                      </a:r>
                      <a:endParaRPr lang="en-GB" sz="1600" noProof="0" dirty="0"/>
                    </a:p>
                  </a:txBody>
                  <a:tcPr anchor="ctr"/>
                </a:tc>
                <a:extLst>
                  <a:ext uri="{0D108BD9-81ED-4DB2-BD59-A6C34878D82A}">
                    <a16:rowId xmlns:a16="http://schemas.microsoft.com/office/drawing/2014/main" val="10005"/>
                  </a:ext>
                </a:extLst>
              </a:tr>
            </a:tbl>
          </a:graphicData>
        </a:graphic>
      </p:graphicFrame>
      <p:sp>
        <p:nvSpPr>
          <p:cNvPr id="12" name="Rectangle 11"/>
          <p:cNvSpPr/>
          <p:nvPr/>
        </p:nvSpPr>
        <p:spPr>
          <a:xfrm>
            <a:off x="10318332" y="5829706"/>
            <a:ext cx="1104790" cy="261610"/>
          </a:xfrm>
          <a:prstGeom prst="rect">
            <a:avLst/>
          </a:prstGeom>
        </p:spPr>
        <p:txBody>
          <a:bodyPr wrap="none">
            <a:spAutoFit/>
          </a:bodyPr>
          <a:lstStyle/>
          <a:p>
            <a:r>
              <a:rPr lang="fr-FR" sz="1050" dirty="0"/>
              <a:t>NCT02808767</a:t>
            </a:r>
          </a:p>
        </p:txBody>
      </p:sp>
      <p:sp>
        <p:nvSpPr>
          <p:cNvPr id="7" name="TextBox 3">
            <a:extLst>
              <a:ext uri="{FF2B5EF4-FFF2-40B4-BE49-F238E27FC236}">
                <a16:creationId xmlns:a16="http://schemas.microsoft.com/office/drawing/2014/main" id="{D9197FB6-48E8-4747-92C3-B2B69B4409D2}"/>
              </a:ext>
            </a:extLst>
          </p:cNvPr>
          <p:cNvSpPr txBox="1"/>
          <p:nvPr/>
        </p:nvSpPr>
        <p:spPr>
          <a:xfrm>
            <a:off x="793628" y="5845095"/>
            <a:ext cx="3509294" cy="246221"/>
          </a:xfrm>
          <a:prstGeom prst="rect">
            <a:avLst/>
          </a:prstGeom>
          <a:noFill/>
        </p:spPr>
        <p:txBody>
          <a:bodyPr wrap="none" rtlCol="0">
            <a:spAutoFit/>
          </a:bodyPr>
          <a:lstStyle/>
          <a:p>
            <a:r>
              <a:rPr lang="en-US" sz="1000" dirty="0">
                <a:latin typeface="Calibri" panose="020F0502020204030204" pitchFamily="34" charset="0"/>
              </a:rPr>
              <a:t>Motovska Z, </a:t>
            </a:r>
            <a:r>
              <a:rPr lang="en-US" sz="1000" i="1" dirty="0">
                <a:latin typeface="Calibri" panose="020F0502020204030204" pitchFamily="34" charset="0"/>
              </a:rPr>
              <a:t>et al</a:t>
            </a:r>
            <a:r>
              <a:rPr lang="en-US" sz="1000" dirty="0">
                <a:latin typeface="Calibri" panose="020F0502020204030204" pitchFamily="34" charset="0"/>
              </a:rPr>
              <a:t>. The PRAGUE-18 study. </a:t>
            </a:r>
            <a:r>
              <a:rPr lang="en-US" sz="1000" i="1" dirty="0">
                <a:latin typeface="Calibri" panose="020F0502020204030204" pitchFamily="34" charset="0"/>
              </a:rPr>
              <a:t>Am Coll Cardiol</a:t>
            </a:r>
            <a:r>
              <a:rPr lang="en-US" sz="1000" dirty="0">
                <a:latin typeface="Calibri" panose="020F0502020204030204" pitchFamily="34" charset="0"/>
              </a:rPr>
              <a:t>. 2017. </a:t>
            </a:r>
            <a:endParaRPr lang="en-IN" sz="1000" dirty="0"/>
          </a:p>
        </p:txBody>
      </p:sp>
      <p:sp>
        <p:nvSpPr>
          <p:cNvPr id="8" name="ZoneTexte 7"/>
          <p:cNvSpPr txBox="1"/>
          <p:nvPr/>
        </p:nvSpPr>
        <p:spPr>
          <a:xfrm>
            <a:off x="2436712" y="6306472"/>
            <a:ext cx="7982857" cy="400110"/>
          </a:xfrm>
          <a:prstGeom prst="rect">
            <a:avLst/>
          </a:prstGeom>
          <a:noFill/>
        </p:spPr>
        <p:txBody>
          <a:bodyPr wrap="square" rtlCol="0">
            <a:spAutoFit/>
          </a:bodyPr>
          <a:lstStyle>
            <a:defPPr>
              <a:defRPr lang="en-US"/>
            </a:defPPr>
            <a:lvl1pPr algn="ctr">
              <a:defRPr sz="1000"/>
            </a:lvl1pPr>
          </a:lstStyle>
          <a:p>
            <a:r>
              <a:rPr lang="en-US" dirty="0"/>
              <a:t>Zinc code : </a:t>
            </a:r>
            <a:r>
              <a:rPr lang="en-US" dirty="0" smtClean="0"/>
              <a:t>SAGLB.CLO.18.01.0071b Date </a:t>
            </a:r>
            <a:r>
              <a:rPr lang="en-US" dirty="0"/>
              <a:t>of approval : 20 May 2019    </a:t>
            </a:r>
            <a:endParaRPr lang="en-US" dirty="0" smtClean="0"/>
          </a:p>
          <a:p>
            <a:r>
              <a:rPr lang="en-US" dirty="0" smtClean="0"/>
              <a:t>This </a:t>
            </a:r>
            <a:r>
              <a:rPr lang="en-US" dirty="0"/>
              <a:t>is for internal use only and </a:t>
            </a:r>
            <a:r>
              <a:rPr lang="en-US" dirty="0" smtClean="0"/>
              <a:t>subsequent </a:t>
            </a:r>
            <a:r>
              <a:rPr lang="en-US" dirty="0"/>
              <a:t>use in the affiliates is subject to local review and approval.</a:t>
            </a:r>
            <a:endParaRPr lang="fr-FR" dirty="0"/>
          </a:p>
        </p:txBody>
      </p:sp>
    </p:spTree>
    <p:extLst>
      <p:ext uri="{BB962C8B-B14F-4D97-AF65-F5344CB8AC3E}">
        <p14:creationId xmlns:p14="http://schemas.microsoft.com/office/powerpoint/2010/main" val="15444953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lstStyle/>
          <a:p>
            <a:r>
              <a:rPr lang="fr-FR" sz="2400" b="1" dirty="0" err="1">
                <a:solidFill>
                  <a:schemeClr val="tx1">
                    <a:lumMod val="75000"/>
                  </a:schemeClr>
                </a:solidFill>
              </a:rPr>
              <a:t>Study</a:t>
            </a:r>
            <a:r>
              <a:rPr lang="fr-FR" sz="2400" b="1" dirty="0">
                <a:solidFill>
                  <a:schemeClr val="tx1">
                    <a:lumMod val="75000"/>
                  </a:schemeClr>
                </a:solidFill>
              </a:rPr>
              <a:t> objectives</a:t>
            </a:r>
          </a:p>
        </p:txBody>
      </p:sp>
      <p:sp>
        <p:nvSpPr>
          <p:cNvPr id="4" name="Espace réservé du numéro de diapositive 3"/>
          <p:cNvSpPr>
            <a:spLocks noGrp="1"/>
          </p:cNvSpPr>
          <p:nvPr>
            <p:ph type="sldNum" sz="quarter" idx="10"/>
          </p:nvPr>
        </p:nvSpPr>
        <p:spPr/>
        <p:txBody>
          <a:bodyPr/>
          <a:lstStyle/>
          <a:p>
            <a:r>
              <a:rPr lang="en-US" altLang="zh-CN" smtClean="0">
                <a:latin typeface="Calibri" panose="020F0502020204030204" pitchFamily="34" charset="0"/>
                <a:cs typeface="Calibri" panose="020F0502020204030204" pitchFamily="34" charset="0"/>
              </a:rPr>
              <a:t>|</a:t>
            </a:r>
            <a:r>
              <a:rPr lang="en-US" altLang="zh-CN" sz="900" baseline="16000" smtClean="0">
                <a:latin typeface="Calibri" panose="020F0502020204030204" pitchFamily="34" charset="0"/>
                <a:cs typeface="Calibri" panose="020F0502020204030204" pitchFamily="34" charset="0"/>
              </a:rPr>
              <a:t>        </a:t>
            </a:r>
            <a:fld id="{590D792A-7340-4D5A-BF6B-E4E06E1F343D}" type="slidenum">
              <a:rPr lang="en-US" altLang="zh-CN" smtClean="0">
                <a:latin typeface="Calibri" panose="020F0502020204030204" pitchFamily="34" charset="0"/>
                <a:cs typeface="Calibri" panose="020F0502020204030204" pitchFamily="34" charset="0"/>
              </a:rPr>
              <a:pPr/>
              <a:t>48</a:t>
            </a:fld>
            <a:endParaRPr lang="en-US" altLang="zh-CN" dirty="0">
              <a:latin typeface="Calibri" panose="020F0502020204030204" pitchFamily="34" charset="0"/>
              <a:cs typeface="Calibri" panose="020F0502020204030204" pitchFamily="34" charset="0"/>
            </a:endParaRPr>
          </a:p>
        </p:txBody>
      </p:sp>
      <p:sp>
        <p:nvSpPr>
          <p:cNvPr id="5" name="Rectangle 4"/>
          <p:cNvSpPr/>
          <p:nvPr/>
        </p:nvSpPr>
        <p:spPr>
          <a:xfrm>
            <a:off x="814917" y="1443841"/>
            <a:ext cx="10608735" cy="2585323"/>
          </a:xfrm>
          <a:prstGeom prst="rect">
            <a:avLst/>
          </a:prstGeom>
        </p:spPr>
        <p:txBody>
          <a:bodyPr wrap="square">
            <a:spAutoFit/>
          </a:bodyPr>
          <a:lstStyle/>
          <a:p>
            <a:pPr marL="342900" indent="-342900">
              <a:buFont typeface="+mj-lt"/>
              <a:buAutoNum type="arabicPeriod"/>
            </a:pPr>
            <a:r>
              <a:rPr lang="en-US" dirty="0" smtClean="0"/>
              <a:t>Compare </a:t>
            </a:r>
            <a:r>
              <a:rPr lang="en-US" dirty="0"/>
              <a:t>the efficacy and safety of </a:t>
            </a:r>
            <a:r>
              <a:rPr lang="en-US" dirty="0" err="1"/>
              <a:t>prasugrel</a:t>
            </a:r>
            <a:r>
              <a:rPr lang="en-US" dirty="0"/>
              <a:t> and </a:t>
            </a:r>
            <a:r>
              <a:rPr lang="en-US" dirty="0" err="1"/>
              <a:t>ticagrelor</a:t>
            </a:r>
            <a:r>
              <a:rPr lang="en-US" dirty="0"/>
              <a:t> in acute myocardial infarction treated with emergent PCI</a:t>
            </a:r>
            <a:r>
              <a:rPr lang="en-US" dirty="0" smtClean="0"/>
              <a:t>.</a:t>
            </a:r>
          </a:p>
          <a:p>
            <a:pPr marL="342900" indent="-342900">
              <a:buFont typeface="+mj-lt"/>
              <a:buAutoNum type="arabicPeriod"/>
            </a:pPr>
            <a:endParaRPr lang="en-US" dirty="0"/>
          </a:p>
          <a:p>
            <a:pPr marL="342900" indent="-342900">
              <a:buFont typeface="+mj-lt"/>
              <a:buAutoNum type="arabicPeriod"/>
            </a:pPr>
            <a:r>
              <a:rPr lang="en-US" dirty="0"/>
              <a:t>Assess the safety of switching to </a:t>
            </a:r>
            <a:r>
              <a:rPr lang="en-US" dirty="0" err="1"/>
              <a:t>clopidogrel</a:t>
            </a:r>
            <a:r>
              <a:rPr lang="en-US" dirty="0"/>
              <a:t> after remission of the acute phase of MI in patients for whom economic barriers do not allow to continue treatment with </a:t>
            </a:r>
            <a:r>
              <a:rPr lang="en-US" dirty="0" err="1"/>
              <a:t>prasugrel</a:t>
            </a:r>
            <a:r>
              <a:rPr lang="en-US" dirty="0"/>
              <a:t> or </a:t>
            </a:r>
            <a:r>
              <a:rPr lang="en-US" dirty="0" err="1"/>
              <a:t>ticagrelor</a:t>
            </a:r>
            <a:r>
              <a:rPr lang="en-US" dirty="0"/>
              <a:t>. All randomized patients with acute myocardial infarction have been treated with standard therapeutic procedures in accordance with the guidelines of European Society of Cardiology (ESC). Participation of patients in the study is not connected to any deviations from the ESC guidelines recommendations.</a:t>
            </a:r>
            <a:endParaRPr lang="fr-FR" dirty="0"/>
          </a:p>
        </p:txBody>
      </p:sp>
      <p:sp>
        <p:nvSpPr>
          <p:cNvPr id="6" name="TextBox 3">
            <a:extLst>
              <a:ext uri="{FF2B5EF4-FFF2-40B4-BE49-F238E27FC236}">
                <a16:creationId xmlns:a16="http://schemas.microsoft.com/office/drawing/2014/main" id="{D9197FB6-48E8-4747-92C3-B2B69B4409D2}"/>
              </a:ext>
            </a:extLst>
          </p:cNvPr>
          <p:cNvSpPr txBox="1"/>
          <p:nvPr/>
        </p:nvSpPr>
        <p:spPr>
          <a:xfrm>
            <a:off x="793628" y="5845095"/>
            <a:ext cx="3509294" cy="246221"/>
          </a:xfrm>
          <a:prstGeom prst="rect">
            <a:avLst/>
          </a:prstGeom>
          <a:noFill/>
        </p:spPr>
        <p:txBody>
          <a:bodyPr wrap="none" rtlCol="0">
            <a:spAutoFit/>
          </a:bodyPr>
          <a:lstStyle/>
          <a:p>
            <a:r>
              <a:rPr lang="en-US" sz="1000" dirty="0">
                <a:latin typeface="Calibri" panose="020F0502020204030204" pitchFamily="34" charset="0"/>
              </a:rPr>
              <a:t>Motovska Z, </a:t>
            </a:r>
            <a:r>
              <a:rPr lang="en-US" sz="1000" i="1" dirty="0">
                <a:latin typeface="Calibri" panose="020F0502020204030204" pitchFamily="34" charset="0"/>
              </a:rPr>
              <a:t>et al</a:t>
            </a:r>
            <a:r>
              <a:rPr lang="en-US" sz="1000" dirty="0">
                <a:latin typeface="Calibri" panose="020F0502020204030204" pitchFamily="34" charset="0"/>
              </a:rPr>
              <a:t>. The PRAGUE-18 study. </a:t>
            </a:r>
            <a:r>
              <a:rPr lang="en-US" sz="1000" i="1" dirty="0">
                <a:latin typeface="Calibri" panose="020F0502020204030204" pitchFamily="34" charset="0"/>
              </a:rPr>
              <a:t>Am Coll Cardiol</a:t>
            </a:r>
            <a:r>
              <a:rPr lang="en-US" sz="1000" dirty="0">
                <a:latin typeface="Calibri" panose="020F0502020204030204" pitchFamily="34" charset="0"/>
              </a:rPr>
              <a:t>. 2017. </a:t>
            </a:r>
            <a:endParaRPr lang="en-IN" sz="1000" dirty="0"/>
          </a:p>
        </p:txBody>
      </p:sp>
      <p:sp>
        <p:nvSpPr>
          <p:cNvPr id="7" name="ZoneTexte 6"/>
          <p:cNvSpPr txBox="1"/>
          <p:nvPr/>
        </p:nvSpPr>
        <p:spPr>
          <a:xfrm>
            <a:off x="2436712" y="6306472"/>
            <a:ext cx="7982857" cy="400110"/>
          </a:xfrm>
          <a:prstGeom prst="rect">
            <a:avLst/>
          </a:prstGeom>
          <a:noFill/>
        </p:spPr>
        <p:txBody>
          <a:bodyPr wrap="square" rtlCol="0">
            <a:spAutoFit/>
          </a:bodyPr>
          <a:lstStyle>
            <a:defPPr>
              <a:defRPr lang="en-US"/>
            </a:defPPr>
            <a:lvl1pPr algn="ctr">
              <a:defRPr sz="1000"/>
            </a:lvl1pPr>
          </a:lstStyle>
          <a:p>
            <a:r>
              <a:rPr lang="en-US" dirty="0"/>
              <a:t>Zinc code : </a:t>
            </a:r>
            <a:r>
              <a:rPr lang="en-US" dirty="0" smtClean="0"/>
              <a:t>SAGLB.CLO.18.01.0071b Date </a:t>
            </a:r>
            <a:r>
              <a:rPr lang="en-US" dirty="0"/>
              <a:t>of approval : 20 May 2019    </a:t>
            </a:r>
            <a:endParaRPr lang="en-US" dirty="0" smtClean="0"/>
          </a:p>
          <a:p>
            <a:r>
              <a:rPr lang="en-US" dirty="0" smtClean="0"/>
              <a:t>This </a:t>
            </a:r>
            <a:r>
              <a:rPr lang="en-US" dirty="0"/>
              <a:t>is for internal use only and </a:t>
            </a:r>
            <a:r>
              <a:rPr lang="en-US" dirty="0" smtClean="0"/>
              <a:t>subsequent </a:t>
            </a:r>
            <a:r>
              <a:rPr lang="en-US" dirty="0"/>
              <a:t>use in the affiliates is subject to local review and approval.</a:t>
            </a:r>
            <a:endParaRPr lang="fr-FR" dirty="0"/>
          </a:p>
        </p:txBody>
      </p:sp>
    </p:spTree>
    <p:extLst>
      <p:ext uri="{BB962C8B-B14F-4D97-AF65-F5344CB8AC3E}">
        <p14:creationId xmlns:p14="http://schemas.microsoft.com/office/powerpoint/2010/main" val="28902069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826757" y="408835"/>
            <a:ext cx="10477500" cy="691979"/>
          </a:xfrm>
        </p:spPr>
        <p:txBody>
          <a:bodyPr anchor="ctr"/>
          <a:lstStyle/>
          <a:p>
            <a:r>
              <a:rPr lang="en-GB" altLang="fr-FR" sz="2400" b="1" kern="1200" dirty="0">
                <a:solidFill>
                  <a:schemeClr val="tx1">
                    <a:lumMod val="75000"/>
                  </a:schemeClr>
                </a:solidFill>
                <a:ea typeface="+mn-ea"/>
              </a:rPr>
              <a:t>Criteria</a:t>
            </a:r>
          </a:p>
        </p:txBody>
      </p:sp>
      <p:sp>
        <p:nvSpPr>
          <p:cNvPr id="6" name="Zástupný symbol pro obsah 3"/>
          <p:cNvSpPr txBox="1">
            <a:spLocks/>
          </p:cNvSpPr>
          <p:nvPr/>
        </p:nvSpPr>
        <p:spPr>
          <a:xfrm>
            <a:off x="785813" y="1326844"/>
            <a:ext cx="4543954" cy="4127458"/>
          </a:xfrm>
          <a:prstGeom prst="rect">
            <a:avLst/>
          </a:prstGeom>
          <a:solidFill>
            <a:schemeClr val="bg1"/>
          </a:solidFill>
          <a:ln w="9525" cmpd="sng">
            <a:solidFill>
              <a:schemeClr val="tx1"/>
            </a:solid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fr-FR" sz="1600" b="1" dirty="0" smtClean="0">
              <a:latin typeface="Calibri" pitchFamily="34" charset="0"/>
              <a:cs typeface="Calibri" pitchFamily="34" charset="0"/>
            </a:endParaRPr>
          </a:p>
          <a:p>
            <a:pPr marL="0" indent="0">
              <a:buFont typeface="Arial"/>
              <a:buNone/>
            </a:pPr>
            <a:r>
              <a:rPr lang="cs-CZ" sz="1800" b="1" dirty="0" smtClean="0">
                <a:latin typeface="Calibri" pitchFamily="34" charset="0"/>
                <a:cs typeface="Calibri" pitchFamily="34" charset="0"/>
              </a:rPr>
              <a:t>Inclusion Criteria</a:t>
            </a:r>
            <a:endParaRPr lang="en-IN" sz="1800" b="1" dirty="0" smtClean="0">
              <a:latin typeface="Calibri" pitchFamily="34" charset="0"/>
              <a:cs typeface="Calibri" pitchFamily="34" charset="0"/>
            </a:endParaRPr>
          </a:p>
          <a:p>
            <a:pPr marL="0" indent="0">
              <a:buFont typeface="Arial"/>
              <a:buNone/>
            </a:pPr>
            <a:endParaRPr lang="cs-CZ" sz="1800" b="1" dirty="0" smtClean="0">
              <a:latin typeface="Calibri" pitchFamily="34" charset="0"/>
              <a:cs typeface="Calibri" pitchFamily="34" charset="0"/>
            </a:endParaRPr>
          </a:p>
          <a:p>
            <a:r>
              <a:rPr lang="cs-CZ" sz="1800" dirty="0" smtClean="0">
                <a:latin typeface="Calibri" pitchFamily="34" charset="0"/>
                <a:cs typeface="Calibri" pitchFamily="34" charset="0"/>
              </a:rPr>
              <a:t>STEMI </a:t>
            </a:r>
            <a:r>
              <a:rPr lang="cs-CZ" sz="1800" dirty="0">
                <a:latin typeface="Calibri" pitchFamily="34" charset="0"/>
                <a:cs typeface="Calibri" pitchFamily="34" charset="0"/>
              </a:rPr>
              <a:t>/very high-risk NSTEMI </a:t>
            </a:r>
          </a:p>
          <a:p>
            <a:r>
              <a:rPr lang="cs-CZ" sz="1800" dirty="0" err="1">
                <a:latin typeface="Calibri" pitchFamily="34" charset="0"/>
                <a:cs typeface="Calibri" pitchFamily="34" charset="0"/>
              </a:rPr>
              <a:t>Primary</a:t>
            </a:r>
            <a:r>
              <a:rPr lang="cs-CZ" sz="1800" dirty="0">
                <a:latin typeface="Calibri" pitchFamily="34" charset="0"/>
                <a:cs typeface="Calibri" pitchFamily="34" charset="0"/>
              </a:rPr>
              <a:t> PCI </a:t>
            </a:r>
            <a:r>
              <a:rPr lang="cs-CZ" sz="1800" dirty="0" err="1">
                <a:latin typeface="Calibri" pitchFamily="34" charset="0"/>
                <a:cs typeface="Calibri" pitchFamily="34" charset="0"/>
              </a:rPr>
              <a:t>strategy</a:t>
            </a:r>
            <a:r>
              <a:rPr lang="cs-CZ" sz="1800" dirty="0">
                <a:latin typeface="Calibri" pitchFamily="34" charset="0"/>
                <a:cs typeface="Calibri" pitchFamily="34" charset="0"/>
              </a:rPr>
              <a:t>:</a:t>
            </a:r>
          </a:p>
          <a:p>
            <a:pPr marL="0" indent="0">
              <a:buNone/>
            </a:pPr>
            <a:r>
              <a:rPr lang="cs-CZ" sz="1800" dirty="0">
                <a:latin typeface="Calibri" pitchFamily="34" charset="0"/>
                <a:cs typeface="Calibri" pitchFamily="34" charset="0"/>
              </a:rPr>
              <a:t>      Immediate (&lt;2 h</a:t>
            </a:r>
            <a:r>
              <a:rPr lang="en-US" sz="1800" dirty="0">
                <a:latin typeface="Calibri" pitchFamily="34" charset="0"/>
                <a:cs typeface="Calibri" pitchFamily="34" charset="0"/>
              </a:rPr>
              <a:t>r</a:t>
            </a:r>
            <a:r>
              <a:rPr lang="cs-CZ" sz="1800" dirty="0">
                <a:latin typeface="Calibri" pitchFamily="34" charset="0"/>
                <a:cs typeface="Calibri" pitchFamily="34" charset="0"/>
              </a:rPr>
              <a:t>) CAG ± pPCI</a:t>
            </a:r>
          </a:p>
          <a:p>
            <a:r>
              <a:rPr lang="cs-CZ" sz="1800" dirty="0" err="1">
                <a:latin typeface="Calibri" pitchFamily="34" charset="0"/>
                <a:cs typeface="Calibri" pitchFamily="34" charset="0"/>
              </a:rPr>
              <a:t>Signed</a:t>
            </a:r>
            <a:r>
              <a:rPr lang="cs-CZ" sz="1800" dirty="0">
                <a:latin typeface="Calibri" pitchFamily="34" charset="0"/>
                <a:cs typeface="Calibri" pitchFamily="34" charset="0"/>
              </a:rPr>
              <a:t> </a:t>
            </a:r>
            <a:r>
              <a:rPr lang="cs-CZ" sz="1800" dirty="0" err="1">
                <a:latin typeface="Calibri" pitchFamily="34" charset="0"/>
                <a:cs typeface="Calibri" pitchFamily="34" charset="0"/>
              </a:rPr>
              <a:t>informed</a:t>
            </a:r>
            <a:r>
              <a:rPr lang="cs-CZ" sz="1800" dirty="0">
                <a:latin typeface="Calibri" pitchFamily="34" charset="0"/>
                <a:cs typeface="Calibri" pitchFamily="34" charset="0"/>
              </a:rPr>
              <a:t> </a:t>
            </a:r>
            <a:r>
              <a:rPr lang="cs-CZ" sz="1800" dirty="0" err="1">
                <a:latin typeface="Calibri" pitchFamily="34" charset="0"/>
                <a:cs typeface="Calibri" pitchFamily="34" charset="0"/>
              </a:rPr>
              <a:t>consent</a:t>
            </a:r>
            <a:endParaRPr lang="cs-CZ" sz="1800" dirty="0">
              <a:latin typeface="Calibri" pitchFamily="34" charset="0"/>
              <a:cs typeface="Calibri" pitchFamily="34" charset="0"/>
            </a:endParaRPr>
          </a:p>
        </p:txBody>
      </p:sp>
      <p:sp>
        <p:nvSpPr>
          <p:cNvPr id="7" name="Zástupný symbol pro obsah 4"/>
          <p:cNvSpPr txBox="1">
            <a:spLocks/>
          </p:cNvSpPr>
          <p:nvPr/>
        </p:nvSpPr>
        <p:spPr>
          <a:xfrm>
            <a:off x="6432034" y="1326844"/>
            <a:ext cx="4627549" cy="4129393"/>
          </a:xfrm>
          <a:prstGeom prst="rect">
            <a:avLst/>
          </a:prstGeom>
          <a:solidFill>
            <a:srgbClr val="FFFFFF"/>
          </a:solidFill>
          <a:ln w="9525" cmpd="sng">
            <a:solidFill>
              <a:srgbClr val="000000"/>
            </a:solid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576"/>
              </a:spcBef>
              <a:buFont typeface="Arial"/>
              <a:buNone/>
            </a:pPr>
            <a:endParaRPr lang="cs-CZ" sz="1600" b="1" cap="all" dirty="0">
              <a:solidFill>
                <a:srgbClr val="984807"/>
              </a:solidFill>
              <a:latin typeface="Calibri" pitchFamily="34" charset="0"/>
              <a:cs typeface="Calibri" pitchFamily="34" charset="0"/>
            </a:endParaRPr>
          </a:p>
          <a:p>
            <a:pPr marL="0" indent="0">
              <a:spcBef>
                <a:spcPts val="576"/>
              </a:spcBef>
              <a:buFont typeface="Arial"/>
              <a:buNone/>
            </a:pPr>
            <a:r>
              <a:rPr lang="cs-CZ" sz="1800" b="1" dirty="0">
                <a:latin typeface="Calibri" pitchFamily="34" charset="0"/>
                <a:cs typeface="Calibri" pitchFamily="34" charset="0"/>
              </a:rPr>
              <a:t>Exclusion Criteria</a:t>
            </a:r>
          </a:p>
          <a:p>
            <a:pPr marL="0" indent="0">
              <a:buFont typeface="Arial"/>
              <a:buNone/>
            </a:pPr>
            <a:endParaRPr lang="cs-CZ" sz="1800" b="1" cap="all" dirty="0">
              <a:solidFill>
                <a:srgbClr val="984807"/>
              </a:solidFill>
              <a:latin typeface="Calibri" pitchFamily="34" charset="0"/>
              <a:cs typeface="Calibri" pitchFamily="34" charset="0"/>
            </a:endParaRPr>
          </a:p>
          <a:p>
            <a:r>
              <a:rPr lang="cs-CZ" sz="1800" dirty="0">
                <a:latin typeface="Calibri" pitchFamily="34" charset="0"/>
                <a:cs typeface="Calibri" pitchFamily="34" charset="0"/>
              </a:rPr>
              <a:t>History of stroke</a:t>
            </a:r>
          </a:p>
          <a:p>
            <a:r>
              <a:rPr lang="cs-CZ" sz="1800" dirty="0">
                <a:latin typeface="Calibri" pitchFamily="34" charset="0"/>
                <a:cs typeface="Calibri" pitchFamily="34" charset="0"/>
              </a:rPr>
              <a:t>Serious bleeding &lt; 6 months</a:t>
            </a:r>
          </a:p>
          <a:p>
            <a:r>
              <a:rPr lang="cs-CZ" sz="1800" dirty="0">
                <a:latin typeface="Calibri" pitchFamily="34" charset="0"/>
                <a:cs typeface="Calibri" pitchFamily="34" charset="0"/>
              </a:rPr>
              <a:t>Indication for </a:t>
            </a:r>
            <a:r>
              <a:rPr lang="en-US" sz="1800" dirty="0">
                <a:latin typeface="Calibri" panose="020F0502020204030204" pitchFamily="34" charset="0"/>
                <a:cs typeface="Calibri" panose="020F0502020204030204" pitchFamily="34" charset="0"/>
              </a:rPr>
              <a:t>oral anticoagulants</a:t>
            </a:r>
            <a:endParaRPr lang="cs-CZ" sz="1800" dirty="0">
              <a:latin typeface="Calibri" pitchFamily="34" charset="0"/>
              <a:cs typeface="Calibri" pitchFamily="34" charset="0"/>
            </a:endParaRPr>
          </a:p>
          <a:p>
            <a:r>
              <a:rPr lang="cs-CZ" sz="1800" dirty="0">
                <a:latin typeface="Calibri" pitchFamily="34" charset="0"/>
                <a:cs typeface="Calibri" pitchFamily="34" charset="0"/>
              </a:rPr>
              <a:t>Prerandomization clopidogrel ≥300 mg</a:t>
            </a:r>
          </a:p>
          <a:p>
            <a:r>
              <a:rPr lang="cs-CZ" sz="1800" dirty="0">
                <a:latin typeface="Calibri" pitchFamily="34" charset="0"/>
                <a:cs typeface="Calibri" pitchFamily="34" charset="0"/>
              </a:rPr>
              <a:t>Body weight &lt;60 kg in a patient &gt;75 years</a:t>
            </a:r>
          </a:p>
          <a:p>
            <a:r>
              <a:rPr lang="cs-CZ" sz="1800" dirty="0">
                <a:latin typeface="Calibri" pitchFamily="34" charset="0"/>
                <a:cs typeface="Calibri" pitchFamily="34" charset="0"/>
              </a:rPr>
              <a:t>Moderate-to-severe liver diseas</a:t>
            </a:r>
            <a:r>
              <a:rPr lang="en-IN" sz="1800" dirty="0">
                <a:latin typeface="Calibri" pitchFamily="34" charset="0"/>
                <a:cs typeface="Calibri" pitchFamily="34" charset="0"/>
              </a:rPr>
              <a:t>e</a:t>
            </a:r>
            <a:endParaRPr lang="cs-CZ" sz="1800" dirty="0">
              <a:latin typeface="Calibri" pitchFamily="34" charset="0"/>
              <a:cs typeface="Calibri" pitchFamily="34" charset="0"/>
            </a:endParaRPr>
          </a:p>
          <a:p>
            <a:r>
              <a:rPr lang="cs-CZ" sz="1800" dirty="0">
                <a:latin typeface="Calibri" pitchFamily="34" charset="0"/>
                <a:cs typeface="Calibri" pitchFamily="34" charset="0"/>
              </a:rPr>
              <a:t>Treatment with potent CYP3A4 inhibitors</a:t>
            </a:r>
          </a:p>
          <a:p>
            <a:r>
              <a:rPr lang="cs-CZ" sz="1800" dirty="0" err="1">
                <a:latin typeface="Calibri" pitchFamily="34" charset="0"/>
                <a:cs typeface="Calibri" pitchFamily="34" charset="0"/>
              </a:rPr>
              <a:t>Known</a:t>
            </a:r>
            <a:r>
              <a:rPr lang="cs-CZ" sz="1800" dirty="0">
                <a:latin typeface="Calibri" pitchFamily="34" charset="0"/>
                <a:cs typeface="Calibri" pitchFamily="34" charset="0"/>
              </a:rPr>
              <a:t> hypersensitivity to </a:t>
            </a:r>
            <a:r>
              <a:rPr lang="cs-CZ" sz="1800" dirty="0" err="1">
                <a:latin typeface="Calibri" pitchFamily="34" charset="0"/>
                <a:cs typeface="Calibri" pitchFamily="34" charset="0"/>
              </a:rPr>
              <a:t>prasugrel</a:t>
            </a:r>
            <a:r>
              <a:rPr lang="cs-CZ" sz="1800" dirty="0">
                <a:latin typeface="Calibri" pitchFamily="34" charset="0"/>
                <a:cs typeface="Calibri" pitchFamily="34" charset="0"/>
              </a:rPr>
              <a:t> </a:t>
            </a:r>
            <a:r>
              <a:rPr lang="cs-CZ" sz="1800" dirty="0" err="1">
                <a:latin typeface="Calibri" pitchFamily="34" charset="0"/>
                <a:cs typeface="Calibri" pitchFamily="34" charset="0"/>
              </a:rPr>
              <a:t>or</a:t>
            </a:r>
            <a:r>
              <a:rPr lang="cs-CZ" sz="1800" dirty="0">
                <a:latin typeface="Calibri" pitchFamily="34" charset="0"/>
                <a:cs typeface="Calibri" pitchFamily="34" charset="0"/>
              </a:rPr>
              <a:t> </a:t>
            </a:r>
            <a:r>
              <a:rPr lang="cs-CZ" sz="1800" dirty="0" err="1">
                <a:latin typeface="Calibri" pitchFamily="34" charset="0"/>
                <a:cs typeface="Calibri" pitchFamily="34" charset="0"/>
              </a:rPr>
              <a:t>ticagrelor</a:t>
            </a:r>
            <a:endParaRPr lang="cs-CZ" sz="1800" dirty="0">
              <a:latin typeface="Calibri" pitchFamily="34" charset="0"/>
              <a:cs typeface="Calibri" pitchFamily="34" charset="0"/>
            </a:endParaRPr>
          </a:p>
        </p:txBody>
      </p:sp>
      <p:sp>
        <p:nvSpPr>
          <p:cNvPr id="8" name="TextBox 7">
            <a:extLst>
              <a:ext uri="{FF2B5EF4-FFF2-40B4-BE49-F238E27FC236}">
                <a16:creationId xmlns:a16="http://schemas.microsoft.com/office/drawing/2014/main" id="{BA502C38-E5F1-4D5E-8107-EBBD9FF1E75B}"/>
              </a:ext>
            </a:extLst>
          </p:cNvPr>
          <p:cNvSpPr txBox="1"/>
          <p:nvPr/>
        </p:nvSpPr>
        <p:spPr>
          <a:xfrm>
            <a:off x="785813" y="5834221"/>
            <a:ext cx="3509294" cy="246221"/>
          </a:xfrm>
          <a:prstGeom prst="rect">
            <a:avLst/>
          </a:prstGeom>
          <a:noFill/>
        </p:spPr>
        <p:txBody>
          <a:bodyPr wrap="none" rtlCol="0">
            <a:spAutoFit/>
          </a:bodyPr>
          <a:lstStyle/>
          <a:p>
            <a:r>
              <a:rPr lang="en-US" sz="1000" dirty="0">
                <a:latin typeface="Calibri" panose="020F0502020204030204" pitchFamily="34" charset="0"/>
              </a:rPr>
              <a:t>Motovska Z, </a:t>
            </a:r>
            <a:r>
              <a:rPr lang="en-US" sz="1000" i="1" dirty="0">
                <a:latin typeface="Calibri" panose="020F0502020204030204" pitchFamily="34" charset="0"/>
              </a:rPr>
              <a:t>et al</a:t>
            </a:r>
            <a:r>
              <a:rPr lang="en-US" sz="1000" dirty="0">
                <a:latin typeface="Calibri" panose="020F0502020204030204" pitchFamily="34" charset="0"/>
              </a:rPr>
              <a:t>. The PRAGUE-18 study. </a:t>
            </a:r>
            <a:r>
              <a:rPr lang="en-US" sz="1000" i="1" dirty="0">
                <a:latin typeface="Calibri" panose="020F0502020204030204" pitchFamily="34" charset="0"/>
              </a:rPr>
              <a:t>Am Coll Cardiol</a:t>
            </a:r>
            <a:r>
              <a:rPr lang="en-US" sz="1000" dirty="0">
                <a:latin typeface="Calibri" panose="020F0502020204030204" pitchFamily="34" charset="0"/>
              </a:rPr>
              <a:t>. 2017. </a:t>
            </a:r>
            <a:endParaRPr lang="en-IN" sz="1000" dirty="0"/>
          </a:p>
        </p:txBody>
      </p:sp>
      <p:sp>
        <p:nvSpPr>
          <p:cNvPr id="9" name="TextBox 8">
            <a:extLst>
              <a:ext uri="{FF2B5EF4-FFF2-40B4-BE49-F238E27FC236}">
                <a16:creationId xmlns:a16="http://schemas.microsoft.com/office/drawing/2014/main" id="{EB2EB108-83AF-4C9E-8FB7-2DBE18F810F1}"/>
              </a:ext>
            </a:extLst>
          </p:cNvPr>
          <p:cNvSpPr txBox="1"/>
          <p:nvPr/>
        </p:nvSpPr>
        <p:spPr>
          <a:xfrm>
            <a:off x="4895850" y="5680332"/>
            <a:ext cx="6527801" cy="400110"/>
          </a:xfrm>
          <a:prstGeom prst="rect">
            <a:avLst/>
          </a:prstGeom>
          <a:noFill/>
        </p:spPr>
        <p:txBody>
          <a:bodyPr wrap="square" rtlCol="0">
            <a:spAutoFit/>
          </a:bodyPr>
          <a:lstStyle/>
          <a:p>
            <a:r>
              <a:rPr lang="en-US" sz="1000" dirty="0">
                <a:latin typeface="Calibri" panose="020F0502020204030204" pitchFamily="34" charset="0"/>
              </a:rPr>
              <a:t>STEMI: ST-elevation myocardial infarction; NSTEMI: Non-ST-elevation myocardial infarction; </a:t>
            </a:r>
            <a:r>
              <a:rPr lang="en-US" sz="1000" dirty="0" smtClean="0">
                <a:latin typeface="Calibri" panose="020F0502020204030204" pitchFamily="34" charset="0"/>
              </a:rPr>
              <a:t/>
            </a:r>
            <a:br>
              <a:rPr lang="en-US" sz="1000" dirty="0" smtClean="0">
                <a:latin typeface="Calibri" panose="020F0502020204030204" pitchFamily="34" charset="0"/>
              </a:rPr>
            </a:br>
            <a:r>
              <a:rPr lang="en-US" sz="1000" dirty="0" smtClean="0">
                <a:latin typeface="Calibri" panose="020F0502020204030204" pitchFamily="34" charset="0"/>
              </a:rPr>
              <a:t>PCI</a:t>
            </a:r>
            <a:r>
              <a:rPr lang="en-US" sz="1000" dirty="0">
                <a:latin typeface="Calibri" panose="020F0502020204030204" pitchFamily="34" charset="0"/>
              </a:rPr>
              <a:t>: Percutaneous coronary intervention; </a:t>
            </a:r>
            <a:r>
              <a:rPr lang="en-US" sz="1000" dirty="0" err="1">
                <a:latin typeface="Calibri" panose="020F0502020204030204" pitchFamily="34" charset="0"/>
              </a:rPr>
              <a:t>pPCI</a:t>
            </a:r>
            <a:r>
              <a:rPr lang="en-US" sz="1000" dirty="0">
                <a:latin typeface="Calibri" panose="020F0502020204030204" pitchFamily="34" charset="0"/>
              </a:rPr>
              <a:t>: Primary percutaneous coronary intervention; CAG: Coronary angiography . </a:t>
            </a:r>
            <a:endParaRPr lang="en-IN" sz="1000" dirty="0"/>
          </a:p>
        </p:txBody>
      </p:sp>
      <p:sp>
        <p:nvSpPr>
          <p:cNvPr id="12" name="Espace réservé du numéro de diapositive 11"/>
          <p:cNvSpPr>
            <a:spLocks noGrp="1"/>
          </p:cNvSpPr>
          <p:nvPr>
            <p:ph type="sldNum" sz="quarter" idx="11"/>
          </p:nvPr>
        </p:nvSpPr>
        <p:spPr/>
        <p:txBody>
          <a:bodyPr/>
          <a:lstStyle/>
          <a:p>
            <a:pPr>
              <a:defRPr/>
            </a:pPr>
            <a:r>
              <a:rPr lang="en-US" smtClean="0">
                <a:latin typeface="Calibri" panose="020F0502020204030204" pitchFamily="34" charset="0"/>
                <a:cs typeface="Calibri" panose="020F0502020204030204" pitchFamily="34" charset="0"/>
              </a:rPr>
              <a:t>|</a:t>
            </a:r>
            <a:r>
              <a:rPr lang="en-US" sz="675" baseline="16000" smtClean="0">
                <a:latin typeface="Calibri" panose="020F0502020204030204" pitchFamily="34" charset="0"/>
                <a:cs typeface="Calibri" panose="020F0502020204030204" pitchFamily="34" charset="0"/>
              </a:rPr>
              <a:t>        </a:t>
            </a:r>
            <a:fld id="{3A580EDA-B8B9-4618-A60E-C09060CB83FE}" type="slidenum">
              <a:rPr lang="en-US" smtClean="0">
                <a:latin typeface="Calibri" panose="020F0502020204030204" pitchFamily="34" charset="0"/>
                <a:cs typeface="Calibri" panose="020F0502020204030204" pitchFamily="34" charset="0"/>
              </a:rPr>
              <a:pPr>
                <a:defRPr/>
              </a:pPr>
              <a:t>49</a:t>
            </a:fld>
            <a:endParaRPr lang="en-US" dirty="0">
              <a:latin typeface="Calibri" panose="020F0502020204030204" pitchFamily="34" charset="0"/>
              <a:cs typeface="Calibri" panose="020F0502020204030204" pitchFamily="34" charset="0"/>
            </a:endParaRPr>
          </a:p>
        </p:txBody>
      </p:sp>
      <p:sp>
        <p:nvSpPr>
          <p:cNvPr id="14" name="ZoneTexte 13"/>
          <p:cNvSpPr txBox="1"/>
          <p:nvPr/>
        </p:nvSpPr>
        <p:spPr>
          <a:xfrm>
            <a:off x="2436712" y="6306472"/>
            <a:ext cx="7982857" cy="400110"/>
          </a:xfrm>
          <a:prstGeom prst="rect">
            <a:avLst/>
          </a:prstGeom>
          <a:noFill/>
        </p:spPr>
        <p:txBody>
          <a:bodyPr wrap="square" rtlCol="0">
            <a:spAutoFit/>
          </a:bodyPr>
          <a:lstStyle>
            <a:defPPr>
              <a:defRPr lang="en-US"/>
            </a:defPPr>
            <a:lvl1pPr algn="ctr">
              <a:defRPr sz="1000"/>
            </a:lvl1pPr>
          </a:lstStyle>
          <a:p>
            <a:r>
              <a:rPr lang="en-US" dirty="0"/>
              <a:t>Zinc code : </a:t>
            </a:r>
            <a:r>
              <a:rPr lang="en-US" dirty="0" smtClean="0"/>
              <a:t>SAGLB.CLO.18.01.0071b Date </a:t>
            </a:r>
            <a:r>
              <a:rPr lang="en-US" dirty="0"/>
              <a:t>of approval : 20 May 2019    </a:t>
            </a:r>
            <a:endParaRPr lang="en-US" dirty="0" smtClean="0"/>
          </a:p>
          <a:p>
            <a:r>
              <a:rPr lang="en-US" dirty="0" smtClean="0"/>
              <a:t>This </a:t>
            </a:r>
            <a:r>
              <a:rPr lang="en-US" dirty="0"/>
              <a:t>is for internal use only and </a:t>
            </a:r>
            <a:r>
              <a:rPr lang="en-US" dirty="0" smtClean="0"/>
              <a:t>subsequent </a:t>
            </a:r>
            <a:r>
              <a:rPr lang="en-US" dirty="0"/>
              <a:t>use in the affiliates is subject to local review and approval.</a:t>
            </a:r>
            <a:endParaRPr lang="fr-FR" dirty="0"/>
          </a:p>
        </p:txBody>
      </p:sp>
    </p:spTree>
    <p:extLst>
      <p:ext uri="{BB962C8B-B14F-4D97-AF65-F5344CB8AC3E}">
        <p14:creationId xmlns:p14="http://schemas.microsoft.com/office/powerpoint/2010/main" val="39939550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20910" y="520088"/>
            <a:ext cx="8402624" cy="401646"/>
          </a:xfrm>
          <a:prstGeom prst="rect">
            <a:avLst/>
          </a:prstGeom>
          <a:noFill/>
        </p:spPr>
        <p:txBody>
          <a:bodyPr wrap="square" lIns="68574" tIns="34289" rIns="68574" bIns="34289" rtlCol="0">
            <a:spAutoFit/>
          </a:bodyPr>
          <a:lstStyle/>
          <a:p>
            <a:pPr defTabSz="685732" eaLnBrk="0" fontAlgn="base" hangingPunct="0">
              <a:lnSpc>
                <a:spcPct val="90000"/>
              </a:lnSpc>
              <a:spcBef>
                <a:spcPct val="0"/>
              </a:spcBef>
              <a:spcAft>
                <a:spcPct val="0"/>
              </a:spcAft>
            </a:pPr>
            <a:r>
              <a:rPr lang="en-GB" sz="2400" b="1" dirty="0">
                <a:solidFill>
                  <a:srgbClr val="444492">
                    <a:lumMod val="75000"/>
                  </a:srgbClr>
                </a:solidFill>
                <a:latin typeface="Calibri" panose="020F0502020204030204" pitchFamily="34" charset="0"/>
                <a:cs typeface="Calibri" panose="020F0502020204030204" pitchFamily="34" charset="0"/>
              </a:rPr>
              <a:t>US Guidelines: Optimal Timing/Duration of DAPT  </a:t>
            </a:r>
          </a:p>
        </p:txBody>
      </p:sp>
      <p:sp>
        <p:nvSpPr>
          <p:cNvPr id="7" name="TextBox 6"/>
          <p:cNvSpPr txBox="1"/>
          <p:nvPr/>
        </p:nvSpPr>
        <p:spPr>
          <a:xfrm>
            <a:off x="820910" y="5886673"/>
            <a:ext cx="2690468" cy="223136"/>
          </a:xfrm>
          <a:prstGeom prst="rect">
            <a:avLst/>
          </a:prstGeom>
          <a:noFill/>
        </p:spPr>
        <p:txBody>
          <a:bodyPr wrap="none" lIns="68574" tIns="34289" rIns="68574" bIns="34289" rtlCol="0">
            <a:spAutoFit/>
          </a:bodyPr>
          <a:lstStyle/>
          <a:p>
            <a:pPr defTabSz="685732"/>
            <a:r>
              <a:rPr lang="en-GB" sz="1000" dirty="0">
                <a:solidFill>
                  <a:srgbClr val="444492"/>
                </a:solidFill>
                <a:latin typeface="Calibri" pitchFamily="34" charset="0"/>
                <a:cs typeface="Calibri" pitchFamily="34" charset="0"/>
              </a:rPr>
              <a:t>Levine GN, </a:t>
            </a:r>
            <a:r>
              <a:rPr lang="en-GB" sz="1000" i="1" dirty="0">
                <a:solidFill>
                  <a:srgbClr val="444492"/>
                </a:solidFill>
                <a:latin typeface="Calibri" pitchFamily="34" charset="0"/>
                <a:cs typeface="Calibri" pitchFamily="34" charset="0"/>
              </a:rPr>
              <a:t>et al. Circulation</a:t>
            </a:r>
            <a:r>
              <a:rPr lang="en-GB" sz="1000" dirty="0">
                <a:solidFill>
                  <a:srgbClr val="444492"/>
                </a:solidFill>
                <a:latin typeface="Calibri" pitchFamily="34" charset="0"/>
                <a:cs typeface="Calibri" pitchFamily="34" charset="0"/>
              </a:rPr>
              <a:t>. 2016;134:e123-155.</a:t>
            </a:r>
          </a:p>
        </p:txBody>
      </p:sp>
      <p:sp>
        <p:nvSpPr>
          <p:cNvPr id="18" name="TextBox 17"/>
          <p:cNvSpPr txBox="1"/>
          <p:nvPr/>
        </p:nvSpPr>
        <p:spPr>
          <a:xfrm>
            <a:off x="820910" y="1769013"/>
            <a:ext cx="1401920" cy="992577"/>
          </a:xfrm>
          <a:prstGeom prst="rect">
            <a:avLst/>
          </a:prstGeom>
          <a:solidFill>
            <a:schemeClr val="tx1"/>
          </a:solidFill>
        </p:spPr>
        <p:txBody>
          <a:bodyPr wrap="square" lIns="68574" tIns="34289" rIns="68574" bIns="34289" rtlCol="0">
            <a:spAutoFit/>
          </a:bodyPr>
          <a:lstStyle/>
          <a:p>
            <a:pPr defTabSz="685732"/>
            <a:r>
              <a:rPr lang="en-GB" sz="1500" dirty="0">
                <a:solidFill>
                  <a:srgbClr val="FFFFFF"/>
                </a:solidFill>
                <a:latin typeface="Calibri" panose="020F0502020204030204" pitchFamily="34" charset="0"/>
                <a:cs typeface="Calibri" panose="020F0502020204030204" pitchFamily="34" charset="0"/>
              </a:rPr>
              <a:t>AHA/ACC 2016 focused update on DAPT duration</a:t>
            </a:r>
          </a:p>
        </p:txBody>
      </p:sp>
      <p:sp>
        <p:nvSpPr>
          <p:cNvPr id="8" name="Rectangle 7"/>
          <p:cNvSpPr/>
          <p:nvPr/>
        </p:nvSpPr>
        <p:spPr>
          <a:xfrm>
            <a:off x="5022225" y="2305352"/>
            <a:ext cx="976941" cy="78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732"/>
            <a:endParaRPr lang="en-GB" sz="1425" dirty="0">
              <a:solidFill>
                <a:srgbClr val="FFFFFF"/>
              </a:solidFill>
              <a:latin typeface="Calibri" panose="020F0502020204030204" pitchFamily="34" charset="0"/>
              <a:cs typeface="Calibri" panose="020F0502020204030204" pitchFamily="34" charset="0"/>
            </a:endParaRPr>
          </a:p>
        </p:txBody>
      </p:sp>
      <p:sp>
        <p:nvSpPr>
          <p:cNvPr id="9" name="Rectangle 8"/>
          <p:cNvSpPr/>
          <p:nvPr/>
        </p:nvSpPr>
        <p:spPr>
          <a:xfrm>
            <a:off x="6314028" y="2554502"/>
            <a:ext cx="976941" cy="78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732"/>
            <a:endParaRPr lang="en-GB" sz="1425" dirty="0">
              <a:solidFill>
                <a:srgbClr val="FFFFFF"/>
              </a:solidFill>
              <a:latin typeface="Calibri" panose="020F0502020204030204" pitchFamily="34" charset="0"/>
              <a:cs typeface="Calibri" panose="020F0502020204030204" pitchFamily="34" charset="0"/>
            </a:endParaRPr>
          </a:p>
        </p:txBody>
      </p:sp>
      <p:sp>
        <p:nvSpPr>
          <p:cNvPr id="10" name="Rectangle 9"/>
          <p:cNvSpPr/>
          <p:nvPr/>
        </p:nvSpPr>
        <p:spPr>
          <a:xfrm>
            <a:off x="5755488" y="3551714"/>
            <a:ext cx="976941" cy="78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732"/>
            <a:endParaRPr lang="en-GB" sz="1425" dirty="0">
              <a:solidFill>
                <a:srgbClr val="FFFFFF"/>
              </a:solidFill>
              <a:latin typeface="Calibri" panose="020F0502020204030204" pitchFamily="34" charset="0"/>
              <a:cs typeface="Calibri" panose="020F0502020204030204" pitchFamily="34" charset="0"/>
            </a:endParaRPr>
          </a:p>
        </p:txBody>
      </p:sp>
      <p:sp>
        <p:nvSpPr>
          <p:cNvPr id="12" name="Rectangle 11"/>
          <p:cNvSpPr/>
          <p:nvPr/>
        </p:nvSpPr>
        <p:spPr>
          <a:xfrm>
            <a:off x="5485892" y="5001167"/>
            <a:ext cx="1451184" cy="104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732"/>
            <a:endParaRPr lang="en-GB" sz="1425" dirty="0">
              <a:solidFill>
                <a:srgbClr val="FFFFFF"/>
              </a:solidFill>
              <a:latin typeface="Calibri" panose="020F0502020204030204" pitchFamily="34" charset="0"/>
              <a:cs typeface="Calibri" panose="020F0502020204030204" pitchFamily="34" charset="0"/>
            </a:endParaRPr>
          </a:p>
        </p:txBody>
      </p:sp>
      <p:sp>
        <p:nvSpPr>
          <p:cNvPr id="13" name="Rectangle 12"/>
          <p:cNvSpPr/>
          <p:nvPr/>
        </p:nvSpPr>
        <p:spPr>
          <a:xfrm>
            <a:off x="7685627" y="2895254"/>
            <a:ext cx="308184" cy="118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732"/>
            <a:endParaRPr lang="en-GB" sz="1425" dirty="0">
              <a:solidFill>
                <a:srgbClr val="FFFFFF"/>
              </a:solidFill>
              <a:latin typeface="Calibri" panose="020F0502020204030204" pitchFamily="34" charset="0"/>
              <a:cs typeface="Calibri" panose="020F0502020204030204" pitchFamily="34" charset="0"/>
            </a:endParaRPr>
          </a:p>
        </p:txBody>
      </p:sp>
      <p:sp>
        <p:nvSpPr>
          <p:cNvPr id="14" name="Rectangle 13"/>
          <p:cNvSpPr/>
          <p:nvPr/>
        </p:nvSpPr>
        <p:spPr>
          <a:xfrm>
            <a:off x="5603771" y="5262611"/>
            <a:ext cx="308184" cy="90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732"/>
            <a:endParaRPr lang="en-GB" sz="1425" dirty="0">
              <a:solidFill>
                <a:srgbClr val="FFFFFF"/>
              </a:solidFill>
              <a:latin typeface="Calibri" panose="020F0502020204030204" pitchFamily="34" charset="0"/>
              <a:cs typeface="Calibri" panose="020F0502020204030204" pitchFamily="34" charset="0"/>
            </a:endParaRPr>
          </a:p>
        </p:txBody>
      </p:sp>
      <p:sp>
        <p:nvSpPr>
          <p:cNvPr id="15" name="Rectangle 14"/>
          <p:cNvSpPr/>
          <p:nvPr/>
        </p:nvSpPr>
        <p:spPr>
          <a:xfrm>
            <a:off x="7533133" y="2169210"/>
            <a:ext cx="337765" cy="136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732"/>
            <a:endParaRPr lang="en-GB" sz="1425" dirty="0">
              <a:solidFill>
                <a:srgbClr val="FFFFFF"/>
              </a:solidFill>
              <a:latin typeface="Calibri" panose="020F0502020204030204" pitchFamily="34" charset="0"/>
              <a:cs typeface="Calibri" panose="020F0502020204030204" pitchFamily="34" charset="0"/>
            </a:endParaRPr>
          </a:p>
        </p:txBody>
      </p:sp>
      <p:sp>
        <p:nvSpPr>
          <p:cNvPr id="17" name="Rectangle 16"/>
          <p:cNvSpPr/>
          <p:nvPr/>
        </p:nvSpPr>
        <p:spPr>
          <a:xfrm>
            <a:off x="4159581" y="5397618"/>
            <a:ext cx="1116910" cy="78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732"/>
            <a:endParaRPr lang="en-GB" sz="1425" dirty="0">
              <a:solidFill>
                <a:srgbClr val="FFFFFF"/>
              </a:solidFill>
              <a:latin typeface="Calibri" panose="020F0502020204030204" pitchFamily="34" charset="0"/>
              <a:cs typeface="Calibri" panose="020F0502020204030204" pitchFamily="34" charset="0"/>
            </a:endParaRPr>
          </a:p>
        </p:txBody>
      </p:sp>
      <p:pic>
        <p:nvPicPr>
          <p:cNvPr id="19" name="Picture 18">
            <a:extLst>
              <a:ext uri="{FF2B5EF4-FFF2-40B4-BE49-F238E27FC236}">
                <a16:creationId xmlns:a16="http://schemas.microsoft.com/office/drawing/2014/main" id="{745A9A4D-D46D-4B1C-BE6F-4715E0B8C1D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73609" y="1145853"/>
            <a:ext cx="6660323" cy="4827157"/>
          </a:xfrm>
          <a:prstGeom prst="rect">
            <a:avLst/>
          </a:prstGeom>
        </p:spPr>
      </p:pic>
      <p:sp>
        <p:nvSpPr>
          <p:cNvPr id="16" name="TextBox 15">
            <a:extLst>
              <a:ext uri="{FF2B5EF4-FFF2-40B4-BE49-F238E27FC236}">
                <a16:creationId xmlns:a16="http://schemas.microsoft.com/office/drawing/2014/main" id="{9629BED7-8932-4FF8-BEE0-45FBD5E82240}"/>
              </a:ext>
            </a:extLst>
          </p:cNvPr>
          <p:cNvSpPr txBox="1"/>
          <p:nvPr/>
        </p:nvSpPr>
        <p:spPr>
          <a:xfrm>
            <a:off x="8933932" y="4520913"/>
            <a:ext cx="2815518" cy="1477328"/>
          </a:xfrm>
          <a:prstGeom prst="rect">
            <a:avLst/>
          </a:prstGeom>
          <a:noFill/>
        </p:spPr>
        <p:txBody>
          <a:bodyPr wrap="square" rtlCol="0">
            <a:spAutoFit/>
          </a:bodyPr>
          <a:lstStyle/>
          <a:p>
            <a:r>
              <a:rPr lang="en-GB" sz="1000" dirty="0">
                <a:solidFill>
                  <a:srgbClr val="444492"/>
                </a:solidFill>
                <a:latin typeface="Calibri" pitchFamily="34" charset="0"/>
                <a:cs typeface="Calibri" pitchFamily="34" charset="0"/>
              </a:rPr>
              <a:t>AHA/ACC: American Heart Association/ American College of Cardiology; DAPT: Dual anti-platelet therapy; ACS: Acute coronary syndrome; BMS: Bare metal stent; DES: Drug-eluting stent; SIHD: Stable ischaemic heart disease, PCI: Percutaneous coronary intervention; NSTE-ACS: Non-ST-elevation acute coronary syndrome; STEMI: ST-elevation myocardial infarction; TIA: Transient ischaemic attack. </a:t>
            </a:r>
            <a:endParaRPr lang="en-IN" sz="1000" dirty="0"/>
          </a:p>
        </p:txBody>
      </p:sp>
      <p:sp>
        <p:nvSpPr>
          <p:cNvPr id="26" name="Espace réservé du numéro de diapositive 25"/>
          <p:cNvSpPr>
            <a:spLocks noGrp="1"/>
          </p:cNvSpPr>
          <p:nvPr>
            <p:ph type="sldNum" sz="quarter" idx="11"/>
          </p:nvPr>
        </p:nvSpPr>
        <p:spPr/>
        <p:txBody>
          <a:bodyPr/>
          <a:lstStyle/>
          <a:p>
            <a:pPr>
              <a:defRPr/>
            </a:pPr>
            <a:r>
              <a:rPr lang="en-US" smtClean="0">
                <a:latin typeface="Calibri" panose="020F0502020204030204" pitchFamily="34" charset="0"/>
                <a:cs typeface="Calibri" panose="020F0502020204030204" pitchFamily="34" charset="0"/>
              </a:rPr>
              <a:t>|</a:t>
            </a:r>
            <a:r>
              <a:rPr lang="en-US" sz="675" baseline="16000" smtClean="0">
                <a:latin typeface="Calibri" panose="020F0502020204030204" pitchFamily="34" charset="0"/>
                <a:cs typeface="Calibri" panose="020F0502020204030204" pitchFamily="34" charset="0"/>
              </a:rPr>
              <a:t>        </a:t>
            </a:r>
            <a:fld id="{56F5436D-4467-46D4-B528-6B3DB15B0010}" type="slidenum">
              <a:rPr lang="en-US" smtClean="0">
                <a:latin typeface="Calibri" panose="020F0502020204030204" pitchFamily="34" charset="0"/>
                <a:cs typeface="Calibri" panose="020F0502020204030204" pitchFamily="34" charset="0"/>
              </a:rPr>
              <a:pPr>
                <a:defRPr/>
              </a:pPr>
              <a:t>5</a:t>
            </a:fld>
            <a:endParaRPr lang="en-US" dirty="0">
              <a:latin typeface="Calibri" panose="020F0502020204030204" pitchFamily="34" charset="0"/>
              <a:cs typeface="Calibri" panose="020F0502020204030204" pitchFamily="34" charset="0"/>
            </a:endParaRPr>
          </a:p>
        </p:txBody>
      </p:sp>
      <p:sp>
        <p:nvSpPr>
          <p:cNvPr id="27" name="ZoneTexte 26"/>
          <p:cNvSpPr txBox="1"/>
          <p:nvPr/>
        </p:nvSpPr>
        <p:spPr>
          <a:xfrm>
            <a:off x="2436712" y="6306472"/>
            <a:ext cx="7982857" cy="400110"/>
          </a:xfrm>
          <a:prstGeom prst="rect">
            <a:avLst/>
          </a:prstGeom>
          <a:noFill/>
        </p:spPr>
        <p:txBody>
          <a:bodyPr wrap="square" rtlCol="0">
            <a:spAutoFit/>
          </a:bodyPr>
          <a:lstStyle>
            <a:defPPr>
              <a:defRPr lang="en-US"/>
            </a:defPPr>
            <a:lvl1pPr algn="ctr">
              <a:defRPr sz="1000"/>
            </a:lvl1pPr>
          </a:lstStyle>
          <a:p>
            <a:r>
              <a:rPr lang="en-US" dirty="0"/>
              <a:t>Zinc code : </a:t>
            </a:r>
            <a:r>
              <a:rPr lang="en-US" dirty="0" smtClean="0"/>
              <a:t>SAGLB.CLO.18.01.0071b Date </a:t>
            </a:r>
            <a:r>
              <a:rPr lang="en-US" dirty="0"/>
              <a:t>of approval : 20 May 2019    </a:t>
            </a:r>
            <a:endParaRPr lang="en-US" dirty="0" smtClean="0"/>
          </a:p>
          <a:p>
            <a:r>
              <a:rPr lang="en-US" dirty="0" smtClean="0"/>
              <a:t>This </a:t>
            </a:r>
            <a:r>
              <a:rPr lang="en-US" dirty="0"/>
              <a:t>is for internal use only and </a:t>
            </a:r>
            <a:r>
              <a:rPr lang="en-US" dirty="0" smtClean="0"/>
              <a:t>subsequent </a:t>
            </a:r>
            <a:r>
              <a:rPr lang="en-US" dirty="0"/>
              <a:t>use in the affiliates is subject to local review and approval.</a:t>
            </a:r>
            <a:endParaRPr lang="fr-FR" dirty="0"/>
          </a:p>
        </p:txBody>
      </p:sp>
    </p:spTree>
    <p:extLst>
      <p:ext uri="{BB962C8B-B14F-4D97-AF65-F5344CB8AC3E}">
        <p14:creationId xmlns:p14="http://schemas.microsoft.com/office/powerpoint/2010/main" val="23710994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087" y="271751"/>
            <a:ext cx="10477500" cy="691979"/>
          </a:xfrm>
        </p:spPr>
        <p:txBody>
          <a:bodyPr anchor="ctr"/>
          <a:lstStyle/>
          <a:p>
            <a:r>
              <a:rPr lang="en-US" altLang="fr-FR" sz="2400" b="1" kern="1200" dirty="0">
                <a:solidFill>
                  <a:schemeClr val="tx1">
                    <a:lumMod val="75000"/>
                  </a:schemeClr>
                </a:solidFill>
                <a:ea typeface="+mn-ea"/>
              </a:rPr>
              <a:t>Switch to Clopidogrel</a:t>
            </a:r>
            <a:endParaRPr lang="en-GB" altLang="fr-FR" sz="2400" b="1" kern="1200" dirty="0">
              <a:solidFill>
                <a:schemeClr val="tx1">
                  <a:lumMod val="75000"/>
                </a:schemeClr>
              </a:solidFill>
              <a:ea typeface="+mn-ea"/>
            </a:endParaRPr>
          </a:p>
        </p:txBody>
      </p:sp>
      <p:sp>
        <p:nvSpPr>
          <p:cNvPr id="4" name="Rectangle 3"/>
          <p:cNvSpPr/>
          <p:nvPr/>
        </p:nvSpPr>
        <p:spPr>
          <a:xfrm>
            <a:off x="1041157" y="4819357"/>
            <a:ext cx="8756639" cy="584775"/>
          </a:xfrm>
          <a:prstGeom prst="rect">
            <a:avLst/>
          </a:prstGeom>
        </p:spPr>
        <p:txBody>
          <a:bodyPr wrap="square">
            <a:spAutoFit/>
          </a:bodyPr>
          <a:lstStyle/>
          <a:p>
            <a:r>
              <a:rPr lang="en-US" sz="1600" dirty="0">
                <a:latin typeface="Calibri" panose="020F0502020204030204" pitchFamily="34" charset="0"/>
                <a:cs typeface="Calibri" panose="020F0502020204030204" pitchFamily="34" charset="0"/>
              </a:rPr>
              <a:t>The hazard ratio was based on the Cox proportional hazard model with time-dependent covariates.</a:t>
            </a:r>
          </a:p>
          <a:p>
            <a:r>
              <a:rPr lang="en-US" sz="1600" dirty="0">
                <a:latin typeface="Calibri" panose="020F0502020204030204" pitchFamily="34" charset="0"/>
                <a:cs typeface="Calibri" panose="020F0502020204030204" pitchFamily="34" charset="0"/>
              </a:rPr>
              <a:t>* Cardiovascular death, non-fatal myocardial infarction or stroke.</a:t>
            </a:r>
          </a:p>
        </p:txBody>
      </p:sp>
      <p:graphicFrame>
        <p:nvGraphicFramePr>
          <p:cNvPr id="5" name="Table 4"/>
          <p:cNvGraphicFramePr>
            <a:graphicFrameLocks noGrp="1"/>
          </p:cNvGraphicFramePr>
          <p:nvPr>
            <p:extLst>
              <p:ext uri="{D42A27DB-BD31-4B8C-83A1-F6EECF244321}">
                <p14:modId xmlns:p14="http://schemas.microsoft.com/office/powerpoint/2010/main" val="92498599"/>
              </p:ext>
            </p:extLst>
          </p:nvPr>
        </p:nvGraphicFramePr>
        <p:xfrm>
          <a:off x="1000034" y="1843072"/>
          <a:ext cx="10299336" cy="2492039"/>
        </p:xfrm>
        <a:graphic>
          <a:graphicData uri="http://schemas.openxmlformats.org/drawingml/2006/table">
            <a:tbl>
              <a:tblPr firstRow="1" bandRow="1">
                <a:tableStyleId>{5C22544A-7EE6-4342-B048-85BDC9FD1C3A}</a:tableStyleId>
              </a:tblPr>
              <a:tblGrid>
                <a:gridCol w="2574834">
                  <a:extLst>
                    <a:ext uri="{9D8B030D-6E8A-4147-A177-3AD203B41FA5}">
                      <a16:colId xmlns:a16="http://schemas.microsoft.com/office/drawing/2014/main" val="20000"/>
                    </a:ext>
                  </a:extLst>
                </a:gridCol>
                <a:gridCol w="2574834">
                  <a:extLst>
                    <a:ext uri="{9D8B030D-6E8A-4147-A177-3AD203B41FA5}">
                      <a16:colId xmlns:a16="http://schemas.microsoft.com/office/drawing/2014/main" val="20001"/>
                    </a:ext>
                  </a:extLst>
                </a:gridCol>
                <a:gridCol w="2574834">
                  <a:extLst>
                    <a:ext uri="{9D8B030D-6E8A-4147-A177-3AD203B41FA5}">
                      <a16:colId xmlns:a16="http://schemas.microsoft.com/office/drawing/2014/main" val="20002"/>
                    </a:ext>
                  </a:extLst>
                </a:gridCol>
                <a:gridCol w="2574834">
                  <a:extLst>
                    <a:ext uri="{9D8B030D-6E8A-4147-A177-3AD203B41FA5}">
                      <a16:colId xmlns:a16="http://schemas.microsoft.com/office/drawing/2014/main" val="20003"/>
                    </a:ext>
                  </a:extLst>
                </a:gridCol>
              </a:tblGrid>
              <a:tr h="382061">
                <a:tc>
                  <a:txBody>
                    <a:bodyPr/>
                    <a:lstStyle/>
                    <a:p>
                      <a:endParaRPr lang="en-GB" sz="1600" dirty="0">
                        <a:latin typeface="Calibri" pitchFamily="34" charset="0"/>
                        <a:cs typeface="Calibri" pitchFamily="34" charset="0"/>
                      </a:endParaRPr>
                    </a:p>
                  </a:txBody>
                  <a:tcPr/>
                </a:tc>
                <a:tc>
                  <a:txBody>
                    <a:bodyPr/>
                    <a:lstStyle/>
                    <a:p>
                      <a:endParaRPr lang="en-GB" sz="1600" dirty="0">
                        <a:latin typeface="Calibri" pitchFamily="34" charset="0"/>
                        <a:cs typeface="Calibri" pitchFamily="34" charset="0"/>
                      </a:endParaRPr>
                    </a:p>
                  </a:txBody>
                  <a:tcPr/>
                </a:tc>
                <a:tc>
                  <a:txBody>
                    <a:bodyPr/>
                    <a:lstStyle/>
                    <a:p>
                      <a:pPr algn="l"/>
                      <a:r>
                        <a:rPr lang="en-GB" sz="1600" dirty="0">
                          <a:latin typeface="Calibri" pitchFamily="34" charset="0"/>
                          <a:cs typeface="Calibri" pitchFamily="34" charset="0"/>
                        </a:rPr>
                        <a:t>HR (95% CI)</a:t>
                      </a:r>
                    </a:p>
                  </a:txBody>
                  <a:tcPr/>
                </a:tc>
                <a:tc>
                  <a:txBody>
                    <a:bodyPr/>
                    <a:lstStyle/>
                    <a:p>
                      <a:r>
                        <a:rPr lang="en-GB" sz="1600" dirty="0">
                          <a:latin typeface="Calibri" pitchFamily="34" charset="0"/>
                          <a:cs typeface="Calibri" pitchFamily="34" charset="0"/>
                        </a:rPr>
                        <a:t>p value</a:t>
                      </a:r>
                    </a:p>
                  </a:txBody>
                  <a:tcPr/>
                </a:tc>
                <a:extLst>
                  <a:ext uri="{0D108BD9-81ED-4DB2-BD59-A6C34878D82A}">
                    <a16:rowId xmlns:a16="http://schemas.microsoft.com/office/drawing/2014/main" val="10000"/>
                  </a:ext>
                </a:extLst>
              </a:tr>
              <a:tr h="765429">
                <a:tc>
                  <a:txBody>
                    <a:bodyPr/>
                    <a:lstStyle/>
                    <a:p>
                      <a:r>
                        <a:rPr lang="en-GB" sz="1600" dirty="0">
                          <a:latin typeface="Calibri" pitchFamily="34" charset="0"/>
                          <a:cs typeface="Calibri" pitchFamily="34" charset="0"/>
                        </a:rPr>
                        <a:t>Risk </a:t>
                      </a:r>
                      <a:r>
                        <a:rPr lang="en-GB" sz="1600" kern="1200" dirty="0">
                          <a:solidFill>
                            <a:schemeClr val="dk1"/>
                          </a:solidFill>
                          <a:latin typeface="Calibri" pitchFamily="34" charset="0"/>
                          <a:ea typeface="+mn-ea"/>
                          <a:cs typeface="Calibri" pitchFamily="34" charset="0"/>
                        </a:rPr>
                        <a:t>of ischaemic </a:t>
                      </a:r>
                      <a:r>
                        <a:rPr lang="en-GB" sz="1600" dirty="0">
                          <a:latin typeface="Calibri" pitchFamily="34" charset="0"/>
                          <a:cs typeface="Calibri" pitchFamily="34" charset="0"/>
                        </a:rPr>
                        <a:t>endpoint*</a:t>
                      </a:r>
                    </a:p>
                  </a:txBody>
                  <a:tcPr/>
                </a:tc>
                <a:tc>
                  <a:txBody>
                    <a:bodyPr/>
                    <a:lstStyle/>
                    <a:p>
                      <a:r>
                        <a:rPr lang="en-GB" sz="1600" dirty="0">
                          <a:latin typeface="Calibri" pitchFamily="34" charset="0"/>
                          <a:cs typeface="Calibri" pitchFamily="34" charset="0"/>
                        </a:rPr>
                        <a:t>Economically motivated</a:t>
                      </a:r>
                      <a:r>
                        <a:rPr lang="en-GB" sz="1600" baseline="0" dirty="0">
                          <a:latin typeface="Calibri" pitchFamily="34" charset="0"/>
                          <a:cs typeface="Calibri" pitchFamily="34" charset="0"/>
                        </a:rPr>
                        <a:t> switch (N=481)</a:t>
                      </a:r>
                      <a:endParaRPr lang="en-GB" sz="1600" dirty="0">
                        <a:latin typeface="Calibri" pitchFamily="34" charset="0"/>
                        <a:cs typeface="Calibri" pitchFamily="34" charset="0"/>
                      </a:endParaRPr>
                    </a:p>
                  </a:txBody>
                  <a:tcPr/>
                </a:tc>
                <a:tc>
                  <a:txBody>
                    <a:bodyPr/>
                    <a:lstStyle/>
                    <a:p>
                      <a:r>
                        <a:rPr lang="en-GB" sz="1600" dirty="0">
                          <a:latin typeface="Calibri" pitchFamily="34" charset="0"/>
                          <a:cs typeface="Calibri" pitchFamily="34" charset="0"/>
                        </a:rPr>
                        <a:t>0.433 (0.210</a:t>
                      </a:r>
                      <a:r>
                        <a:rPr lang="en-US" sz="1600" kern="1200" dirty="0">
                          <a:solidFill>
                            <a:schemeClr val="dk1"/>
                          </a:solidFill>
                          <a:effectLst/>
                          <a:latin typeface="Calibri" panose="020F0502020204030204" pitchFamily="34" charset="0"/>
                          <a:ea typeface="+mn-ea"/>
                          <a:cs typeface="Calibri" panose="020F0502020204030204" pitchFamily="34" charset="0"/>
                        </a:rPr>
                        <a:t>–</a:t>
                      </a:r>
                      <a:r>
                        <a:rPr lang="en-GB" sz="1600" dirty="0">
                          <a:latin typeface="Calibri" pitchFamily="34" charset="0"/>
                          <a:cs typeface="Calibri" pitchFamily="34" charset="0"/>
                        </a:rPr>
                        <a:t>0.894)</a:t>
                      </a:r>
                    </a:p>
                  </a:txBody>
                  <a:tcPr/>
                </a:tc>
                <a:tc>
                  <a:txBody>
                    <a:bodyPr/>
                    <a:lstStyle/>
                    <a:p>
                      <a:r>
                        <a:rPr lang="en-GB" sz="1600" dirty="0">
                          <a:latin typeface="Calibri" pitchFamily="34" charset="0"/>
                          <a:cs typeface="Calibri" pitchFamily="34" charset="0"/>
                        </a:rPr>
                        <a:t>0.024</a:t>
                      </a:r>
                    </a:p>
                  </a:txBody>
                  <a:tcPr/>
                </a:tc>
                <a:extLst>
                  <a:ext uri="{0D108BD9-81ED-4DB2-BD59-A6C34878D82A}">
                    <a16:rowId xmlns:a16="http://schemas.microsoft.com/office/drawing/2014/main" val="10001"/>
                  </a:ext>
                </a:extLst>
              </a:tr>
              <a:tr h="541689">
                <a:tc>
                  <a:txBody>
                    <a:bodyPr/>
                    <a:lstStyle/>
                    <a:p>
                      <a:endParaRPr lang="en-GB" sz="1600" dirty="0">
                        <a:latin typeface="Calibri" pitchFamily="34" charset="0"/>
                        <a:cs typeface="Calibri" pitchFamily="34" charset="0"/>
                      </a:endParaRPr>
                    </a:p>
                  </a:txBody>
                  <a:tcPr/>
                </a:tc>
                <a:tc>
                  <a:txBody>
                    <a:bodyPr/>
                    <a:lstStyle/>
                    <a:p>
                      <a:r>
                        <a:rPr lang="en-GB" sz="1600" dirty="0">
                          <a:latin typeface="Calibri" pitchFamily="34" charset="0"/>
                          <a:cs typeface="Calibri" pitchFamily="34" charset="0"/>
                        </a:rPr>
                        <a:t>Switch from the other reasons</a:t>
                      </a:r>
                    </a:p>
                  </a:txBody>
                  <a:tcPr/>
                </a:tc>
                <a:tc>
                  <a:txBody>
                    <a:bodyPr/>
                    <a:lstStyle/>
                    <a:p>
                      <a:r>
                        <a:rPr lang="en-GB" sz="1600" dirty="0">
                          <a:latin typeface="Calibri" pitchFamily="34" charset="0"/>
                          <a:cs typeface="Calibri" pitchFamily="34" charset="0"/>
                        </a:rPr>
                        <a:t>3.420 (1.823</a:t>
                      </a:r>
                      <a:r>
                        <a:rPr lang="en-US" sz="1600" kern="1200" dirty="0">
                          <a:solidFill>
                            <a:schemeClr val="dk1"/>
                          </a:solidFill>
                          <a:effectLst/>
                          <a:latin typeface="Calibri" panose="020F0502020204030204" pitchFamily="34" charset="0"/>
                          <a:ea typeface="+mn-ea"/>
                          <a:cs typeface="Calibri" panose="020F0502020204030204" pitchFamily="34" charset="0"/>
                        </a:rPr>
                        <a:t>–</a:t>
                      </a:r>
                      <a:r>
                        <a:rPr lang="en-GB" sz="1600" dirty="0">
                          <a:latin typeface="Calibri" pitchFamily="34" charset="0"/>
                          <a:cs typeface="Calibri" pitchFamily="34" charset="0"/>
                        </a:rPr>
                        <a:t>6.415)</a:t>
                      </a:r>
                    </a:p>
                  </a:txBody>
                  <a:tcPr/>
                </a:tc>
                <a:tc>
                  <a:txBody>
                    <a:bodyPr/>
                    <a:lstStyle/>
                    <a:p>
                      <a:r>
                        <a:rPr lang="en-GB" sz="1600" dirty="0">
                          <a:latin typeface="Calibri" pitchFamily="34" charset="0"/>
                          <a:cs typeface="Calibri" pitchFamily="34" charset="0"/>
                        </a:rPr>
                        <a:t>&lt;0.001</a:t>
                      </a:r>
                    </a:p>
                  </a:txBody>
                  <a:tcPr/>
                </a:tc>
                <a:extLst>
                  <a:ext uri="{0D108BD9-81ED-4DB2-BD59-A6C34878D82A}">
                    <a16:rowId xmlns:a16="http://schemas.microsoft.com/office/drawing/2014/main" val="10002"/>
                  </a:ext>
                </a:extLst>
              </a:tr>
              <a:tr h="765429">
                <a:tc>
                  <a:txBody>
                    <a:bodyPr/>
                    <a:lstStyle/>
                    <a:p>
                      <a:r>
                        <a:rPr lang="en-GB" sz="1600" dirty="0">
                          <a:latin typeface="Calibri" pitchFamily="34" charset="0"/>
                          <a:cs typeface="Calibri" pitchFamily="34" charset="0"/>
                        </a:rPr>
                        <a:t>Risk of bleeding </a:t>
                      </a:r>
                    </a:p>
                  </a:txBody>
                  <a:tcPr/>
                </a:tc>
                <a:tc>
                  <a:txBody>
                    <a:bodyPr/>
                    <a:lstStyle/>
                    <a:p>
                      <a:pPr marL="0" marR="0" indent="0" algn="l" defTabSz="685732" rtl="0" eaLnBrk="1" fontAlgn="auto" latinLnBrk="0" hangingPunct="1">
                        <a:lnSpc>
                          <a:spcPct val="100000"/>
                        </a:lnSpc>
                        <a:spcBef>
                          <a:spcPts val="0"/>
                        </a:spcBef>
                        <a:spcAft>
                          <a:spcPts val="0"/>
                        </a:spcAft>
                        <a:buClrTx/>
                        <a:buSzTx/>
                        <a:buFontTx/>
                        <a:buNone/>
                        <a:tabLst/>
                        <a:defRPr/>
                      </a:pPr>
                      <a:r>
                        <a:rPr lang="en-GB" sz="1600" dirty="0">
                          <a:latin typeface="Calibri" pitchFamily="34" charset="0"/>
                          <a:cs typeface="Calibri" pitchFamily="34" charset="0"/>
                        </a:rPr>
                        <a:t>Economically motivated</a:t>
                      </a:r>
                      <a:r>
                        <a:rPr lang="en-GB" sz="1600" baseline="0" dirty="0">
                          <a:latin typeface="Calibri" pitchFamily="34" charset="0"/>
                          <a:cs typeface="Calibri" pitchFamily="34" charset="0"/>
                        </a:rPr>
                        <a:t> switch (N=481)</a:t>
                      </a:r>
                      <a:endParaRPr lang="en-GB" sz="1600" dirty="0">
                        <a:latin typeface="Calibri" pitchFamily="34" charset="0"/>
                        <a:cs typeface="Calibri" pitchFamily="34" charset="0"/>
                      </a:endParaRPr>
                    </a:p>
                  </a:txBody>
                  <a:tcPr/>
                </a:tc>
                <a:tc>
                  <a:txBody>
                    <a:bodyPr/>
                    <a:lstStyle/>
                    <a:p>
                      <a:r>
                        <a:rPr lang="en-GB" sz="1600" dirty="0">
                          <a:latin typeface="Calibri" pitchFamily="34" charset="0"/>
                          <a:cs typeface="Calibri" pitchFamily="34" charset="0"/>
                        </a:rPr>
                        <a:t>0.416 (0.246</a:t>
                      </a:r>
                      <a:r>
                        <a:rPr lang="en-US" sz="1600" kern="1200" dirty="0">
                          <a:solidFill>
                            <a:schemeClr val="dk1"/>
                          </a:solidFill>
                          <a:effectLst/>
                          <a:latin typeface="Calibri" panose="020F0502020204030204" pitchFamily="34" charset="0"/>
                          <a:ea typeface="+mn-ea"/>
                          <a:cs typeface="Calibri" panose="020F0502020204030204" pitchFamily="34" charset="0"/>
                        </a:rPr>
                        <a:t>–</a:t>
                      </a:r>
                      <a:r>
                        <a:rPr lang="en-GB" sz="1600" dirty="0">
                          <a:latin typeface="Calibri" pitchFamily="34" charset="0"/>
                          <a:cs typeface="Calibri" pitchFamily="34" charset="0"/>
                        </a:rPr>
                        <a:t>0.701)</a:t>
                      </a:r>
                    </a:p>
                  </a:txBody>
                  <a:tcPr/>
                </a:tc>
                <a:tc>
                  <a:txBody>
                    <a:bodyPr/>
                    <a:lstStyle/>
                    <a:p>
                      <a:r>
                        <a:rPr lang="en-GB" sz="1600" dirty="0">
                          <a:latin typeface="Calibri" pitchFamily="34" charset="0"/>
                          <a:cs typeface="Calibri" pitchFamily="34" charset="0"/>
                        </a:rPr>
                        <a:t>0.001</a:t>
                      </a:r>
                    </a:p>
                  </a:txBody>
                  <a:tcPr/>
                </a:tc>
                <a:extLst>
                  <a:ext uri="{0D108BD9-81ED-4DB2-BD59-A6C34878D82A}">
                    <a16:rowId xmlns:a16="http://schemas.microsoft.com/office/drawing/2014/main" val="10003"/>
                  </a:ext>
                </a:extLst>
              </a:tr>
            </a:tbl>
          </a:graphicData>
        </a:graphic>
      </p:graphicFrame>
      <p:sp>
        <p:nvSpPr>
          <p:cNvPr id="6" name="TextBox 5">
            <a:extLst>
              <a:ext uri="{FF2B5EF4-FFF2-40B4-BE49-F238E27FC236}">
                <a16:creationId xmlns:a16="http://schemas.microsoft.com/office/drawing/2014/main" id="{430C4AB0-EEC2-4C14-BF98-961D9D1669F0}"/>
              </a:ext>
            </a:extLst>
          </p:cNvPr>
          <p:cNvSpPr txBox="1"/>
          <p:nvPr/>
        </p:nvSpPr>
        <p:spPr>
          <a:xfrm>
            <a:off x="836087" y="5864254"/>
            <a:ext cx="3647152" cy="246221"/>
          </a:xfrm>
          <a:prstGeom prst="rect">
            <a:avLst/>
          </a:prstGeom>
          <a:noFill/>
        </p:spPr>
        <p:txBody>
          <a:bodyPr wrap="none" rtlCol="0">
            <a:spAutoFit/>
          </a:bodyPr>
          <a:lstStyle/>
          <a:p>
            <a:r>
              <a:rPr lang="en-US" sz="1000" dirty="0">
                <a:latin typeface="Calibri" panose="020F0502020204030204" pitchFamily="34" charset="0"/>
              </a:rPr>
              <a:t>Motovska Z, </a:t>
            </a:r>
            <a:r>
              <a:rPr lang="en-US" sz="1000" i="1" dirty="0">
                <a:latin typeface="Calibri" panose="020F0502020204030204" pitchFamily="34" charset="0"/>
              </a:rPr>
              <a:t>et al</a:t>
            </a:r>
            <a:r>
              <a:rPr lang="en-US" sz="1000" dirty="0">
                <a:latin typeface="Calibri" panose="020F0502020204030204" pitchFamily="34" charset="0"/>
              </a:rPr>
              <a:t>. The PRAGUE-18 study. </a:t>
            </a:r>
            <a:r>
              <a:rPr lang="en-US" sz="1000" i="1" dirty="0">
                <a:latin typeface="Calibri" panose="020F0502020204030204" pitchFamily="34" charset="0"/>
              </a:rPr>
              <a:t>Am Coll Cardiol</a:t>
            </a:r>
            <a:r>
              <a:rPr lang="en-US" sz="1000" dirty="0">
                <a:latin typeface="Calibri" panose="020F0502020204030204" pitchFamily="34" charset="0"/>
              </a:rPr>
              <a:t>. 2017. </a:t>
            </a:r>
            <a:endParaRPr lang="en-IN" sz="1000" dirty="0"/>
          </a:p>
        </p:txBody>
      </p:sp>
      <p:sp>
        <p:nvSpPr>
          <p:cNvPr id="11" name="Espace réservé du numéro de diapositive 10"/>
          <p:cNvSpPr>
            <a:spLocks noGrp="1"/>
          </p:cNvSpPr>
          <p:nvPr>
            <p:ph type="sldNum" sz="quarter" idx="11"/>
          </p:nvPr>
        </p:nvSpPr>
        <p:spPr/>
        <p:txBody>
          <a:bodyPr/>
          <a:lstStyle/>
          <a:p>
            <a:pPr>
              <a:defRPr/>
            </a:pPr>
            <a:r>
              <a:rPr lang="en-US" smtClean="0">
                <a:latin typeface="Calibri" panose="020F0502020204030204" pitchFamily="34" charset="0"/>
                <a:cs typeface="Calibri" panose="020F0502020204030204" pitchFamily="34" charset="0"/>
              </a:rPr>
              <a:t>|</a:t>
            </a:r>
            <a:r>
              <a:rPr lang="en-US" sz="675" baseline="16000" smtClean="0">
                <a:latin typeface="Calibri" panose="020F0502020204030204" pitchFamily="34" charset="0"/>
                <a:cs typeface="Calibri" panose="020F0502020204030204" pitchFamily="34" charset="0"/>
              </a:rPr>
              <a:t>        </a:t>
            </a:r>
            <a:fld id="{3A580EDA-B8B9-4618-A60E-C09060CB83FE}" type="slidenum">
              <a:rPr lang="en-US" smtClean="0">
                <a:latin typeface="Calibri" panose="020F0502020204030204" pitchFamily="34" charset="0"/>
                <a:cs typeface="Calibri" panose="020F0502020204030204" pitchFamily="34" charset="0"/>
              </a:rPr>
              <a:pPr>
                <a:defRPr/>
              </a:pPr>
              <a:t>50</a:t>
            </a:fld>
            <a:endParaRPr lang="en-US" dirty="0">
              <a:latin typeface="Calibri" panose="020F0502020204030204" pitchFamily="34" charset="0"/>
              <a:cs typeface="Calibri" panose="020F0502020204030204" pitchFamily="34" charset="0"/>
            </a:endParaRPr>
          </a:p>
        </p:txBody>
      </p:sp>
      <p:sp>
        <p:nvSpPr>
          <p:cNvPr id="13" name="ZoneTexte 12"/>
          <p:cNvSpPr txBox="1"/>
          <p:nvPr/>
        </p:nvSpPr>
        <p:spPr>
          <a:xfrm>
            <a:off x="2436712" y="6306472"/>
            <a:ext cx="7982857" cy="400110"/>
          </a:xfrm>
          <a:prstGeom prst="rect">
            <a:avLst/>
          </a:prstGeom>
          <a:noFill/>
        </p:spPr>
        <p:txBody>
          <a:bodyPr wrap="square" rtlCol="0">
            <a:spAutoFit/>
          </a:bodyPr>
          <a:lstStyle>
            <a:defPPr>
              <a:defRPr lang="en-US"/>
            </a:defPPr>
            <a:lvl1pPr algn="ctr">
              <a:defRPr sz="1000"/>
            </a:lvl1pPr>
          </a:lstStyle>
          <a:p>
            <a:r>
              <a:rPr lang="en-US" dirty="0"/>
              <a:t>Zinc code : </a:t>
            </a:r>
            <a:r>
              <a:rPr lang="en-US" dirty="0" smtClean="0"/>
              <a:t>SAGLB.CLO.18.01.0071b Date </a:t>
            </a:r>
            <a:r>
              <a:rPr lang="en-US" dirty="0"/>
              <a:t>of approval : 20 May 2019    </a:t>
            </a:r>
            <a:endParaRPr lang="en-US" dirty="0" smtClean="0"/>
          </a:p>
          <a:p>
            <a:r>
              <a:rPr lang="en-US" dirty="0" smtClean="0"/>
              <a:t>This </a:t>
            </a:r>
            <a:r>
              <a:rPr lang="en-US" dirty="0"/>
              <a:t>is for internal use only and </a:t>
            </a:r>
            <a:r>
              <a:rPr lang="en-US" dirty="0" smtClean="0"/>
              <a:t>subsequent </a:t>
            </a:r>
            <a:r>
              <a:rPr lang="en-US" dirty="0"/>
              <a:t>use in the affiliates is subject to local review and approval.</a:t>
            </a:r>
            <a:endParaRPr lang="fr-FR" dirty="0"/>
          </a:p>
        </p:txBody>
      </p:sp>
    </p:spTree>
    <p:extLst>
      <p:ext uri="{BB962C8B-B14F-4D97-AF65-F5344CB8AC3E}">
        <p14:creationId xmlns:p14="http://schemas.microsoft.com/office/powerpoint/2010/main" val="39125132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290" name="Title 4">
            <a:extLst>
              <a:ext uri="{FF2B5EF4-FFF2-40B4-BE49-F238E27FC236}">
                <a16:creationId xmlns:a16="http://schemas.microsoft.com/office/drawing/2014/main" id="{8B8DBA85-B04F-4717-822C-6B22EF946C93}"/>
              </a:ext>
            </a:extLst>
          </p:cNvPr>
          <p:cNvSpPr>
            <a:spLocks noGrp="1" noChangeArrowheads="1"/>
          </p:cNvSpPr>
          <p:nvPr>
            <p:ph type="title"/>
          </p:nvPr>
        </p:nvSpPr>
        <p:spPr/>
        <p:txBody>
          <a:bodyPr/>
          <a:lstStyle/>
          <a:p>
            <a:pPr eaLnBrk="1" hangingPunct="1"/>
            <a:r>
              <a:rPr lang="en-US" altLang="en-US" sz="2400" b="1" kern="1200" dirty="0">
                <a:solidFill>
                  <a:schemeClr val="tx1">
                    <a:lumMod val="75000"/>
                  </a:schemeClr>
                </a:solidFill>
                <a:ea typeface="+mn-ea"/>
              </a:rPr>
              <a:t>Pharmacodynamic Effects of De-escalation from Ticagrelor to Clopidogrel in Patients with Coronary Artery Disease</a:t>
            </a:r>
          </a:p>
        </p:txBody>
      </p:sp>
      <p:sp>
        <p:nvSpPr>
          <p:cNvPr id="12291" name="Content Placeholder 1">
            <a:extLst>
              <a:ext uri="{FF2B5EF4-FFF2-40B4-BE49-F238E27FC236}">
                <a16:creationId xmlns:a16="http://schemas.microsoft.com/office/drawing/2014/main" id="{D6F2C663-885E-4E69-9A86-864EA5CE321C}"/>
              </a:ext>
            </a:extLst>
          </p:cNvPr>
          <p:cNvSpPr>
            <a:spLocks noGrp="1" noChangeArrowheads="1"/>
          </p:cNvSpPr>
          <p:nvPr>
            <p:ph idx="1"/>
          </p:nvPr>
        </p:nvSpPr>
        <p:spPr/>
        <p:txBody>
          <a:bodyPr/>
          <a:lstStyle/>
          <a:p>
            <a:pPr marL="0" indent="0" algn="ctr">
              <a:buNone/>
            </a:pPr>
            <a:endParaRPr lang="en-IN" altLang="en-US" sz="2800" dirty="0"/>
          </a:p>
          <a:p>
            <a:pPr marL="0" indent="0" algn="ctr">
              <a:buNone/>
            </a:pPr>
            <a:endParaRPr lang="en-IN" altLang="en-US" sz="2800" dirty="0"/>
          </a:p>
          <a:p>
            <a:pPr marL="0" indent="0" algn="ctr">
              <a:buNone/>
            </a:pPr>
            <a:r>
              <a:rPr lang="en-IN" altLang="en-US" sz="2800" b="1" dirty="0"/>
              <a:t>Results of the Switching Antiplatelet Therapy (SWAP-4) Study</a:t>
            </a:r>
          </a:p>
          <a:p>
            <a:pPr marL="0" indent="0" algn="ctr">
              <a:buNone/>
            </a:pPr>
            <a:r>
              <a:rPr lang="en-US" altLang="en-US" sz="2800" dirty="0"/>
              <a:t/>
            </a:r>
            <a:br>
              <a:rPr lang="en-US" altLang="en-US" sz="2800" dirty="0"/>
            </a:br>
            <a:endParaRPr lang="en-US" altLang="en-US" sz="1400" dirty="0"/>
          </a:p>
          <a:p>
            <a:pPr marL="0" indent="0" algn="ctr">
              <a:buNone/>
            </a:pPr>
            <a:endParaRPr lang="en-US" altLang="en-US" sz="1400" dirty="0"/>
          </a:p>
        </p:txBody>
      </p:sp>
      <p:sp>
        <p:nvSpPr>
          <p:cNvPr id="3" name="Rectangle 2">
            <a:extLst>
              <a:ext uri="{FF2B5EF4-FFF2-40B4-BE49-F238E27FC236}">
                <a16:creationId xmlns:a16="http://schemas.microsoft.com/office/drawing/2014/main" id="{9BDD8881-BFF3-4BFE-883A-44FAB74D06E4}"/>
              </a:ext>
            </a:extLst>
          </p:cNvPr>
          <p:cNvSpPr/>
          <p:nvPr/>
        </p:nvSpPr>
        <p:spPr>
          <a:xfrm>
            <a:off x="873757" y="5896592"/>
            <a:ext cx="1662635" cy="246221"/>
          </a:xfrm>
          <a:prstGeom prst="rect">
            <a:avLst/>
          </a:prstGeom>
        </p:spPr>
        <p:txBody>
          <a:bodyPr wrap="none">
            <a:spAutoFit/>
          </a:bodyPr>
          <a:lstStyle/>
          <a:p>
            <a:pPr algn="ctr"/>
            <a:r>
              <a:rPr lang="en-US" altLang="en-US" sz="1000" i="1" dirty="0">
                <a:latin typeface="Calibri" panose="020F0502020204030204" pitchFamily="34" charset="0"/>
                <a:cs typeface="Calibri" panose="020F0502020204030204" pitchFamily="34" charset="0"/>
              </a:rPr>
              <a:t>Circulation</a:t>
            </a:r>
            <a:r>
              <a:rPr lang="en-US" altLang="en-US" sz="1000" dirty="0">
                <a:latin typeface="Calibri" panose="020F0502020204030204" pitchFamily="34" charset="0"/>
                <a:cs typeface="Calibri" panose="020F0502020204030204" pitchFamily="34" charset="0"/>
              </a:rPr>
              <a:t>. 2018;137:00-00.</a:t>
            </a:r>
          </a:p>
        </p:txBody>
      </p:sp>
      <p:sp>
        <p:nvSpPr>
          <p:cNvPr id="2" name="Espace réservé du numéro de diapositive 1"/>
          <p:cNvSpPr>
            <a:spLocks noGrp="1"/>
          </p:cNvSpPr>
          <p:nvPr>
            <p:ph type="sldNum" sz="quarter" idx="11"/>
          </p:nvPr>
        </p:nvSpPr>
        <p:spPr/>
        <p:txBody>
          <a:bodyPr/>
          <a:lstStyle/>
          <a:p>
            <a:r>
              <a:rPr lang="en-US" altLang="en-US" smtClean="0">
                <a:latin typeface="Calibri" panose="020F0502020204030204" pitchFamily="34" charset="0"/>
                <a:cs typeface="Calibri" panose="020F0502020204030204" pitchFamily="34" charset="0"/>
              </a:rPr>
              <a:t>|</a:t>
            </a:r>
            <a:r>
              <a:rPr lang="en-US" altLang="en-US" sz="900" baseline="16000" smtClean="0">
                <a:latin typeface="Calibri" panose="020F0502020204030204" pitchFamily="34" charset="0"/>
                <a:cs typeface="Calibri" panose="020F0502020204030204" pitchFamily="34" charset="0"/>
              </a:rPr>
              <a:t>         </a:t>
            </a:r>
            <a:fld id="{A2AB0FFF-949E-4AFB-BF98-7C23E89F2E92}" type="slidenum">
              <a:rPr lang="en-US" altLang="en-US" smtClean="0">
                <a:latin typeface="Calibri" panose="020F0502020204030204" pitchFamily="34" charset="0"/>
                <a:cs typeface="Calibri" panose="020F0502020204030204" pitchFamily="34" charset="0"/>
              </a:rPr>
              <a:pPr/>
              <a:t>51</a:t>
            </a:fld>
            <a:endParaRPr lang="en-US" altLang="en-US" dirty="0">
              <a:latin typeface="Calibri" panose="020F0502020204030204" pitchFamily="34" charset="0"/>
              <a:cs typeface="Calibri" panose="020F0502020204030204" pitchFamily="34" charset="0"/>
            </a:endParaRPr>
          </a:p>
        </p:txBody>
      </p:sp>
      <p:sp>
        <p:nvSpPr>
          <p:cNvPr id="8" name="ZoneTexte 7"/>
          <p:cNvSpPr txBox="1"/>
          <p:nvPr/>
        </p:nvSpPr>
        <p:spPr>
          <a:xfrm>
            <a:off x="2436712" y="6306472"/>
            <a:ext cx="7982857" cy="400110"/>
          </a:xfrm>
          <a:prstGeom prst="rect">
            <a:avLst/>
          </a:prstGeom>
          <a:noFill/>
        </p:spPr>
        <p:txBody>
          <a:bodyPr wrap="square" rtlCol="0">
            <a:spAutoFit/>
          </a:bodyPr>
          <a:lstStyle>
            <a:defPPr>
              <a:defRPr lang="en-US"/>
            </a:defPPr>
            <a:lvl1pPr algn="ctr">
              <a:defRPr sz="1000"/>
            </a:lvl1pPr>
          </a:lstStyle>
          <a:p>
            <a:r>
              <a:rPr lang="en-US" dirty="0"/>
              <a:t>Zinc code : </a:t>
            </a:r>
            <a:r>
              <a:rPr lang="en-US" dirty="0" smtClean="0"/>
              <a:t>SAGLB.CLO.18.01.0071b Date </a:t>
            </a:r>
            <a:r>
              <a:rPr lang="en-US" dirty="0"/>
              <a:t>of approval : 20 May 2019    </a:t>
            </a:r>
            <a:endParaRPr lang="en-US" dirty="0" smtClean="0"/>
          </a:p>
          <a:p>
            <a:r>
              <a:rPr lang="en-US" dirty="0" smtClean="0"/>
              <a:t>This </a:t>
            </a:r>
            <a:r>
              <a:rPr lang="en-US" dirty="0"/>
              <a:t>is for internal use only and </a:t>
            </a:r>
            <a:r>
              <a:rPr lang="en-US" dirty="0" smtClean="0"/>
              <a:t>subsequent </a:t>
            </a:r>
            <a:r>
              <a:rPr lang="en-US" dirty="0"/>
              <a:t>use in the affiliates is subject to local review and approval.</a:t>
            </a:r>
            <a:endParaRPr lang="fr-FR" dirty="0"/>
          </a:p>
        </p:txBody>
      </p:sp>
    </p:spTree>
    <p:extLst>
      <p:ext uri="{BB962C8B-B14F-4D97-AF65-F5344CB8AC3E}">
        <p14:creationId xmlns:p14="http://schemas.microsoft.com/office/powerpoint/2010/main" val="39596139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EAEE200-99F6-4098-81F8-DDD4AE67488F}"/>
              </a:ext>
            </a:extLst>
          </p:cNvPr>
          <p:cNvSpPr>
            <a:spLocks noGrp="1" noChangeArrowheads="1"/>
          </p:cNvSpPr>
          <p:nvPr>
            <p:ph type="title"/>
          </p:nvPr>
        </p:nvSpPr>
        <p:spPr/>
        <p:txBody>
          <a:bodyPr/>
          <a:lstStyle/>
          <a:p>
            <a:r>
              <a:rPr lang="en-US" altLang="en-US" sz="2400" b="1" dirty="0"/>
              <a:t> </a:t>
            </a:r>
            <a:br>
              <a:rPr lang="en-US" altLang="en-US" sz="2400" b="1" dirty="0"/>
            </a:br>
            <a:r>
              <a:rPr lang="en-US" altLang="en-US" sz="2400" b="1" kern="1200" dirty="0">
                <a:solidFill>
                  <a:schemeClr val="tx1">
                    <a:lumMod val="75000"/>
                  </a:schemeClr>
                </a:solidFill>
                <a:ea typeface="+mn-ea"/>
              </a:rPr>
              <a:t>Study Background</a:t>
            </a:r>
          </a:p>
        </p:txBody>
      </p:sp>
      <p:sp>
        <p:nvSpPr>
          <p:cNvPr id="14339" name="Content Placeholder 2">
            <a:extLst>
              <a:ext uri="{FF2B5EF4-FFF2-40B4-BE49-F238E27FC236}">
                <a16:creationId xmlns:a16="http://schemas.microsoft.com/office/drawing/2014/main" id="{E9287482-1D83-4C8B-B6B1-13E97E4A3F75}"/>
              </a:ext>
            </a:extLst>
          </p:cNvPr>
          <p:cNvSpPr>
            <a:spLocks noGrp="1" noChangeArrowheads="1"/>
          </p:cNvSpPr>
          <p:nvPr>
            <p:ph idx="1"/>
          </p:nvPr>
        </p:nvSpPr>
        <p:spPr/>
        <p:txBody>
          <a:bodyPr/>
          <a:lstStyle/>
          <a:p>
            <a:r>
              <a:rPr lang="en-IN" altLang="en-US" sz="2000" dirty="0"/>
              <a:t>De-escalation from ticagrelor to clopidogrel is commonly practised, owing to cost concerns, and bleeding and non-bleeding side effects of ticagrelor. However, such a strategy is not endorsed by practice guidelines.</a:t>
            </a:r>
            <a:r>
              <a:rPr lang="en-IN" altLang="en-US" sz="2000" baseline="30000" dirty="0"/>
              <a:t>1</a:t>
            </a:r>
            <a:r>
              <a:rPr lang="en-IN" altLang="en-US" sz="2000" dirty="0"/>
              <a:t> </a:t>
            </a:r>
          </a:p>
          <a:p>
            <a:endParaRPr lang="en-IN" altLang="en-US" sz="2000" dirty="0"/>
          </a:p>
          <a:p>
            <a:r>
              <a:rPr lang="en-IN" altLang="en-US" sz="2000" dirty="0"/>
              <a:t>Concerns have been raised about potential drug-drug interactions while switching from a non-thienopyridine (e.g. ticagrelor) to a thienopyridine (e.g. clopidogrel).</a:t>
            </a:r>
            <a:r>
              <a:rPr lang="en-IN" altLang="en-US" sz="2000" baseline="30000" dirty="0"/>
              <a:t>1,2</a:t>
            </a:r>
          </a:p>
          <a:p>
            <a:endParaRPr lang="en-IN" altLang="en-US" sz="2000" dirty="0"/>
          </a:p>
          <a:p>
            <a:r>
              <a:rPr lang="en-IN" altLang="en-US" sz="2000" dirty="0"/>
              <a:t>Further, the pharmacodynamic profiles of such a de-escalation strategy have not been fully explored.</a:t>
            </a:r>
            <a:r>
              <a:rPr lang="en-IN" altLang="en-US" sz="2000" baseline="30000" dirty="0"/>
              <a:t>2</a:t>
            </a:r>
            <a:r>
              <a:rPr lang="en-IN" altLang="en-US" sz="2000" dirty="0"/>
              <a:t> </a:t>
            </a:r>
          </a:p>
          <a:p>
            <a:endParaRPr lang="en-IN" altLang="en-US" sz="2000" dirty="0"/>
          </a:p>
          <a:p>
            <a:endParaRPr lang="en-US" altLang="en-US" sz="2000" dirty="0"/>
          </a:p>
        </p:txBody>
      </p:sp>
      <p:sp>
        <p:nvSpPr>
          <p:cNvPr id="14341" name="Rectangle 1">
            <a:extLst>
              <a:ext uri="{FF2B5EF4-FFF2-40B4-BE49-F238E27FC236}">
                <a16:creationId xmlns:a16="http://schemas.microsoft.com/office/drawing/2014/main" id="{2CB379C8-5834-4281-9426-0039BBA54925}"/>
              </a:ext>
            </a:extLst>
          </p:cNvPr>
          <p:cNvSpPr>
            <a:spLocks noChangeArrowheads="1"/>
          </p:cNvSpPr>
          <p:nvPr/>
        </p:nvSpPr>
        <p:spPr bwMode="auto">
          <a:xfrm>
            <a:off x="814917" y="5849448"/>
            <a:ext cx="79898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130000"/>
              <a:buFont typeface="Verdana" panose="020B0604030504040204" pitchFamily="34" charset="0"/>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Verdana" panose="020B0604030504040204" pitchFamily="34" charset="0"/>
              <a:buChar char="●"/>
              <a:defRPr sz="1600" b="1">
                <a:solidFill>
                  <a:srgbClr val="989898"/>
                </a:solidFill>
                <a:latin typeface="Arial" panose="020B0604020202020204" pitchFamily="34" charset="0"/>
                <a:cs typeface="Arial" panose="020B0604020202020204" pitchFamily="34" charset="0"/>
              </a:defRPr>
            </a:lvl2pPr>
            <a:lvl3pPr marL="1143000" indent="-228600">
              <a:spcBef>
                <a:spcPct val="20000"/>
              </a:spcBef>
              <a:buClr>
                <a:schemeClr val="hlink"/>
              </a:buClr>
              <a:buChar char="•"/>
              <a:defRPr sz="1600">
                <a:solidFill>
                  <a:srgbClr val="989898"/>
                </a:solidFill>
                <a:latin typeface="Arial" panose="020B0604020202020204" pitchFamily="34" charset="0"/>
                <a:cs typeface="Arial" panose="020B0604020202020204" pitchFamily="34" charset="0"/>
              </a:defRPr>
            </a:lvl3pPr>
            <a:lvl4pPr marL="16002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4pPr>
            <a:lvl5pPr marL="20574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9pPr>
          </a:lstStyle>
          <a:p>
            <a:pPr>
              <a:spcBef>
                <a:spcPct val="0"/>
              </a:spcBef>
              <a:buClrTx/>
              <a:buSzTx/>
              <a:buFontTx/>
              <a:buNone/>
            </a:pPr>
            <a:r>
              <a:rPr lang="en-IN" altLang="en-US" sz="1000" dirty="0">
                <a:latin typeface="Calibri" panose="020F0502020204030204" pitchFamily="34" charset="0"/>
                <a:cs typeface="Calibri" panose="020F0502020204030204" pitchFamily="34" charset="0"/>
              </a:rPr>
              <a:t>1. </a:t>
            </a:r>
            <a:r>
              <a:rPr lang="en-IN" altLang="en-US" sz="1000" dirty="0" err="1">
                <a:latin typeface="Calibri" panose="020F0502020204030204" pitchFamily="34" charset="0"/>
                <a:cs typeface="Calibri" panose="020F0502020204030204" pitchFamily="34" charset="0"/>
              </a:rPr>
              <a:t>Rollini</a:t>
            </a:r>
            <a:r>
              <a:rPr lang="en-IN" altLang="en-US" sz="1000" dirty="0">
                <a:latin typeface="Calibri" panose="020F0502020204030204" pitchFamily="34" charset="0"/>
                <a:cs typeface="Calibri" panose="020F0502020204030204" pitchFamily="34" charset="0"/>
              </a:rPr>
              <a:t> F, </a:t>
            </a:r>
            <a:r>
              <a:rPr lang="en-IN" altLang="en-US" sz="1000" i="1" dirty="0">
                <a:latin typeface="Calibri" panose="020F0502020204030204" pitchFamily="34" charset="0"/>
                <a:cs typeface="Calibri" panose="020F0502020204030204" pitchFamily="34" charset="0"/>
              </a:rPr>
              <a:t>et al</a:t>
            </a:r>
            <a:r>
              <a:rPr lang="en-IN" altLang="en-US" sz="1000" dirty="0">
                <a:latin typeface="Calibri" panose="020F0502020204030204" pitchFamily="34" charset="0"/>
                <a:cs typeface="Calibri" panose="020F0502020204030204" pitchFamily="34" charset="0"/>
              </a:rPr>
              <a:t>. </a:t>
            </a:r>
            <a:r>
              <a:rPr lang="en-IN" altLang="en-US" sz="1000" i="1" dirty="0">
                <a:latin typeface="Calibri" panose="020F0502020204030204" pitchFamily="34" charset="0"/>
                <a:cs typeface="Calibri" panose="020F0502020204030204" pitchFamily="34" charset="0"/>
              </a:rPr>
              <a:t>Nat Rev </a:t>
            </a:r>
            <a:r>
              <a:rPr lang="en-IN" altLang="en-US" sz="1000" i="1" dirty="0" err="1">
                <a:latin typeface="Calibri" panose="020F0502020204030204" pitchFamily="34" charset="0"/>
                <a:cs typeface="Calibri" panose="020F0502020204030204" pitchFamily="34" charset="0"/>
              </a:rPr>
              <a:t>Cardiol</a:t>
            </a:r>
            <a:r>
              <a:rPr lang="en-IN" altLang="en-US" sz="1000" dirty="0">
                <a:latin typeface="Calibri" panose="020F0502020204030204" pitchFamily="34" charset="0"/>
                <a:cs typeface="Calibri" panose="020F0502020204030204" pitchFamily="34" charset="0"/>
              </a:rPr>
              <a:t>. 2016;13(1):11-27. 2. Franchi F, </a:t>
            </a:r>
            <a:r>
              <a:rPr lang="en-IN" altLang="en-US" sz="1000" i="1" dirty="0">
                <a:latin typeface="Calibri" panose="020F0502020204030204" pitchFamily="34" charset="0"/>
                <a:cs typeface="Calibri" panose="020F0502020204030204" pitchFamily="34" charset="0"/>
              </a:rPr>
              <a:t>et al. Circulation</a:t>
            </a:r>
            <a:r>
              <a:rPr lang="en-IN" altLang="en-US" sz="1000" dirty="0">
                <a:latin typeface="Calibri" panose="020F0502020204030204" pitchFamily="34" charset="0"/>
                <a:cs typeface="Calibri" panose="020F0502020204030204" pitchFamily="34" charset="0"/>
              </a:rPr>
              <a:t>. 2018;137:00-00.</a:t>
            </a:r>
          </a:p>
        </p:txBody>
      </p:sp>
      <p:sp>
        <p:nvSpPr>
          <p:cNvPr id="2" name="Espace réservé du numéro de diapositive 1"/>
          <p:cNvSpPr>
            <a:spLocks noGrp="1"/>
          </p:cNvSpPr>
          <p:nvPr>
            <p:ph type="sldNum" sz="quarter" idx="11"/>
          </p:nvPr>
        </p:nvSpPr>
        <p:spPr/>
        <p:txBody>
          <a:bodyPr/>
          <a:lstStyle/>
          <a:p>
            <a:r>
              <a:rPr lang="en-US" altLang="en-US" smtClean="0">
                <a:latin typeface="Calibri" panose="020F0502020204030204" pitchFamily="34" charset="0"/>
                <a:cs typeface="Calibri" panose="020F0502020204030204" pitchFamily="34" charset="0"/>
              </a:rPr>
              <a:t>|</a:t>
            </a:r>
            <a:r>
              <a:rPr lang="en-US" altLang="en-US" sz="900" baseline="16000" smtClean="0">
                <a:latin typeface="Calibri" panose="020F0502020204030204" pitchFamily="34" charset="0"/>
                <a:cs typeface="Calibri" panose="020F0502020204030204" pitchFamily="34" charset="0"/>
              </a:rPr>
              <a:t>         </a:t>
            </a:r>
            <a:fld id="{A2AB0FFF-949E-4AFB-BF98-7C23E89F2E92}" type="slidenum">
              <a:rPr lang="en-US" altLang="en-US" smtClean="0">
                <a:latin typeface="Calibri" panose="020F0502020204030204" pitchFamily="34" charset="0"/>
                <a:cs typeface="Calibri" panose="020F0502020204030204" pitchFamily="34" charset="0"/>
              </a:rPr>
              <a:pPr/>
              <a:t>52</a:t>
            </a:fld>
            <a:endParaRPr lang="en-US" altLang="en-US" dirty="0">
              <a:latin typeface="Calibri" panose="020F0502020204030204" pitchFamily="34" charset="0"/>
              <a:cs typeface="Calibri" panose="020F0502020204030204" pitchFamily="34" charset="0"/>
            </a:endParaRPr>
          </a:p>
        </p:txBody>
      </p:sp>
      <p:sp>
        <p:nvSpPr>
          <p:cNvPr id="8" name="ZoneTexte 7"/>
          <p:cNvSpPr txBox="1"/>
          <p:nvPr/>
        </p:nvSpPr>
        <p:spPr>
          <a:xfrm>
            <a:off x="2436712" y="6306472"/>
            <a:ext cx="7982857" cy="400110"/>
          </a:xfrm>
          <a:prstGeom prst="rect">
            <a:avLst/>
          </a:prstGeom>
          <a:noFill/>
        </p:spPr>
        <p:txBody>
          <a:bodyPr wrap="square" rtlCol="0">
            <a:spAutoFit/>
          </a:bodyPr>
          <a:lstStyle>
            <a:defPPr>
              <a:defRPr lang="en-US"/>
            </a:defPPr>
            <a:lvl1pPr algn="ctr">
              <a:defRPr sz="1000"/>
            </a:lvl1pPr>
          </a:lstStyle>
          <a:p>
            <a:r>
              <a:rPr lang="en-US" dirty="0"/>
              <a:t>Zinc code : </a:t>
            </a:r>
            <a:r>
              <a:rPr lang="en-US" dirty="0" smtClean="0"/>
              <a:t>SAGLB.CLO.18.01.0071b Date </a:t>
            </a:r>
            <a:r>
              <a:rPr lang="en-US" dirty="0"/>
              <a:t>of approval : 20 May 2019    </a:t>
            </a:r>
            <a:endParaRPr lang="en-US" dirty="0" smtClean="0"/>
          </a:p>
          <a:p>
            <a:r>
              <a:rPr lang="en-US" dirty="0" smtClean="0"/>
              <a:t>This </a:t>
            </a:r>
            <a:r>
              <a:rPr lang="en-US" dirty="0"/>
              <a:t>is for internal use only and </a:t>
            </a:r>
            <a:r>
              <a:rPr lang="en-US" dirty="0" smtClean="0"/>
              <a:t>subsequent </a:t>
            </a:r>
            <a:r>
              <a:rPr lang="en-US" dirty="0"/>
              <a:t>use in the affiliates is subject to local review and approval.</a:t>
            </a:r>
            <a:endParaRPr lang="fr-FR" dirty="0"/>
          </a:p>
        </p:txBody>
      </p:sp>
    </p:spTree>
    <p:extLst>
      <p:ext uri="{BB962C8B-B14F-4D97-AF65-F5344CB8AC3E}">
        <p14:creationId xmlns:p14="http://schemas.microsoft.com/office/powerpoint/2010/main" val="25369733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4714518-AB21-4CA1-BF81-DB230048F2F2}"/>
              </a:ext>
            </a:extLst>
          </p:cNvPr>
          <p:cNvSpPr>
            <a:spLocks noGrp="1" noChangeArrowheads="1"/>
          </p:cNvSpPr>
          <p:nvPr>
            <p:ph type="title"/>
          </p:nvPr>
        </p:nvSpPr>
        <p:spPr/>
        <p:txBody>
          <a:bodyPr/>
          <a:lstStyle/>
          <a:p>
            <a:r>
              <a:rPr lang="en-US" altLang="en-US" sz="2400" b="1" dirty="0"/>
              <a:t/>
            </a:r>
            <a:br>
              <a:rPr lang="en-US" altLang="en-US" sz="2400" b="1" dirty="0"/>
            </a:br>
            <a:r>
              <a:rPr lang="en-US" altLang="en-US" sz="2400" b="1" kern="1200" dirty="0">
                <a:solidFill>
                  <a:schemeClr val="tx1">
                    <a:lumMod val="75000"/>
                  </a:schemeClr>
                </a:solidFill>
                <a:ea typeface="+mn-ea"/>
              </a:rPr>
              <a:t>Study Objective</a:t>
            </a:r>
          </a:p>
        </p:txBody>
      </p:sp>
      <p:sp>
        <p:nvSpPr>
          <p:cNvPr id="13315" name="Content Placeholder 2">
            <a:extLst>
              <a:ext uri="{FF2B5EF4-FFF2-40B4-BE49-F238E27FC236}">
                <a16:creationId xmlns:a16="http://schemas.microsoft.com/office/drawing/2014/main" id="{C78B5CDC-4537-4E17-B928-CC4CA64A1A92}"/>
              </a:ext>
            </a:extLst>
          </p:cNvPr>
          <p:cNvSpPr>
            <a:spLocks noGrp="1" noChangeArrowheads="1"/>
          </p:cNvSpPr>
          <p:nvPr>
            <p:ph idx="1"/>
          </p:nvPr>
        </p:nvSpPr>
        <p:spPr/>
        <p:txBody>
          <a:bodyPr/>
          <a:lstStyle/>
          <a:p>
            <a:pPr>
              <a:defRPr/>
            </a:pPr>
            <a:endParaRPr lang="en-IN" altLang="en-US" dirty="0"/>
          </a:p>
          <a:p>
            <a:pPr>
              <a:defRPr/>
            </a:pPr>
            <a:endParaRPr lang="en-IN" altLang="en-US" dirty="0"/>
          </a:p>
          <a:p>
            <a:pPr marL="0" indent="0" algn="ctr">
              <a:buNone/>
              <a:defRPr/>
            </a:pPr>
            <a:r>
              <a:rPr lang="en-US" altLang="en-US" sz="2400" dirty="0"/>
              <a:t>The </a:t>
            </a:r>
            <a:r>
              <a:rPr lang="en-US" altLang="en-US" sz="2400" b="1" dirty="0"/>
              <a:t>SWAP-4 study</a:t>
            </a:r>
            <a:r>
              <a:rPr lang="en-US" altLang="en-US" sz="2400" dirty="0"/>
              <a:t> was conducted to assess the </a:t>
            </a:r>
            <a:r>
              <a:rPr lang="en-US" altLang="en-US" sz="2400" b="1" dirty="0"/>
              <a:t>pharmacodynamic effects</a:t>
            </a:r>
            <a:r>
              <a:rPr lang="en-US" altLang="en-US" sz="2400" dirty="0"/>
              <a:t> of switching </a:t>
            </a:r>
            <a:r>
              <a:rPr lang="en-US" altLang="en-US" sz="2400" b="1" dirty="0"/>
              <a:t>from ticagrelor to clopidogrel</a:t>
            </a:r>
            <a:r>
              <a:rPr lang="en-US" altLang="en-US" sz="2400" dirty="0"/>
              <a:t> in patients with </a:t>
            </a:r>
            <a:r>
              <a:rPr lang="en-US" altLang="en-US" sz="2400" b="1" dirty="0"/>
              <a:t>coronary artery disease</a:t>
            </a:r>
            <a:r>
              <a:rPr lang="en-US" altLang="en-US" sz="2400" dirty="0"/>
              <a:t> and on aspirin therapy.</a:t>
            </a:r>
          </a:p>
        </p:txBody>
      </p:sp>
      <p:sp>
        <p:nvSpPr>
          <p:cNvPr id="16389" name="Rectangle 4">
            <a:extLst>
              <a:ext uri="{FF2B5EF4-FFF2-40B4-BE49-F238E27FC236}">
                <a16:creationId xmlns:a16="http://schemas.microsoft.com/office/drawing/2014/main" id="{FBF3263A-4420-4F39-A2BA-0085AE045131}"/>
              </a:ext>
            </a:extLst>
          </p:cNvPr>
          <p:cNvSpPr>
            <a:spLocks noChangeArrowheads="1"/>
          </p:cNvSpPr>
          <p:nvPr/>
        </p:nvSpPr>
        <p:spPr bwMode="auto">
          <a:xfrm>
            <a:off x="836087" y="5855494"/>
            <a:ext cx="79898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130000"/>
              <a:buFont typeface="Verdana" panose="020B0604030504040204" pitchFamily="34" charset="0"/>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Verdana" panose="020B0604030504040204" pitchFamily="34" charset="0"/>
              <a:buChar char="●"/>
              <a:defRPr sz="1600" b="1">
                <a:solidFill>
                  <a:srgbClr val="989898"/>
                </a:solidFill>
                <a:latin typeface="Arial" panose="020B0604020202020204" pitchFamily="34" charset="0"/>
                <a:cs typeface="Arial" panose="020B0604020202020204" pitchFamily="34" charset="0"/>
              </a:defRPr>
            </a:lvl2pPr>
            <a:lvl3pPr marL="1143000" indent="-228600">
              <a:spcBef>
                <a:spcPct val="20000"/>
              </a:spcBef>
              <a:buClr>
                <a:schemeClr val="hlink"/>
              </a:buClr>
              <a:buChar char="•"/>
              <a:defRPr sz="1600">
                <a:solidFill>
                  <a:srgbClr val="989898"/>
                </a:solidFill>
                <a:latin typeface="Arial" panose="020B0604020202020204" pitchFamily="34" charset="0"/>
                <a:cs typeface="Arial" panose="020B0604020202020204" pitchFamily="34" charset="0"/>
              </a:defRPr>
            </a:lvl3pPr>
            <a:lvl4pPr marL="16002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4pPr>
            <a:lvl5pPr marL="20574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9pPr>
          </a:lstStyle>
          <a:p>
            <a:pPr>
              <a:spcBef>
                <a:spcPct val="0"/>
              </a:spcBef>
              <a:buClrTx/>
              <a:buSzTx/>
              <a:buFontTx/>
              <a:buNone/>
            </a:pPr>
            <a:r>
              <a:rPr lang="en-IN" altLang="en-US" sz="1000" dirty="0">
                <a:latin typeface="Calibri" panose="020F0502020204030204" pitchFamily="34" charset="0"/>
                <a:cs typeface="Calibri" panose="020F0502020204030204" pitchFamily="34" charset="0"/>
              </a:rPr>
              <a:t>Franchi F, </a:t>
            </a:r>
            <a:r>
              <a:rPr lang="en-IN" altLang="en-US" sz="1000" i="1" dirty="0">
                <a:latin typeface="Calibri" panose="020F0502020204030204" pitchFamily="34" charset="0"/>
                <a:cs typeface="Calibri" panose="020F0502020204030204" pitchFamily="34" charset="0"/>
              </a:rPr>
              <a:t>et al. Circulation</a:t>
            </a:r>
            <a:r>
              <a:rPr lang="en-IN" altLang="en-US" sz="1000" dirty="0">
                <a:latin typeface="Calibri" panose="020F0502020204030204" pitchFamily="34" charset="0"/>
                <a:cs typeface="Calibri" panose="020F0502020204030204" pitchFamily="34" charset="0"/>
              </a:rPr>
              <a:t>. 2018;137:00-00</a:t>
            </a:r>
            <a:endParaRPr lang="en-US" altLang="en-US" sz="1000" dirty="0">
              <a:latin typeface="Calibri" panose="020F0502020204030204" pitchFamily="34" charset="0"/>
              <a:cs typeface="Calibri" panose="020F0502020204030204" pitchFamily="34" charset="0"/>
            </a:endParaRPr>
          </a:p>
        </p:txBody>
      </p:sp>
      <p:sp>
        <p:nvSpPr>
          <p:cNvPr id="16390" name="Rectangle 5">
            <a:extLst>
              <a:ext uri="{FF2B5EF4-FFF2-40B4-BE49-F238E27FC236}">
                <a16:creationId xmlns:a16="http://schemas.microsoft.com/office/drawing/2014/main" id="{8D665766-DD2E-423A-8B66-3673A17DF8CE}"/>
              </a:ext>
            </a:extLst>
          </p:cNvPr>
          <p:cNvSpPr>
            <a:spLocks noChangeArrowheads="1"/>
          </p:cNvSpPr>
          <p:nvPr/>
        </p:nvSpPr>
        <p:spPr bwMode="auto">
          <a:xfrm>
            <a:off x="9391651" y="5855494"/>
            <a:ext cx="22193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130000"/>
              <a:buFont typeface="Verdana" panose="020B0604030504040204" pitchFamily="34" charset="0"/>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Verdana" panose="020B0604030504040204" pitchFamily="34" charset="0"/>
              <a:buChar char="●"/>
              <a:defRPr sz="1600" b="1">
                <a:solidFill>
                  <a:srgbClr val="989898"/>
                </a:solidFill>
                <a:latin typeface="Arial" panose="020B0604020202020204" pitchFamily="34" charset="0"/>
                <a:cs typeface="Arial" panose="020B0604020202020204" pitchFamily="34" charset="0"/>
              </a:defRPr>
            </a:lvl2pPr>
            <a:lvl3pPr marL="1143000" indent="-228600">
              <a:spcBef>
                <a:spcPct val="20000"/>
              </a:spcBef>
              <a:buClr>
                <a:schemeClr val="hlink"/>
              </a:buClr>
              <a:buChar char="•"/>
              <a:defRPr sz="1600">
                <a:solidFill>
                  <a:srgbClr val="989898"/>
                </a:solidFill>
                <a:latin typeface="Arial" panose="020B0604020202020204" pitchFamily="34" charset="0"/>
                <a:cs typeface="Arial" panose="020B0604020202020204" pitchFamily="34" charset="0"/>
              </a:defRPr>
            </a:lvl3pPr>
            <a:lvl4pPr marL="16002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4pPr>
            <a:lvl5pPr marL="20574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000" dirty="0">
                <a:latin typeface="Calibri" panose="020F0502020204030204" pitchFamily="34" charset="0"/>
              </a:rPr>
              <a:t>SWAP: Switching Antiplatelet Therapy. </a:t>
            </a:r>
            <a:endParaRPr lang="en-GB" altLang="en-US" sz="1000" dirty="0">
              <a:latin typeface="Calibri" panose="020F0502020204030204" pitchFamily="34" charset="0"/>
            </a:endParaRPr>
          </a:p>
        </p:txBody>
      </p:sp>
      <p:sp>
        <p:nvSpPr>
          <p:cNvPr id="2" name="Espace réservé du numéro de diapositive 1"/>
          <p:cNvSpPr>
            <a:spLocks noGrp="1"/>
          </p:cNvSpPr>
          <p:nvPr>
            <p:ph type="sldNum" sz="quarter" idx="11"/>
          </p:nvPr>
        </p:nvSpPr>
        <p:spPr/>
        <p:txBody>
          <a:bodyPr/>
          <a:lstStyle/>
          <a:p>
            <a:r>
              <a:rPr lang="en-US" altLang="en-US" smtClean="0">
                <a:latin typeface="Calibri" panose="020F0502020204030204" pitchFamily="34" charset="0"/>
                <a:cs typeface="Calibri" panose="020F0502020204030204" pitchFamily="34" charset="0"/>
              </a:rPr>
              <a:t>|</a:t>
            </a:r>
            <a:r>
              <a:rPr lang="en-US" altLang="en-US" sz="900" baseline="16000" smtClean="0">
                <a:latin typeface="Calibri" panose="020F0502020204030204" pitchFamily="34" charset="0"/>
                <a:cs typeface="Calibri" panose="020F0502020204030204" pitchFamily="34" charset="0"/>
              </a:rPr>
              <a:t>         </a:t>
            </a:r>
            <a:fld id="{A2AB0FFF-949E-4AFB-BF98-7C23E89F2E92}" type="slidenum">
              <a:rPr lang="en-US" altLang="en-US" smtClean="0">
                <a:latin typeface="Calibri" panose="020F0502020204030204" pitchFamily="34" charset="0"/>
                <a:cs typeface="Calibri" panose="020F0502020204030204" pitchFamily="34" charset="0"/>
              </a:rPr>
              <a:pPr/>
              <a:t>53</a:t>
            </a:fld>
            <a:endParaRPr lang="en-US" altLang="en-US" dirty="0">
              <a:latin typeface="Calibri" panose="020F0502020204030204" pitchFamily="34" charset="0"/>
              <a:cs typeface="Calibri" panose="020F0502020204030204" pitchFamily="34" charset="0"/>
            </a:endParaRPr>
          </a:p>
        </p:txBody>
      </p:sp>
      <p:sp>
        <p:nvSpPr>
          <p:cNvPr id="9" name="ZoneTexte 8"/>
          <p:cNvSpPr txBox="1"/>
          <p:nvPr/>
        </p:nvSpPr>
        <p:spPr>
          <a:xfrm>
            <a:off x="2436712" y="6306472"/>
            <a:ext cx="7982857" cy="400110"/>
          </a:xfrm>
          <a:prstGeom prst="rect">
            <a:avLst/>
          </a:prstGeom>
          <a:noFill/>
        </p:spPr>
        <p:txBody>
          <a:bodyPr wrap="square" rtlCol="0">
            <a:spAutoFit/>
          </a:bodyPr>
          <a:lstStyle>
            <a:defPPr>
              <a:defRPr lang="en-US"/>
            </a:defPPr>
            <a:lvl1pPr algn="ctr">
              <a:defRPr sz="1000"/>
            </a:lvl1pPr>
          </a:lstStyle>
          <a:p>
            <a:r>
              <a:rPr lang="en-US" dirty="0"/>
              <a:t>Zinc code : </a:t>
            </a:r>
            <a:r>
              <a:rPr lang="en-US" dirty="0" smtClean="0"/>
              <a:t>SAGLB.CLO.18.01.0071b Date </a:t>
            </a:r>
            <a:r>
              <a:rPr lang="en-US" dirty="0"/>
              <a:t>of approval : 20 May 2019    </a:t>
            </a:r>
            <a:endParaRPr lang="en-US" dirty="0" smtClean="0"/>
          </a:p>
          <a:p>
            <a:r>
              <a:rPr lang="en-US" dirty="0" smtClean="0"/>
              <a:t>This </a:t>
            </a:r>
            <a:r>
              <a:rPr lang="en-US" dirty="0"/>
              <a:t>is for internal use only and </a:t>
            </a:r>
            <a:r>
              <a:rPr lang="en-US" dirty="0" smtClean="0"/>
              <a:t>subsequent </a:t>
            </a:r>
            <a:r>
              <a:rPr lang="en-US" dirty="0"/>
              <a:t>use in the affiliates is subject to local review and approval.</a:t>
            </a:r>
            <a:endParaRPr lang="fr-FR" dirty="0"/>
          </a:p>
        </p:txBody>
      </p:sp>
    </p:spTree>
    <p:extLst>
      <p:ext uri="{BB962C8B-B14F-4D97-AF65-F5344CB8AC3E}">
        <p14:creationId xmlns:p14="http://schemas.microsoft.com/office/powerpoint/2010/main" val="7745009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1D2E586C-F88A-4CF8-A70F-C4F4A6209753}"/>
              </a:ext>
            </a:extLst>
          </p:cNvPr>
          <p:cNvSpPr>
            <a:spLocks noGrp="1" noChangeArrowheads="1"/>
          </p:cNvSpPr>
          <p:nvPr>
            <p:ph type="title"/>
          </p:nvPr>
        </p:nvSpPr>
        <p:spPr/>
        <p:txBody>
          <a:bodyPr/>
          <a:lstStyle/>
          <a:p>
            <a:r>
              <a:rPr lang="en-US" altLang="en-US" dirty="0"/>
              <a:t/>
            </a:r>
            <a:br>
              <a:rPr lang="en-US" altLang="en-US" dirty="0"/>
            </a:br>
            <a:r>
              <a:rPr lang="en-US" altLang="en-US" sz="2400" b="1" kern="1200" dirty="0">
                <a:solidFill>
                  <a:schemeClr val="tx1">
                    <a:lumMod val="75000"/>
                  </a:schemeClr>
                </a:solidFill>
                <a:ea typeface="+mn-ea"/>
              </a:rPr>
              <a:t>Study Design</a:t>
            </a:r>
          </a:p>
        </p:txBody>
      </p:sp>
      <p:graphicFrame>
        <p:nvGraphicFramePr>
          <p:cNvPr id="6" name="Content Placeholder 5">
            <a:extLst>
              <a:ext uri="{FF2B5EF4-FFF2-40B4-BE49-F238E27FC236}">
                <a16:creationId xmlns:a16="http://schemas.microsoft.com/office/drawing/2014/main" id="{B23AA7A1-4408-4708-82B4-7FCF922D12D9}"/>
              </a:ext>
            </a:extLst>
          </p:cNvPr>
          <p:cNvGraphicFramePr>
            <a:graphicFrameLocks noGrp="1"/>
          </p:cNvGraphicFramePr>
          <p:nvPr>
            <p:ph idx="1"/>
            <p:extLst>
              <p:ext uri="{D42A27DB-BD31-4B8C-83A1-F6EECF244321}">
                <p14:modId xmlns:p14="http://schemas.microsoft.com/office/powerpoint/2010/main" val="3162491969"/>
              </p:ext>
            </p:extLst>
          </p:nvPr>
        </p:nvGraphicFramePr>
        <p:xfrm>
          <a:off x="1828802" y="1611802"/>
          <a:ext cx="8653458" cy="322103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8437" name="TextBox 8">
            <a:extLst>
              <a:ext uri="{FF2B5EF4-FFF2-40B4-BE49-F238E27FC236}">
                <a16:creationId xmlns:a16="http://schemas.microsoft.com/office/drawing/2014/main" id="{5CC4A08F-5671-4E86-B902-62603B0322BA}"/>
              </a:ext>
            </a:extLst>
          </p:cNvPr>
          <p:cNvSpPr txBox="1">
            <a:spLocks noChangeArrowheads="1"/>
          </p:cNvSpPr>
          <p:nvPr/>
        </p:nvSpPr>
        <p:spPr bwMode="auto">
          <a:xfrm>
            <a:off x="1709739" y="4278804"/>
            <a:ext cx="1582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130000"/>
              <a:buFont typeface="Verdana" panose="020B0604030504040204" pitchFamily="34" charset="0"/>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Verdana" panose="020B0604030504040204" pitchFamily="34" charset="0"/>
              <a:buChar char="●"/>
              <a:defRPr sz="1600" b="1">
                <a:solidFill>
                  <a:srgbClr val="989898"/>
                </a:solidFill>
                <a:latin typeface="Arial" panose="020B0604020202020204" pitchFamily="34" charset="0"/>
                <a:cs typeface="Arial" panose="020B0604020202020204" pitchFamily="34" charset="0"/>
              </a:defRPr>
            </a:lvl2pPr>
            <a:lvl3pPr marL="1143000" indent="-228600">
              <a:spcBef>
                <a:spcPct val="20000"/>
              </a:spcBef>
              <a:buClr>
                <a:schemeClr val="hlink"/>
              </a:buClr>
              <a:buChar char="•"/>
              <a:defRPr sz="1600">
                <a:solidFill>
                  <a:srgbClr val="989898"/>
                </a:solidFill>
                <a:latin typeface="Arial" panose="020B0604020202020204" pitchFamily="34" charset="0"/>
                <a:cs typeface="Arial" panose="020B0604020202020204" pitchFamily="34" charset="0"/>
              </a:defRPr>
            </a:lvl3pPr>
            <a:lvl4pPr marL="16002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4pPr>
            <a:lvl5pPr marL="20574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400">
                <a:latin typeface="Calibri" panose="020F0502020204030204" pitchFamily="34" charset="0"/>
              </a:rPr>
              <a:t>Blood sampling for PD assessment</a:t>
            </a:r>
          </a:p>
        </p:txBody>
      </p:sp>
      <p:grpSp>
        <p:nvGrpSpPr>
          <p:cNvPr id="18438" name="Group 20">
            <a:extLst>
              <a:ext uri="{FF2B5EF4-FFF2-40B4-BE49-F238E27FC236}">
                <a16:creationId xmlns:a16="http://schemas.microsoft.com/office/drawing/2014/main" id="{DB97A78E-D525-425D-ADC6-F0FDF5906A46}"/>
              </a:ext>
            </a:extLst>
          </p:cNvPr>
          <p:cNvGrpSpPr>
            <a:grpSpLocks/>
          </p:cNvGrpSpPr>
          <p:nvPr/>
        </p:nvGrpSpPr>
        <p:grpSpPr bwMode="auto">
          <a:xfrm>
            <a:off x="1981200" y="4407391"/>
            <a:ext cx="8001000" cy="1084263"/>
            <a:chOff x="457200" y="4583118"/>
            <a:chExt cx="8001000" cy="1084710"/>
          </a:xfrm>
        </p:grpSpPr>
        <p:cxnSp>
          <p:nvCxnSpPr>
            <p:cNvPr id="8" name="Straight Connector 7">
              <a:extLst>
                <a:ext uri="{FF2B5EF4-FFF2-40B4-BE49-F238E27FC236}">
                  <a16:creationId xmlns:a16="http://schemas.microsoft.com/office/drawing/2014/main" id="{278D0C7C-8F87-4023-B647-C82BBCF6EA90}"/>
                </a:ext>
              </a:extLst>
            </p:cNvPr>
            <p:cNvCxnSpPr/>
            <p:nvPr/>
          </p:nvCxnSpPr>
          <p:spPr>
            <a:xfrm>
              <a:off x="457200" y="5334316"/>
              <a:ext cx="800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29BEC03-8CE5-4EDA-B52E-35E4A8AB257A}"/>
                </a:ext>
              </a:extLst>
            </p:cNvPr>
            <p:cNvCxnSpPr/>
            <p:nvPr/>
          </p:nvCxnSpPr>
          <p:spPr>
            <a:xfrm>
              <a:off x="990600" y="5334316"/>
              <a:ext cx="0" cy="30492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382FFC1-59A3-4ADC-AF38-489CD48AF6EB}"/>
                </a:ext>
              </a:extLst>
            </p:cNvPr>
            <p:cNvCxnSpPr/>
            <p:nvPr/>
          </p:nvCxnSpPr>
          <p:spPr>
            <a:xfrm>
              <a:off x="2481263" y="5334316"/>
              <a:ext cx="0" cy="30492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A9CE229-0ECA-4F4E-8434-E8BE89449380}"/>
                </a:ext>
              </a:extLst>
            </p:cNvPr>
            <p:cNvCxnSpPr>
              <a:cxnSpLocks/>
            </p:cNvCxnSpPr>
            <p:nvPr/>
          </p:nvCxnSpPr>
          <p:spPr>
            <a:xfrm>
              <a:off x="2819400" y="4583118"/>
              <a:ext cx="0" cy="751198"/>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13E027-BA41-4496-8A1B-AA8C3DE0654A}"/>
                </a:ext>
              </a:extLst>
            </p:cNvPr>
            <p:cNvCxnSpPr/>
            <p:nvPr/>
          </p:nvCxnSpPr>
          <p:spPr>
            <a:xfrm>
              <a:off x="4800600" y="5313669"/>
              <a:ext cx="0" cy="30492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6E3B310-58A5-46E5-83A0-13D63AA510D0}"/>
                </a:ext>
              </a:extLst>
            </p:cNvPr>
            <p:cNvCxnSpPr/>
            <p:nvPr/>
          </p:nvCxnSpPr>
          <p:spPr>
            <a:xfrm>
              <a:off x="3810000" y="5051624"/>
              <a:ext cx="0" cy="30492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CF70E08-4C1B-48F5-B58B-CF267F6AE9D2}"/>
                </a:ext>
              </a:extLst>
            </p:cNvPr>
            <p:cNvCxnSpPr/>
            <p:nvPr/>
          </p:nvCxnSpPr>
          <p:spPr>
            <a:xfrm>
              <a:off x="5334000" y="5313669"/>
              <a:ext cx="0" cy="30492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506CD79-4514-4BFC-A915-AFDF2985DA88}"/>
                </a:ext>
              </a:extLst>
            </p:cNvPr>
            <p:cNvCxnSpPr/>
            <p:nvPr/>
          </p:nvCxnSpPr>
          <p:spPr>
            <a:xfrm>
              <a:off x="5943600" y="5334316"/>
              <a:ext cx="0" cy="30492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49082F5-E179-41F0-B180-D1E328EA434D}"/>
                </a:ext>
              </a:extLst>
            </p:cNvPr>
            <p:cNvCxnSpPr/>
            <p:nvPr/>
          </p:nvCxnSpPr>
          <p:spPr>
            <a:xfrm>
              <a:off x="6553200" y="5313669"/>
              <a:ext cx="0" cy="30492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CA2548A-9D23-40F8-BD05-066524030067}"/>
                </a:ext>
              </a:extLst>
            </p:cNvPr>
            <p:cNvCxnSpPr/>
            <p:nvPr/>
          </p:nvCxnSpPr>
          <p:spPr>
            <a:xfrm>
              <a:off x="7924800" y="5362902"/>
              <a:ext cx="0" cy="304926"/>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8439" name="TextBox 19">
            <a:extLst>
              <a:ext uri="{FF2B5EF4-FFF2-40B4-BE49-F238E27FC236}">
                <a16:creationId xmlns:a16="http://schemas.microsoft.com/office/drawing/2014/main" id="{CC8F5E0A-98E0-4ED6-A983-CDCEC99D91DF}"/>
              </a:ext>
            </a:extLst>
          </p:cNvPr>
          <p:cNvSpPr txBox="1">
            <a:spLocks noChangeArrowheads="1"/>
          </p:cNvSpPr>
          <p:nvPr/>
        </p:nvSpPr>
        <p:spPr bwMode="auto">
          <a:xfrm>
            <a:off x="1709740" y="5463079"/>
            <a:ext cx="14906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130000"/>
              <a:buFont typeface="Verdana" panose="020B0604030504040204" pitchFamily="34" charset="0"/>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Verdana" panose="020B0604030504040204" pitchFamily="34" charset="0"/>
              <a:buChar char="●"/>
              <a:defRPr sz="1600" b="1">
                <a:solidFill>
                  <a:srgbClr val="989898"/>
                </a:solidFill>
                <a:latin typeface="Arial" panose="020B0604020202020204" pitchFamily="34" charset="0"/>
                <a:cs typeface="Arial" panose="020B0604020202020204" pitchFamily="34" charset="0"/>
              </a:defRPr>
            </a:lvl2pPr>
            <a:lvl3pPr marL="1143000" indent="-228600">
              <a:spcBef>
                <a:spcPct val="20000"/>
              </a:spcBef>
              <a:buClr>
                <a:schemeClr val="hlink"/>
              </a:buClr>
              <a:buChar char="•"/>
              <a:defRPr sz="1600">
                <a:solidFill>
                  <a:srgbClr val="989898"/>
                </a:solidFill>
                <a:latin typeface="Arial" panose="020B0604020202020204" pitchFamily="34" charset="0"/>
                <a:cs typeface="Arial" panose="020B0604020202020204" pitchFamily="34" charset="0"/>
              </a:defRPr>
            </a:lvl3pPr>
            <a:lvl4pPr marL="16002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4pPr>
            <a:lvl5pPr marL="20574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200" dirty="0">
                <a:latin typeface="Calibri" panose="020F0502020204030204" pitchFamily="34" charset="0"/>
              </a:rPr>
              <a:t>At baseline  prior to run-in</a:t>
            </a:r>
          </a:p>
        </p:txBody>
      </p:sp>
      <p:sp>
        <p:nvSpPr>
          <p:cNvPr id="18440" name="TextBox 21">
            <a:extLst>
              <a:ext uri="{FF2B5EF4-FFF2-40B4-BE49-F238E27FC236}">
                <a16:creationId xmlns:a16="http://schemas.microsoft.com/office/drawing/2014/main" id="{59703C97-C008-4857-9147-5A16963382DB}"/>
              </a:ext>
            </a:extLst>
          </p:cNvPr>
          <p:cNvSpPr txBox="1">
            <a:spLocks noChangeArrowheads="1"/>
          </p:cNvSpPr>
          <p:nvPr/>
        </p:nvSpPr>
        <p:spPr bwMode="auto">
          <a:xfrm>
            <a:off x="3200401" y="5475779"/>
            <a:ext cx="1611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130000"/>
              <a:buFont typeface="Verdana" panose="020B0604030504040204" pitchFamily="34" charset="0"/>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Verdana" panose="020B0604030504040204" pitchFamily="34" charset="0"/>
              <a:buChar char="●"/>
              <a:defRPr sz="1600" b="1">
                <a:solidFill>
                  <a:srgbClr val="989898"/>
                </a:solidFill>
                <a:latin typeface="Arial" panose="020B0604020202020204" pitchFamily="34" charset="0"/>
                <a:cs typeface="Arial" panose="020B0604020202020204" pitchFamily="34" charset="0"/>
              </a:defRPr>
            </a:lvl2pPr>
            <a:lvl3pPr marL="1143000" indent="-228600">
              <a:spcBef>
                <a:spcPct val="20000"/>
              </a:spcBef>
              <a:buClr>
                <a:schemeClr val="hlink"/>
              </a:buClr>
              <a:buChar char="•"/>
              <a:defRPr sz="1600">
                <a:solidFill>
                  <a:srgbClr val="989898"/>
                </a:solidFill>
                <a:latin typeface="Arial" panose="020B0604020202020204" pitchFamily="34" charset="0"/>
                <a:cs typeface="Arial" panose="020B0604020202020204" pitchFamily="34" charset="0"/>
              </a:defRPr>
            </a:lvl3pPr>
            <a:lvl4pPr marL="16002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4pPr>
            <a:lvl5pPr marL="20574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200" dirty="0">
                <a:latin typeface="Calibri" panose="020F0502020204030204" pitchFamily="34" charset="0"/>
              </a:rPr>
              <a:t>After</a:t>
            </a:r>
            <a:r>
              <a:rPr lang="en-US" altLang="en-US" sz="1100" dirty="0">
                <a:latin typeface="Calibri" panose="020F0502020204030204" pitchFamily="34" charset="0"/>
              </a:rPr>
              <a:t> run-in</a:t>
            </a:r>
          </a:p>
        </p:txBody>
      </p:sp>
      <p:sp>
        <p:nvSpPr>
          <p:cNvPr id="18441" name="TextBox 22">
            <a:extLst>
              <a:ext uri="{FF2B5EF4-FFF2-40B4-BE49-F238E27FC236}">
                <a16:creationId xmlns:a16="http://schemas.microsoft.com/office/drawing/2014/main" id="{2B1D19B9-553B-4E40-9D50-92F0235C163B}"/>
              </a:ext>
            </a:extLst>
          </p:cNvPr>
          <p:cNvSpPr txBox="1">
            <a:spLocks noChangeArrowheads="1"/>
          </p:cNvSpPr>
          <p:nvPr/>
        </p:nvSpPr>
        <p:spPr bwMode="auto">
          <a:xfrm>
            <a:off x="3559971" y="4178792"/>
            <a:ext cx="1609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130000"/>
              <a:buFont typeface="Verdana" panose="020B0604030504040204" pitchFamily="34" charset="0"/>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Verdana" panose="020B0604030504040204" pitchFamily="34" charset="0"/>
              <a:buChar char="●"/>
              <a:defRPr sz="1600" b="1">
                <a:solidFill>
                  <a:srgbClr val="989898"/>
                </a:solidFill>
                <a:latin typeface="Arial" panose="020B0604020202020204" pitchFamily="34" charset="0"/>
                <a:cs typeface="Arial" panose="020B0604020202020204" pitchFamily="34" charset="0"/>
              </a:defRPr>
            </a:lvl2pPr>
            <a:lvl3pPr marL="1143000" indent="-228600">
              <a:spcBef>
                <a:spcPct val="20000"/>
              </a:spcBef>
              <a:buClr>
                <a:schemeClr val="hlink"/>
              </a:buClr>
              <a:buChar char="•"/>
              <a:defRPr sz="1600">
                <a:solidFill>
                  <a:srgbClr val="989898"/>
                </a:solidFill>
                <a:latin typeface="Arial" panose="020B0604020202020204" pitchFamily="34" charset="0"/>
                <a:cs typeface="Arial" panose="020B0604020202020204" pitchFamily="34" charset="0"/>
              </a:defRPr>
            </a:lvl3pPr>
            <a:lvl4pPr marL="16002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4pPr>
            <a:lvl5pPr marL="20574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400" dirty="0" err="1">
                <a:latin typeface="Calibri" panose="020F0502020204030204" pitchFamily="34" charset="0"/>
              </a:rPr>
              <a:t>Randomisation</a:t>
            </a:r>
            <a:r>
              <a:rPr lang="en-US" altLang="en-US" sz="1400" dirty="0"/>
              <a:t> </a:t>
            </a:r>
          </a:p>
        </p:txBody>
      </p:sp>
      <p:sp>
        <p:nvSpPr>
          <p:cNvPr id="18442" name="TextBox 23">
            <a:extLst>
              <a:ext uri="{FF2B5EF4-FFF2-40B4-BE49-F238E27FC236}">
                <a16:creationId xmlns:a16="http://schemas.microsoft.com/office/drawing/2014/main" id="{C76C8691-E2A9-45A7-8F39-5D7777C2CB28}"/>
              </a:ext>
            </a:extLst>
          </p:cNvPr>
          <p:cNvSpPr txBox="1">
            <a:spLocks noChangeArrowheads="1"/>
          </p:cNvSpPr>
          <p:nvPr/>
        </p:nvSpPr>
        <p:spPr bwMode="auto">
          <a:xfrm>
            <a:off x="4386263" y="4399454"/>
            <a:ext cx="2125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130000"/>
              <a:buFont typeface="Verdana" panose="020B0604030504040204" pitchFamily="34" charset="0"/>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Verdana" panose="020B0604030504040204" pitchFamily="34" charset="0"/>
              <a:buChar char="●"/>
              <a:defRPr sz="1600" b="1">
                <a:solidFill>
                  <a:srgbClr val="989898"/>
                </a:solidFill>
                <a:latin typeface="Arial" panose="020B0604020202020204" pitchFamily="34" charset="0"/>
                <a:cs typeface="Arial" panose="020B0604020202020204" pitchFamily="34" charset="0"/>
              </a:defRPr>
            </a:lvl2pPr>
            <a:lvl3pPr marL="1143000" indent="-228600">
              <a:spcBef>
                <a:spcPct val="20000"/>
              </a:spcBef>
              <a:buClr>
                <a:schemeClr val="hlink"/>
              </a:buClr>
              <a:buChar char="•"/>
              <a:defRPr sz="1600">
                <a:solidFill>
                  <a:srgbClr val="989898"/>
                </a:solidFill>
                <a:latin typeface="Arial" panose="020B0604020202020204" pitchFamily="34" charset="0"/>
                <a:cs typeface="Arial" panose="020B0604020202020204" pitchFamily="34" charset="0"/>
              </a:defRPr>
            </a:lvl3pPr>
            <a:lvl4pPr marL="16002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4pPr>
            <a:lvl5pPr marL="20574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400">
                <a:latin typeface="Calibri" panose="020F0502020204030204" pitchFamily="34" charset="0"/>
              </a:rPr>
              <a:t>24 h after washout (groups A and C only)</a:t>
            </a:r>
          </a:p>
        </p:txBody>
      </p:sp>
      <p:cxnSp>
        <p:nvCxnSpPr>
          <p:cNvPr id="25" name="Straight Connector 24">
            <a:extLst>
              <a:ext uri="{FF2B5EF4-FFF2-40B4-BE49-F238E27FC236}">
                <a16:creationId xmlns:a16="http://schemas.microsoft.com/office/drawing/2014/main" id="{485B61C2-C6BF-41C2-B65C-CB0A39341F7B}"/>
              </a:ext>
            </a:extLst>
          </p:cNvPr>
          <p:cNvCxnSpPr/>
          <p:nvPr/>
        </p:nvCxnSpPr>
        <p:spPr>
          <a:xfrm>
            <a:off x="5530850" y="5129703"/>
            <a:ext cx="0" cy="3048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444" name="TextBox 25">
            <a:extLst>
              <a:ext uri="{FF2B5EF4-FFF2-40B4-BE49-F238E27FC236}">
                <a16:creationId xmlns:a16="http://schemas.microsoft.com/office/drawing/2014/main" id="{82FD9CE0-6843-46BC-8BBE-363EFF83FDB1}"/>
              </a:ext>
            </a:extLst>
          </p:cNvPr>
          <p:cNvSpPr txBox="1">
            <a:spLocks noChangeArrowheads="1"/>
          </p:cNvSpPr>
          <p:nvPr/>
        </p:nvSpPr>
        <p:spPr bwMode="auto">
          <a:xfrm>
            <a:off x="5094289" y="5461491"/>
            <a:ext cx="8715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130000"/>
              <a:buFont typeface="Verdana" panose="020B0604030504040204" pitchFamily="34" charset="0"/>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Verdana" panose="020B0604030504040204" pitchFamily="34" charset="0"/>
              <a:buChar char="●"/>
              <a:defRPr sz="1600" b="1">
                <a:solidFill>
                  <a:srgbClr val="989898"/>
                </a:solidFill>
                <a:latin typeface="Arial" panose="020B0604020202020204" pitchFamily="34" charset="0"/>
                <a:cs typeface="Arial" panose="020B0604020202020204" pitchFamily="34" charset="0"/>
              </a:defRPr>
            </a:lvl2pPr>
            <a:lvl3pPr marL="1143000" indent="-228600">
              <a:spcBef>
                <a:spcPct val="20000"/>
              </a:spcBef>
              <a:buClr>
                <a:schemeClr val="hlink"/>
              </a:buClr>
              <a:buChar char="•"/>
              <a:defRPr sz="1600">
                <a:solidFill>
                  <a:srgbClr val="989898"/>
                </a:solidFill>
                <a:latin typeface="Arial" panose="020B0604020202020204" pitchFamily="34" charset="0"/>
                <a:cs typeface="Arial" panose="020B0604020202020204" pitchFamily="34" charset="0"/>
              </a:defRPr>
            </a:lvl3pPr>
            <a:lvl4pPr marL="16002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4pPr>
            <a:lvl5pPr marL="20574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200">
                <a:latin typeface="Calibri" panose="020F0502020204030204" pitchFamily="34" charset="0"/>
              </a:rPr>
              <a:t>2 h</a:t>
            </a:r>
          </a:p>
        </p:txBody>
      </p:sp>
      <p:sp>
        <p:nvSpPr>
          <p:cNvPr id="18445" name="TextBox 26">
            <a:extLst>
              <a:ext uri="{FF2B5EF4-FFF2-40B4-BE49-F238E27FC236}">
                <a16:creationId xmlns:a16="http://schemas.microsoft.com/office/drawing/2014/main" id="{7A99C182-06C9-4827-8C8C-774C206BF84D}"/>
              </a:ext>
            </a:extLst>
          </p:cNvPr>
          <p:cNvSpPr txBox="1">
            <a:spLocks noChangeArrowheads="1"/>
          </p:cNvSpPr>
          <p:nvPr/>
        </p:nvSpPr>
        <p:spPr bwMode="auto">
          <a:xfrm>
            <a:off x="5845175" y="5469429"/>
            <a:ext cx="871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130000"/>
              <a:buFont typeface="Verdana" panose="020B0604030504040204" pitchFamily="34" charset="0"/>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Verdana" panose="020B0604030504040204" pitchFamily="34" charset="0"/>
              <a:buChar char="●"/>
              <a:defRPr sz="1600" b="1">
                <a:solidFill>
                  <a:srgbClr val="989898"/>
                </a:solidFill>
                <a:latin typeface="Arial" panose="020B0604020202020204" pitchFamily="34" charset="0"/>
                <a:cs typeface="Arial" panose="020B0604020202020204" pitchFamily="34" charset="0"/>
              </a:defRPr>
            </a:lvl2pPr>
            <a:lvl3pPr marL="1143000" indent="-228600">
              <a:spcBef>
                <a:spcPct val="20000"/>
              </a:spcBef>
              <a:buClr>
                <a:schemeClr val="hlink"/>
              </a:buClr>
              <a:buChar char="•"/>
              <a:defRPr sz="1600">
                <a:solidFill>
                  <a:srgbClr val="989898"/>
                </a:solidFill>
                <a:latin typeface="Arial" panose="020B0604020202020204" pitchFamily="34" charset="0"/>
                <a:cs typeface="Arial" panose="020B0604020202020204" pitchFamily="34" charset="0"/>
              </a:defRPr>
            </a:lvl3pPr>
            <a:lvl4pPr marL="16002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4pPr>
            <a:lvl5pPr marL="20574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200">
                <a:latin typeface="Calibri" panose="020F0502020204030204" pitchFamily="34" charset="0"/>
              </a:rPr>
              <a:t>24 h</a:t>
            </a:r>
          </a:p>
        </p:txBody>
      </p:sp>
      <p:sp>
        <p:nvSpPr>
          <p:cNvPr id="18446" name="TextBox 27">
            <a:extLst>
              <a:ext uri="{FF2B5EF4-FFF2-40B4-BE49-F238E27FC236}">
                <a16:creationId xmlns:a16="http://schemas.microsoft.com/office/drawing/2014/main" id="{8E5400B4-9106-4A3E-B85B-5AA52848BF71}"/>
              </a:ext>
            </a:extLst>
          </p:cNvPr>
          <p:cNvSpPr txBox="1">
            <a:spLocks noChangeArrowheads="1"/>
          </p:cNvSpPr>
          <p:nvPr/>
        </p:nvSpPr>
        <p:spPr bwMode="auto">
          <a:xfrm>
            <a:off x="6423025" y="5455141"/>
            <a:ext cx="869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130000"/>
              <a:buFont typeface="Verdana" panose="020B0604030504040204" pitchFamily="34" charset="0"/>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Verdana" panose="020B0604030504040204" pitchFamily="34" charset="0"/>
              <a:buChar char="●"/>
              <a:defRPr sz="1600" b="1">
                <a:solidFill>
                  <a:srgbClr val="989898"/>
                </a:solidFill>
                <a:latin typeface="Arial" panose="020B0604020202020204" pitchFamily="34" charset="0"/>
                <a:cs typeface="Arial" panose="020B0604020202020204" pitchFamily="34" charset="0"/>
              </a:defRPr>
            </a:lvl2pPr>
            <a:lvl3pPr marL="1143000" indent="-228600">
              <a:spcBef>
                <a:spcPct val="20000"/>
              </a:spcBef>
              <a:buClr>
                <a:schemeClr val="hlink"/>
              </a:buClr>
              <a:buChar char="•"/>
              <a:defRPr sz="1600">
                <a:solidFill>
                  <a:srgbClr val="989898"/>
                </a:solidFill>
                <a:latin typeface="Arial" panose="020B0604020202020204" pitchFamily="34" charset="0"/>
                <a:cs typeface="Arial" panose="020B0604020202020204" pitchFamily="34" charset="0"/>
              </a:defRPr>
            </a:lvl3pPr>
            <a:lvl4pPr marL="16002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4pPr>
            <a:lvl5pPr marL="20574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400">
                <a:latin typeface="Calibri" panose="020F0502020204030204" pitchFamily="34" charset="0"/>
              </a:rPr>
              <a:t>48 h</a:t>
            </a:r>
          </a:p>
        </p:txBody>
      </p:sp>
      <p:sp>
        <p:nvSpPr>
          <p:cNvPr id="18447" name="TextBox 28">
            <a:extLst>
              <a:ext uri="{FF2B5EF4-FFF2-40B4-BE49-F238E27FC236}">
                <a16:creationId xmlns:a16="http://schemas.microsoft.com/office/drawing/2014/main" id="{2DD70031-1850-47C1-A35D-41678C4C2B8E}"/>
              </a:ext>
            </a:extLst>
          </p:cNvPr>
          <p:cNvSpPr txBox="1">
            <a:spLocks noChangeArrowheads="1"/>
          </p:cNvSpPr>
          <p:nvPr/>
        </p:nvSpPr>
        <p:spPr bwMode="auto">
          <a:xfrm>
            <a:off x="7029450" y="5442441"/>
            <a:ext cx="869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130000"/>
              <a:buFont typeface="Verdana" panose="020B0604030504040204" pitchFamily="34" charset="0"/>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Verdana" panose="020B0604030504040204" pitchFamily="34" charset="0"/>
              <a:buChar char="●"/>
              <a:defRPr sz="1600" b="1">
                <a:solidFill>
                  <a:srgbClr val="989898"/>
                </a:solidFill>
                <a:latin typeface="Arial" panose="020B0604020202020204" pitchFamily="34" charset="0"/>
                <a:cs typeface="Arial" panose="020B0604020202020204" pitchFamily="34" charset="0"/>
              </a:defRPr>
            </a:lvl2pPr>
            <a:lvl3pPr marL="1143000" indent="-228600">
              <a:spcBef>
                <a:spcPct val="20000"/>
              </a:spcBef>
              <a:buClr>
                <a:schemeClr val="hlink"/>
              </a:buClr>
              <a:buChar char="•"/>
              <a:defRPr sz="1600">
                <a:solidFill>
                  <a:srgbClr val="989898"/>
                </a:solidFill>
                <a:latin typeface="Arial" panose="020B0604020202020204" pitchFamily="34" charset="0"/>
                <a:cs typeface="Arial" panose="020B0604020202020204" pitchFamily="34" charset="0"/>
              </a:defRPr>
            </a:lvl3pPr>
            <a:lvl4pPr marL="16002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4pPr>
            <a:lvl5pPr marL="20574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400">
                <a:latin typeface="Calibri" panose="020F0502020204030204" pitchFamily="34" charset="0"/>
              </a:rPr>
              <a:t>72 h</a:t>
            </a:r>
          </a:p>
        </p:txBody>
      </p:sp>
      <p:sp>
        <p:nvSpPr>
          <p:cNvPr id="18448" name="TextBox 29">
            <a:extLst>
              <a:ext uri="{FF2B5EF4-FFF2-40B4-BE49-F238E27FC236}">
                <a16:creationId xmlns:a16="http://schemas.microsoft.com/office/drawing/2014/main" id="{567A2A6F-BE72-4EC1-9ED0-349588CD1C6A}"/>
              </a:ext>
            </a:extLst>
          </p:cNvPr>
          <p:cNvSpPr txBox="1">
            <a:spLocks noChangeArrowheads="1"/>
          </p:cNvSpPr>
          <p:nvPr/>
        </p:nvSpPr>
        <p:spPr bwMode="auto">
          <a:xfrm>
            <a:off x="8988426" y="5475779"/>
            <a:ext cx="1044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130000"/>
              <a:buFont typeface="Verdana" panose="020B0604030504040204" pitchFamily="34" charset="0"/>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Verdana" panose="020B0604030504040204" pitchFamily="34" charset="0"/>
              <a:buChar char="●"/>
              <a:defRPr sz="1600" b="1">
                <a:solidFill>
                  <a:srgbClr val="989898"/>
                </a:solidFill>
                <a:latin typeface="Arial" panose="020B0604020202020204" pitchFamily="34" charset="0"/>
                <a:cs typeface="Arial" panose="020B0604020202020204" pitchFamily="34" charset="0"/>
              </a:defRPr>
            </a:lvl2pPr>
            <a:lvl3pPr marL="1143000" indent="-228600">
              <a:spcBef>
                <a:spcPct val="20000"/>
              </a:spcBef>
              <a:buClr>
                <a:schemeClr val="hlink"/>
              </a:buClr>
              <a:buChar char="•"/>
              <a:defRPr sz="1600">
                <a:solidFill>
                  <a:srgbClr val="989898"/>
                </a:solidFill>
                <a:latin typeface="Arial" panose="020B0604020202020204" pitchFamily="34" charset="0"/>
                <a:cs typeface="Arial" panose="020B0604020202020204" pitchFamily="34" charset="0"/>
              </a:defRPr>
            </a:lvl3pPr>
            <a:lvl4pPr marL="16002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4pPr>
            <a:lvl5pPr marL="20574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400" dirty="0">
                <a:latin typeface="Calibri" panose="020F0502020204030204" pitchFamily="34" charset="0"/>
              </a:rPr>
              <a:t>10±3 days</a:t>
            </a:r>
          </a:p>
        </p:txBody>
      </p:sp>
      <p:sp>
        <p:nvSpPr>
          <p:cNvPr id="18449" name="Rectangle 1">
            <a:extLst>
              <a:ext uri="{FF2B5EF4-FFF2-40B4-BE49-F238E27FC236}">
                <a16:creationId xmlns:a16="http://schemas.microsoft.com/office/drawing/2014/main" id="{74FFEB85-AE65-4DF5-A282-0EEEE94E71EC}"/>
              </a:ext>
            </a:extLst>
          </p:cNvPr>
          <p:cNvSpPr>
            <a:spLocks noChangeArrowheads="1"/>
          </p:cNvSpPr>
          <p:nvPr/>
        </p:nvSpPr>
        <p:spPr bwMode="auto">
          <a:xfrm>
            <a:off x="1981200" y="1185008"/>
            <a:ext cx="7772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130000"/>
              <a:buFont typeface="Verdana" panose="020B0604030504040204" pitchFamily="34" charset="0"/>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Verdana" panose="020B0604030504040204" pitchFamily="34" charset="0"/>
              <a:buChar char="●"/>
              <a:defRPr sz="1600" b="1">
                <a:solidFill>
                  <a:srgbClr val="989898"/>
                </a:solidFill>
                <a:latin typeface="Arial" panose="020B0604020202020204" pitchFamily="34" charset="0"/>
                <a:cs typeface="Arial" panose="020B0604020202020204" pitchFamily="34" charset="0"/>
              </a:defRPr>
            </a:lvl2pPr>
            <a:lvl3pPr marL="1143000" indent="-228600">
              <a:spcBef>
                <a:spcPct val="20000"/>
              </a:spcBef>
              <a:buClr>
                <a:schemeClr val="hlink"/>
              </a:buClr>
              <a:buChar char="•"/>
              <a:defRPr sz="1600">
                <a:solidFill>
                  <a:srgbClr val="989898"/>
                </a:solidFill>
                <a:latin typeface="Arial" panose="020B0604020202020204" pitchFamily="34" charset="0"/>
                <a:cs typeface="Arial" panose="020B0604020202020204" pitchFamily="34" charset="0"/>
              </a:defRPr>
            </a:lvl3pPr>
            <a:lvl4pPr marL="16002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4pPr>
            <a:lvl5pPr marL="20574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9pPr>
          </a:lstStyle>
          <a:p>
            <a:pPr algn="ctr">
              <a:spcBef>
                <a:spcPct val="0"/>
              </a:spcBef>
              <a:buClrTx/>
              <a:buSzTx/>
              <a:buFontTx/>
              <a:buNone/>
            </a:pPr>
            <a:r>
              <a:rPr lang="en-GB" altLang="en-US" b="1" dirty="0">
                <a:latin typeface="Calibri" panose="020F0502020204030204" pitchFamily="34" charset="0"/>
              </a:rPr>
              <a:t>The SWAP-4 was a prospective, randomised, open-label, single-centre study</a:t>
            </a:r>
          </a:p>
        </p:txBody>
      </p:sp>
      <p:sp>
        <p:nvSpPr>
          <p:cNvPr id="18450" name="Rectangle 27">
            <a:extLst>
              <a:ext uri="{FF2B5EF4-FFF2-40B4-BE49-F238E27FC236}">
                <a16:creationId xmlns:a16="http://schemas.microsoft.com/office/drawing/2014/main" id="{F9735B7E-8EDC-433D-818C-8E9101BA03E4}"/>
              </a:ext>
            </a:extLst>
          </p:cNvPr>
          <p:cNvSpPr>
            <a:spLocks noChangeArrowheads="1"/>
          </p:cNvSpPr>
          <p:nvPr/>
        </p:nvSpPr>
        <p:spPr bwMode="auto">
          <a:xfrm>
            <a:off x="814917" y="5858003"/>
            <a:ext cx="78692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130000"/>
              <a:buFont typeface="Verdana" panose="020B0604030504040204" pitchFamily="34" charset="0"/>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Verdana" panose="020B0604030504040204" pitchFamily="34" charset="0"/>
              <a:buChar char="●"/>
              <a:defRPr sz="1600" b="1">
                <a:solidFill>
                  <a:srgbClr val="989898"/>
                </a:solidFill>
                <a:latin typeface="Arial" panose="020B0604020202020204" pitchFamily="34" charset="0"/>
                <a:cs typeface="Arial" panose="020B0604020202020204" pitchFamily="34" charset="0"/>
              </a:defRPr>
            </a:lvl2pPr>
            <a:lvl3pPr marL="1143000" indent="-228600">
              <a:spcBef>
                <a:spcPct val="20000"/>
              </a:spcBef>
              <a:buClr>
                <a:schemeClr val="hlink"/>
              </a:buClr>
              <a:buChar char="•"/>
              <a:defRPr sz="1600">
                <a:solidFill>
                  <a:srgbClr val="989898"/>
                </a:solidFill>
                <a:latin typeface="Arial" panose="020B0604020202020204" pitchFamily="34" charset="0"/>
                <a:cs typeface="Arial" panose="020B0604020202020204" pitchFamily="34" charset="0"/>
              </a:defRPr>
            </a:lvl3pPr>
            <a:lvl4pPr marL="16002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4pPr>
            <a:lvl5pPr marL="20574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9pPr>
          </a:lstStyle>
          <a:p>
            <a:pPr>
              <a:spcBef>
                <a:spcPct val="0"/>
              </a:spcBef>
              <a:buClrTx/>
              <a:buSzTx/>
              <a:buFontTx/>
              <a:buNone/>
            </a:pPr>
            <a:r>
              <a:rPr lang="en-IN" altLang="en-US" sz="1000" dirty="0">
                <a:latin typeface="Calibri" panose="020F0502020204030204" pitchFamily="34" charset="0"/>
                <a:cs typeface="Calibri" panose="020F0502020204030204" pitchFamily="34" charset="0"/>
              </a:rPr>
              <a:t>Franchi F, </a:t>
            </a:r>
            <a:r>
              <a:rPr lang="en-IN" altLang="en-US" sz="1000" i="1" dirty="0">
                <a:latin typeface="Calibri" panose="020F0502020204030204" pitchFamily="34" charset="0"/>
                <a:cs typeface="Calibri" panose="020F0502020204030204" pitchFamily="34" charset="0"/>
              </a:rPr>
              <a:t>et al. Circulation</a:t>
            </a:r>
            <a:r>
              <a:rPr lang="en-IN" altLang="en-US" sz="1000" dirty="0">
                <a:latin typeface="Calibri" panose="020F0502020204030204" pitchFamily="34" charset="0"/>
                <a:cs typeface="Calibri" panose="020F0502020204030204" pitchFamily="34" charset="0"/>
              </a:rPr>
              <a:t>. 2018;137:00-00</a:t>
            </a:r>
            <a:endParaRPr lang="en-US" altLang="en-US" sz="1000" dirty="0">
              <a:latin typeface="Calibri" panose="020F0502020204030204" pitchFamily="34" charset="0"/>
              <a:cs typeface="Calibri" panose="020F0502020204030204" pitchFamily="34" charset="0"/>
            </a:endParaRPr>
          </a:p>
        </p:txBody>
      </p:sp>
      <p:sp>
        <p:nvSpPr>
          <p:cNvPr id="18451" name="Rectangle 28">
            <a:extLst>
              <a:ext uri="{FF2B5EF4-FFF2-40B4-BE49-F238E27FC236}">
                <a16:creationId xmlns:a16="http://schemas.microsoft.com/office/drawing/2014/main" id="{52D4B866-C4CA-4437-807C-CD52127F70A8}"/>
              </a:ext>
            </a:extLst>
          </p:cNvPr>
          <p:cNvSpPr>
            <a:spLocks noChangeArrowheads="1"/>
          </p:cNvSpPr>
          <p:nvPr/>
        </p:nvSpPr>
        <p:spPr bwMode="auto">
          <a:xfrm>
            <a:off x="5094289" y="5854763"/>
            <a:ext cx="66868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130000"/>
              <a:buFont typeface="Verdana" panose="020B0604030504040204" pitchFamily="34" charset="0"/>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Verdana" panose="020B0604030504040204" pitchFamily="34" charset="0"/>
              <a:buChar char="●"/>
              <a:defRPr sz="1600" b="1">
                <a:solidFill>
                  <a:srgbClr val="989898"/>
                </a:solidFill>
                <a:latin typeface="Arial" panose="020B0604020202020204" pitchFamily="34" charset="0"/>
                <a:cs typeface="Arial" panose="020B0604020202020204" pitchFamily="34" charset="0"/>
              </a:defRPr>
            </a:lvl2pPr>
            <a:lvl3pPr marL="1143000" indent="-228600">
              <a:spcBef>
                <a:spcPct val="20000"/>
              </a:spcBef>
              <a:buClr>
                <a:schemeClr val="hlink"/>
              </a:buClr>
              <a:buChar char="•"/>
              <a:defRPr sz="1600">
                <a:solidFill>
                  <a:srgbClr val="989898"/>
                </a:solidFill>
                <a:latin typeface="Arial" panose="020B0604020202020204" pitchFamily="34" charset="0"/>
                <a:cs typeface="Arial" panose="020B0604020202020204" pitchFamily="34" charset="0"/>
              </a:defRPr>
            </a:lvl3pPr>
            <a:lvl4pPr marL="16002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4pPr>
            <a:lvl5pPr marL="20574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000" dirty="0">
                <a:latin typeface="Calibri" panose="020F0502020204030204" pitchFamily="34" charset="0"/>
              </a:rPr>
              <a:t>SWAP: Switching Antiplatelet Therapy; LD: loading dose; MD: Maintenance dose; PD: Pharmacodynamic; BID: Twice daily. </a:t>
            </a:r>
            <a:endParaRPr lang="en-GB" altLang="en-US" sz="1000" dirty="0">
              <a:latin typeface="Calibri" panose="020F0502020204030204" pitchFamily="34" charset="0"/>
            </a:endParaRPr>
          </a:p>
        </p:txBody>
      </p:sp>
      <p:sp>
        <p:nvSpPr>
          <p:cNvPr id="2" name="Espace réservé du numéro de diapositive 1"/>
          <p:cNvSpPr>
            <a:spLocks noGrp="1"/>
          </p:cNvSpPr>
          <p:nvPr>
            <p:ph type="sldNum" sz="quarter" idx="11"/>
          </p:nvPr>
        </p:nvSpPr>
        <p:spPr/>
        <p:txBody>
          <a:bodyPr/>
          <a:lstStyle/>
          <a:p>
            <a:r>
              <a:rPr lang="en-US" altLang="en-US" smtClean="0">
                <a:latin typeface="Calibri" panose="020F0502020204030204" pitchFamily="34" charset="0"/>
                <a:cs typeface="Calibri" panose="020F0502020204030204" pitchFamily="34" charset="0"/>
              </a:rPr>
              <a:t>|</a:t>
            </a:r>
            <a:r>
              <a:rPr lang="en-US" altLang="en-US" sz="900" baseline="16000" smtClean="0">
                <a:latin typeface="Calibri" panose="020F0502020204030204" pitchFamily="34" charset="0"/>
                <a:cs typeface="Calibri" panose="020F0502020204030204" pitchFamily="34" charset="0"/>
              </a:rPr>
              <a:t>         </a:t>
            </a:r>
            <a:fld id="{A2AB0FFF-949E-4AFB-BF98-7C23E89F2E92}" type="slidenum">
              <a:rPr lang="en-US" altLang="en-US" smtClean="0">
                <a:latin typeface="Calibri" panose="020F0502020204030204" pitchFamily="34" charset="0"/>
                <a:cs typeface="Calibri" panose="020F0502020204030204" pitchFamily="34" charset="0"/>
              </a:rPr>
              <a:pPr/>
              <a:t>54</a:t>
            </a:fld>
            <a:endParaRPr lang="en-US" altLang="en-US" dirty="0">
              <a:latin typeface="Calibri" panose="020F0502020204030204" pitchFamily="34" charset="0"/>
              <a:cs typeface="Calibri" panose="020F0502020204030204" pitchFamily="34" charset="0"/>
            </a:endParaRPr>
          </a:p>
        </p:txBody>
      </p:sp>
      <p:sp>
        <p:nvSpPr>
          <p:cNvPr id="32" name="ZoneTexte 31"/>
          <p:cNvSpPr txBox="1"/>
          <p:nvPr/>
        </p:nvSpPr>
        <p:spPr>
          <a:xfrm>
            <a:off x="2436712" y="6306472"/>
            <a:ext cx="7982857" cy="400110"/>
          </a:xfrm>
          <a:prstGeom prst="rect">
            <a:avLst/>
          </a:prstGeom>
          <a:noFill/>
        </p:spPr>
        <p:txBody>
          <a:bodyPr wrap="square" rtlCol="0">
            <a:spAutoFit/>
          </a:bodyPr>
          <a:lstStyle>
            <a:defPPr>
              <a:defRPr lang="en-US"/>
            </a:defPPr>
            <a:lvl1pPr algn="ctr">
              <a:defRPr sz="1000"/>
            </a:lvl1pPr>
          </a:lstStyle>
          <a:p>
            <a:r>
              <a:rPr lang="en-US" dirty="0"/>
              <a:t>Zinc code : </a:t>
            </a:r>
            <a:r>
              <a:rPr lang="en-US" dirty="0" smtClean="0"/>
              <a:t>SAGLB.CLO.18.01.0071b Date </a:t>
            </a:r>
            <a:r>
              <a:rPr lang="en-US" dirty="0"/>
              <a:t>of approval : 20 May 2019    </a:t>
            </a:r>
            <a:endParaRPr lang="en-US" dirty="0" smtClean="0"/>
          </a:p>
          <a:p>
            <a:r>
              <a:rPr lang="en-US" dirty="0" smtClean="0"/>
              <a:t>This </a:t>
            </a:r>
            <a:r>
              <a:rPr lang="en-US" dirty="0"/>
              <a:t>is for internal use only and </a:t>
            </a:r>
            <a:r>
              <a:rPr lang="en-US" dirty="0" smtClean="0"/>
              <a:t>subsequent </a:t>
            </a:r>
            <a:r>
              <a:rPr lang="en-US" dirty="0"/>
              <a:t>use in the affiliates is subject to local review and approval.</a:t>
            </a:r>
            <a:endParaRPr lang="fr-FR" dirty="0"/>
          </a:p>
        </p:txBody>
      </p:sp>
    </p:spTree>
    <p:extLst>
      <p:ext uri="{BB962C8B-B14F-4D97-AF65-F5344CB8AC3E}">
        <p14:creationId xmlns:p14="http://schemas.microsoft.com/office/powerpoint/2010/main" val="16011076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593C9238-9E80-42AF-BC92-5B079A50B63F}"/>
              </a:ext>
            </a:extLst>
          </p:cNvPr>
          <p:cNvSpPr>
            <a:spLocks noGrp="1" noChangeArrowheads="1"/>
          </p:cNvSpPr>
          <p:nvPr>
            <p:ph type="title"/>
          </p:nvPr>
        </p:nvSpPr>
        <p:spPr>
          <a:xfrm>
            <a:off x="779995" y="171"/>
            <a:ext cx="10972800" cy="1143000"/>
          </a:xfrm>
        </p:spPr>
        <p:txBody>
          <a:bodyPr anchor="ctr"/>
          <a:lstStyle/>
          <a:p>
            <a:r>
              <a:rPr lang="en-US" altLang="en-US" sz="2400" b="1" kern="1200" dirty="0">
                <a:solidFill>
                  <a:schemeClr val="tx1">
                    <a:lumMod val="75000"/>
                  </a:schemeClr>
                </a:solidFill>
                <a:ea typeface="+mn-ea"/>
              </a:rPr>
              <a:t>SWAP-4 Study Criteria</a:t>
            </a:r>
          </a:p>
        </p:txBody>
      </p:sp>
      <p:sp>
        <p:nvSpPr>
          <p:cNvPr id="22531" name="Text Placeholder 9">
            <a:extLst>
              <a:ext uri="{FF2B5EF4-FFF2-40B4-BE49-F238E27FC236}">
                <a16:creationId xmlns:a16="http://schemas.microsoft.com/office/drawing/2014/main" id="{1D01F7A1-0714-44CA-9C5A-904A06194399}"/>
              </a:ext>
            </a:extLst>
          </p:cNvPr>
          <p:cNvSpPr>
            <a:spLocks noGrp="1" noChangeArrowheads="1"/>
          </p:cNvSpPr>
          <p:nvPr>
            <p:ph type="body" idx="1"/>
          </p:nvPr>
        </p:nvSpPr>
        <p:spPr>
          <a:xfrm>
            <a:off x="869950" y="1237006"/>
            <a:ext cx="4040188" cy="400050"/>
          </a:xfrm>
        </p:spPr>
        <p:txBody>
          <a:bodyPr/>
          <a:lstStyle/>
          <a:p>
            <a:r>
              <a:rPr lang="en-US" altLang="en-US" sz="2000" dirty="0"/>
              <a:t>Inclusion criteria</a:t>
            </a:r>
          </a:p>
        </p:txBody>
      </p:sp>
      <p:sp>
        <p:nvSpPr>
          <p:cNvPr id="22532" name="Content Placeholder 10">
            <a:extLst>
              <a:ext uri="{FF2B5EF4-FFF2-40B4-BE49-F238E27FC236}">
                <a16:creationId xmlns:a16="http://schemas.microsoft.com/office/drawing/2014/main" id="{58AB009E-8D18-4763-B057-5D7611482A92}"/>
              </a:ext>
            </a:extLst>
          </p:cNvPr>
          <p:cNvSpPr>
            <a:spLocks noGrp="1" noChangeArrowheads="1"/>
          </p:cNvSpPr>
          <p:nvPr>
            <p:ph sz="half" idx="2"/>
          </p:nvPr>
        </p:nvSpPr>
        <p:spPr>
          <a:xfrm>
            <a:off x="869950" y="1700243"/>
            <a:ext cx="4040188" cy="1712912"/>
          </a:xfrm>
        </p:spPr>
        <p:txBody>
          <a:bodyPr/>
          <a:lstStyle/>
          <a:p>
            <a:r>
              <a:rPr lang="en-US" altLang="en-US" sz="1600" dirty="0"/>
              <a:t>Angiographically documented CAD</a:t>
            </a:r>
          </a:p>
          <a:p>
            <a:r>
              <a:rPr lang="en-US" altLang="en-US" sz="1600" dirty="0"/>
              <a:t>Clinically stable on maintenance therapy with aspirin (81 mg/day) and clopidogrel (75 mg/day) for at least 30 days per standard of care</a:t>
            </a:r>
          </a:p>
          <a:p>
            <a:r>
              <a:rPr lang="en-US" altLang="en-US" sz="1600" dirty="0"/>
              <a:t>Aged between 18 and 80 years</a:t>
            </a:r>
          </a:p>
          <a:p>
            <a:endParaRPr lang="en-US" altLang="en-US" sz="2000" dirty="0"/>
          </a:p>
        </p:txBody>
      </p:sp>
      <p:sp>
        <p:nvSpPr>
          <p:cNvPr id="22533" name="Text Placeholder 11">
            <a:extLst>
              <a:ext uri="{FF2B5EF4-FFF2-40B4-BE49-F238E27FC236}">
                <a16:creationId xmlns:a16="http://schemas.microsoft.com/office/drawing/2014/main" id="{88E9BC30-5E33-4710-9004-AC53CD19B828}"/>
              </a:ext>
            </a:extLst>
          </p:cNvPr>
          <p:cNvSpPr>
            <a:spLocks noGrp="1" noChangeArrowheads="1"/>
          </p:cNvSpPr>
          <p:nvPr>
            <p:ph type="body" sz="quarter" idx="3"/>
          </p:nvPr>
        </p:nvSpPr>
        <p:spPr>
          <a:xfrm>
            <a:off x="5934779" y="1233952"/>
            <a:ext cx="2636021" cy="304965"/>
          </a:xfrm>
        </p:spPr>
        <p:txBody>
          <a:bodyPr/>
          <a:lstStyle/>
          <a:p>
            <a:r>
              <a:rPr lang="en-US" altLang="en-US" sz="2000" dirty="0"/>
              <a:t>Exclusion criteria</a:t>
            </a:r>
          </a:p>
        </p:txBody>
      </p:sp>
      <p:sp>
        <p:nvSpPr>
          <p:cNvPr id="22534" name="Content Placeholder 12">
            <a:extLst>
              <a:ext uri="{FF2B5EF4-FFF2-40B4-BE49-F238E27FC236}">
                <a16:creationId xmlns:a16="http://schemas.microsoft.com/office/drawing/2014/main" id="{25F02FDA-F096-406D-9200-47EA1CD74F4F}"/>
              </a:ext>
            </a:extLst>
          </p:cNvPr>
          <p:cNvSpPr>
            <a:spLocks noGrp="1" noChangeArrowheads="1"/>
          </p:cNvSpPr>
          <p:nvPr>
            <p:ph sz="quarter" idx="4"/>
          </p:nvPr>
        </p:nvSpPr>
        <p:spPr>
          <a:xfrm>
            <a:off x="5950424" y="1698153"/>
            <a:ext cx="5473227" cy="4476750"/>
          </a:xfrm>
        </p:spPr>
        <p:txBody>
          <a:bodyPr/>
          <a:lstStyle/>
          <a:p>
            <a:r>
              <a:rPr lang="en-US" altLang="en-US" sz="1600" dirty="0"/>
              <a:t>History of intracranial bleeding</a:t>
            </a:r>
          </a:p>
          <a:p>
            <a:r>
              <a:rPr lang="en-US" altLang="en-US" sz="1600" dirty="0"/>
              <a:t>Known hepatic impairment</a:t>
            </a:r>
          </a:p>
          <a:p>
            <a:r>
              <a:rPr lang="en-US" altLang="en-US" sz="1600" dirty="0"/>
              <a:t>Active bleeding or propensity to bleed or blood dyscrasia</a:t>
            </a:r>
          </a:p>
          <a:p>
            <a:r>
              <a:rPr lang="en-US" altLang="en-US" sz="1600" dirty="0"/>
              <a:t>Platelet count &lt;80</a:t>
            </a:r>
            <a:r>
              <a:rPr lang="en-US" altLang="en-US" sz="1600" dirty="0">
                <a:ea typeface="Dotum" panose="020B0600000101010101" pitchFamily="34" charset="-127"/>
              </a:rPr>
              <a:t>×10</a:t>
            </a:r>
            <a:r>
              <a:rPr lang="en-US" altLang="en-US" sz="1600" baseline="30000" dirty="0">
                <a:ea typeface="Dotum" panose="020B0600000101010101" pitchFamily="34" charset="-127"/>
              </a:rPr>
              <a:t>6</a:t>
            </a:r>
            <a:r>
              <a:rPr lang="en-US" altLang="en-US" sz="1600" dirty="0">
                <a:ea typeface="Dotum" panose="020B0600000101010101" pitchFamily="34" charset="-127"/>
              </a:rPr>
              <a:t>/mL</a:t>
            </a:r>
          </a:p>
          <a:p>
            <a:r>
              <a:rPr lang="en-US" altLang="en-US" sz="1600" dirty="0">
                <a:ea typeface="Dotum" panose="020B0600000101010101" pitchFamily="34" charset="-127"/>
              </a:rPr>
              <a:t>Hemoglobin &lt;10 g/</a:t>
            </a:r>
            <a:r>
              <a:rPr lang="en-US" altLang="en-US" sz="1600" dirty="0" err="1">
                <a:ea typeface="Dotum" panose="020B0600000101010101" pitchFamily="34" charset="-127"/>
              </a:rPr>
              <a:t>dL</a:t>
            </a:r>
            <a:endParaRPr lang="en-US" altLang="en-US" sz="1600" dirty="0">
              <a:ea typeface="Dotum" panose="020B0600000101010101" pitchFamily="34" charset="-127"/>
            </a:endParaRPr>
          </a:p>
          <a:p>
            <a:r>
              <a:rPr lang="en-US" altLang="en-US" sz="1600" dirty="0">
                <a:ea typeface="Dotum" panose="020B0600000101010101" pitchFamily="34" charset="-127"/>
              </a:rPr>
              <a:t>Hemodynamic instability</a:t>
            </a:r>
          </a:p>
          <a:p>
            <a:r>
              <a:rPr lang="en-US" altLang="en-US" sz="1600" dirty="0">
                <a:ea typeface="Dotum" panose="020B0600000101010101" pitchFamily="34" charset="-127"/>
              </a:rPr>
              <a:t>Estimated GFR &lt;30 mL/min/1.73m</a:t>
            </a:r>
            <a:r>
              <a:rPr lang="en-US" altLang="en-US" sz="1600" baseline="30000" dirty="0">
                <a:ea typeface="Dotum" panose="020B0600000101010101" pitchFamily="34" charset="-127"/>
              </a:rPr>
              <a:t>2</a:t>
            </a:r>
          </a:p>
          <a:p>
            <a:r>
              <a:rPr lang="en-US" altLang="en-US" sz="1600" dirty="0">
                <a:ea typeface="Dotum" panose="020B0600000101010101" pitchFamily="34" charset="-127"/>
              </a:rPr>
              <a:t>Use of oral anticoagulant therapy</a:t>
            </a:r>
          </a:p>
          <a:p>
            <a:r>
              <a:rPr lang="en-US" altLang="en-US" sz="1600" dirty="0">
                <a:ea typeface="Dotum" panose="020B0600000101010101" pitchFamily="34" charset="-127"/>
              </a:rPr>
              <a:t>Sick sinus syndrome or II / III degree AV block without pacemaker protection</a:t>
            </a:r>
          </a:p>
          <a:p>
            <a:r>
              <a:rPr lang="en-US" altLang="en-US" sz="1600" dirty="0">
                <a:ea typeface="Dotum" panose="020B0600000101010101" pitchFamily="34" charset="-127"/>
              </a:rPr>
              <a:t>Use of drugs interfering with CYP3A4 metabolism (to avoid interaction with ticagrelor)*</a:t>
            </a:r>
          </a:p>
          <a:p>
            <a:r>
              <a:rPr lang="en-US" altLang="en-US" sz="1600" dirty="0">
                <a:ea typeface="Dotum" panose="020B0600000101010101" pitchFamily="34" charset="-127"/>
              </a:rPr>
              <a:t>Pregnant or lactating women</a:t>
            </a:r>
          </a:p>
          <a:p>
            <a:endParaRPr lang="en-US" altLang="en-US" sz="1600" dirty="0">
              <a:ea typeface="Dotum" panose="020B0600000101010101" pitchFamily="34" charset="-127"/>
            </a:endParaRPr>
          </a:p>
          <a:p>
            <a:endParaRPr lang="en-US" altLang="en-US" sz="1600" dirty="0">
              <a:ea typeface="Dotum" panose="020B0600000101010101" pitchFamily="34" charset="-127"/>
            </a:endParaRPr>
          </a:p>
          <a:p>
            <a:endParaRPr lang="en-US" altLang="en-US" sz="1600" dirty="0"/>
          </a:p>
        </p:txBody>
      </p:sp>
      <p:sp>
        <p:nvSpPr>
          <p:cNvPr id="22536" name="TextBox 13">
            <a:extLst>
              <a:ext uri="{FF2B5EF4-FFF2-40B4-BE49-F238E27FC236}">
                <a16:creationId xmlns:a16="http://schemas.microsoft.com/office/drawing/2014/main" id="{B90DEA04-24E8-4219-A2E1-DD105E9A2B9A}"/>
              </a:ext>
            </a:extLst>
          </p:cNvPr>
          <p:cNvSpPr txBox="1">
            <a:spLocks noChangeArrowheads="1"/>
          </p:cNvSpPr>
          <p:nvPr/>
        </p:nvSpPr>
        <p:spPr bwMode="auto">
          <a:xfrm>
            <a:off x="5329083" y="5665691"/>
            <a:ext cx="62245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130000"/>
              <a:buFont typeface="Verdana" panose="020B0604030504040204" pitchFamily="34" charset="0"/>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Verdana" panose="020B0604030504040204" pitchFamily="34" charset="0"/>
              <a:buChar char="●"/>
              <a:defRPr sz="1600" b="1">
                <a:solidFill>
                  <a:srgbClr val="989898"/>
                </a:solidFill>
                <a:latin typeface="Arial" panose="020B0604020202020204" pitchFamily="34" charset="0"/>
                <a:cs typeface="Arial" panose="020B0604020202020204" pitchFamily="34" charset="0"/>
              </a:defRPr>
            </a:lvl2pPr>
            <a:lvl3pPr marL="1143000" indent="-228600">
              <a:spcBef>
                <a:spcPct val="20000"/>
              </a:spcBef>
              <a:buClr>
                <a:schemeClr val="hlink"/>
              </a:buClr>
              <a:buChar char="•"/>
              <a:defRPr sz="1600">
                <a:solidFill>
                  <a:srgbClr val="989898"/>
                </a:solidFill>
                <a:latin typeface="Arial" panose="020B0604020202020204" pitchFamily="34" charset="0"/>
                <a:cs typeface="Arial" panose="020B0604020202020204" pitchFamily="34" charset="0"/>
              </a:defRPr>
            </a:lvl3pPr>
            <a:lvl4pPr marL="16002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4pPr>
            <a:lvl5pPr marL="20574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000" dirty="0">
                <a:latin typeface="Calibri" panose="020F0502020204030204" pitchFamily="34" charset="0"/>
                <a:cs typeface="Calibri" panose="020F0502020204030204" pitchFamily="34" charset="0"/>
              </a:rPr>
              <a:t>GFR: Glomerular filtration rate; AV: Atrioventricular; CYP: Cytochrome P450. *Ketoconazole; itraconazole; voriconazole; clarithromycin; nefazodone; ritonavir; </a:t>
            </a:r>
            <a:r>
              <a:rPr lang="en-US" altLang="en-US" sz="1000" dirty="0" err="1">
                <a:latin typeface="Calibri" panose="020F0502020204030204" pitchFamily="34" charset="0"/>
                <a:cs typeface="Calibri" panose="020F0502020204030204" pitchFamily="34" charset="0"/>
              </a:rPr>
              <a:t>saquinavir</a:t>
            </a:r>
            <a:r>
              <a:rPr lang="en-US" altLang="en-US" sz="1000" dirty="0">
                <a:latin typeface="Calibri" panose="020F0502020204030204" pitchFamily="34" charset="0"/>
                <a:cs typeface="Calibri" panose="020F0502020204030204" pitchFamily="34" charset="0"/>
              </a:rPr>
              <a:t>; nelfinavir; indinavir; atazanavir; and </a:t>
            </a:r>
            <a:r>
              <a:rPr lang="en-US" altLang="en-US" sz="1000" dirty="0" err="1">
                <a:latin typeface="Calibri" panose="020F0502020204030204" pitchFamily="34" charset="0"/>
                <a:cs typeface="Calibri" panose="020F0502020204030204" pitchFamily="34" charset="0"/>
              </a:rPr>
              <a:t>telithromizycin</a:t>
            </a:r>
            <a:r>
              <a:rPr lang="en-US" altLang="en-US" sz="1000" dirty="0">
                <a:latin typeface="Calibri" panose="020F0502020204030204" pitchFamily="34" charset="0"/>
                <a:cs typeface="Calibri" panose="020F0502020204030204" pitchFamily="34" charset="0"/>
              </a:rPr>
              <a:t>. </a:t>
            </a:r>
          </a:p>
        </p:txBody>
      </p:sp>
      <p:sp>
        <p:nvSpPr>
          <p:cNvPr id="22537" name="Rectangle 8">
            <a:extLst>
              <a:ext uri="{FF2B5EF4-FFF2-40B4-BE49-F238E27FC236}">
                <a16:creationId xmlns:a16="http://schemas.microsoft.com/office/drawing/2014/main" id="{180C2C28-52DA-41C3-8077-F1049C394B89}"/>
              </a:ext>
            </a:extLst>
          </p:cNvPr>
          <p:cNvSpPr>
            <a:spLocks noChangeArrowheads="1"/>
          </p:cNvSpPr>
          <p:nvPr/>
        </p:nvSpPr>
        <p:spPr bwMode="auto">
          <a:xfrm>
            <a:off x="869950" y="5868990"/>
            <a:ext cx="79898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130000"/>
              <a:buFont typeface="Verdana" panose="020B0604030504040204" pitchFamily="34" charset="0"/>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Verdana" panose="020B0604030504040204" pitchFamily="34" charset="0"/>
              <a:buChar char="●"/>
              <a:defRPr sz="1600" b="1">
                <a:solidFill>
                  <a:srgbClr val="989898"/>
                </a:solidFill>
                <a:latin typeface="Arial" panose="020B0604020202020204" pitchFamily="34" charset="0"/>
                <a:cs typeface="Arial" panose="020B0604020202020204" pitchFamily="34" charset="0"/>
              </a:defRPr>
            </a:lvl2pPr>
            <a:lvl3pPr marL="1143000" indent="-228600">
              <a:spcBef>
                <a:spcPct val="20000"/>
              </a:spcBef>
              <a:buClr>
                <a:schemeClr val="hlink"/>
              </a:buClr>
              <a:buChar char="•"/>
              <a:defRPr sz="1600">
                <a:solidFill>
                  <a:srgbClr val="989898"/>
                </a:solidFill>
                <a:latin typeface="Arial" panose="020B0604020202020204" pitchFamily="34" charset="0"/>
                <a:cs typeface="Arial" panose="020B0604020202020204" pitchFamily="34" charset="0"/>
              </a:defRPr>
            </a:lvl3pPr>
            <a:lvl4pPr marL="16002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4pPr>
            <a:lvl5pPr marL="20574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9pPr>
          </a:lstStyle>
          <a:p>
            <a:pPr>
              <a:spcBef>
                <a:spcPct val="0"/>
              </a:spcBef>
              <a:buClrTx/>
              <a:buSzTx/>
              <a:buFontTx/>
              <a:buNone/>
            </a:pPr>
            <a:r>
              <a:rPr lang="en-IN" altLang="en-US" sz="1000" dirty="0">
                <a:latin typeface="Calibri" panose="020F0502020204030204" pitchFamily="34" charset="0"/>
                <a:cs typeface="Calibri" panose="020F0502020204030204" pitchFamily="34" charset="0"/>
              </a:rPr>
              <a:t>Franchi F, </a:t>
            </a:r>
            <a:r>
              <a:rPr lang="en-IN" altLang="en-US" sz="1000" i="1" dirty="0">
                <a:latin typeface="Calibri" panose="020F0502020204030204" pitchFamily="34" charset="0"/>
                <a:cs typeface="Calibri" panose="020F0502020204030204" pitchFamily="34" charset="0"/>
              </a:rPr>
              <a:t>et al. Circulation</a:t>
            </a:r>
            <a:r>
              <a:rPr lang="en-IN" altLang="en-US" sz="1000" dirty="0">
                <a:latin typeface="Calibri" panose="020F0502020204030204" pitchFamily="34" charset="0"/>
                <a:cs typeface="Calibri" panose="020F0502020204030204" pitchFamily="34" charset="0"/>
              </a:rPr>
              <a:t>. 2018;137:00-00.</a:t>
            </a:r>
            <a:endParaRPr lang="en-US" altLang="en-US" sz="1000" dirty="0">
              <a:latin typeface="Calibri" panose="020F0502020204030204" pitchFamily="34" charset="0"/>
              <a:cs typeface="Calibri" panose="020F0502020204030204" pitchFamily="34" charset="0"/>
            </a:endParaRPr>
          </a:p>
        </p:txBody>
      </p:sp>
      <p:sp>
        <p:nvSpPr>
          <p:cNvPr id="2" name="Espace réservé du numéro de diapositive 1"/>
          <p:cNvSpPr>
            <a:spLocks noGrp="1"/>
          </p:cNvSpPr>
          <p:nvPr>
            <p:ph type="sldNum" sz="quarter" idx="11"/>
          </p:nvPr>
        </p:nvSpPr>
        <p:spPr/>
        <p:txBody>
          <a:bodyPr/>
          <a:lstStyle/>
          <a:p>
            <a:r>
              <a:rPr lang="en-US" altLang="en-US" smtClean="0">
                <a:latin typeface="Calibri" panose="020F0502020204030204" pitchFamily="34" charset="0"/>
                <a:cs typeface="Calibri" panose="020F0502020204030204" pitchFamily="34" charset="0"/>
              </a:rPr>
              <a:t>|</a:t>
            </a:r>
            <a:r>
              <a:rPr lang="en-US" altLang="en-US" sz="900" baseline="16000" smtClean="0">
                <a:latin typeface="Calibri" panose="020F0502020204030204" pitchFamily="34" charset="0"/>
                <a:cs typeface="Calibri" panose="020F0502020204030204" pitchFamily="34" charset="0"/>
              </a:rPr>
              <a:t>         </a:t>
            </a:r>
            <a:fld id="{877B2D7B-41A2-4BDA-9142-8B07310D243C}" type="slidenum">
              <a:rPr lang="en-US" altLang="en-US" smtClean="0">
                <a:latin typeface="Calibri" panose="020F0502020204030204" pitchFamily="34" charset="0"/>
                <a:cs typeface="Calibri" panose="020F0502020204030204" pitchFamily="34" charset="0"/>
              </a:rPr>
              <a:pPr/>
              <a:t>55</a:t>
            </a:fld>
            <a:endParaRPr lang="en-US" altLang="en-US" dirty="0">
              <a:latin typeface="Calibri" panose="020F0502020204030204" pitchFamily="34" charset="0"/>
              <a:cs typeface="Calibri" panose="020F0502020204030204" pitchFamily="34" charset="0"/>
            </a:endParaRPr>
          </a:p>
        </p:txBody>
      </p:sp>
      <p:sp>
        <p:nvSpPr>
          <p:cNvPr id="12" name="ZoneTexte 11"/>
          <p:cNvSpPr txBox="1"/>
          <p:nvPr/>
        </p:nvSpPr>
        <p:spPr>
          <a:xfrm>
            <a:off x="2436712" y="6306472"/>
            <a:ext cx="7982857" cy="400110"/>
          </a:xfrm>
          <a:prstGeom prst="rect">
            <a:avLst/>
          </a:prstGeom>
          <a:noFill/>
        </p:spPr>
        <p:txBody>
          <a:bodyPr wrap="square" rtlCol="0">
            <a:spAutoFit/>
          </a:bodyPr>
          <a:lstStyle>
            <a:defPPr>
              <a:defRPr lang="en-US"/>
            </a:defPPr>
            <a:lvl1pPr algn="ctr">
              <a:defRPr sz="1000"/>
            </a:lvl1pPr>
          </a:lstStyle>
          <a:p>
            <a:r>
              <a:rPr lang="en-US" dirty="0"/>
              <a:t>Zinc code : </a:t>
            </a:r>
            <a:r>
              <a:rPr lang="en-US" dirty="0" smtClean="0"/>
              <a:t>SAGLB.CLO.18.01.0071b Date </a:t>
            </a:r>
            <a:r>
              <a:rPr lang="en-US" dirty="0"/>
              <a:t>of approval : 20 May 2019    </a:t>
            </a:r>
            <a:endParaRPr lang="en-US" dirty="0" smtClean="0"/>
          </a:p>
          <a:p>
            <a:r>
              <a:rPr lang="en-US" dirty="0" smtClean="0"/>
              <a:t>This </a:t>
            </a:r>
            <a:r>
              <a:rPr lang="en-US" dirty="0"/>
              <a:t>is for internal use only and </a:t>
            </a:r>
            <a:r>
              <a:rPr lang="en-US" dirty="0" smtClean="0"/>
              <a:t>subsequent </a:t>
            </a:r>
            <a:r>
              <a:rPr lang="en-US" dirty="0"/>
              <a:t>use in the affiliates is subject to local review and approval.</a:t>
            </a:r>
            <a:endParaRPr lang="fr-FR" dirty="0"/>
          </a:p>
        </p:txBody>
      </p:sp>
    </p:spTree>
    <p:extLst>
      <p:ext uri="{BB962C8B-B14F-4D97-AF65-F5344CB8AC3E}">
        <p14:creationId xmlns:p14="http://schemas.microsoft.com/office/powerpoint/2010/main" val="19297390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7D3D9632-2CB4-40BD-9AB5-A0CBF0DCB548}"/>
              </a:ext>
            </a:extLst>
          </p:cNvPr>
          <p:cNvSpPr>
            <a:spLocks noGrp="1" noChangeArrowheads="1"/>
          </p:cNvSpPr>
          <p:nvPr>
            <p:ph type="title"/>
          </p:nvPr>
        </p:nvSpPr>
        <p:spPr>
          <a:xfrm>
            <a:off x="843498" y="294691"/>
            <a:ext cx="10608735" cy="841375"/>
          </a:xfrm>
        </p:spPr>
        <p:txBody>
          <a:bodyPr anchor="ctr"/>
          <a:lstStyle/>
          <a:p>
            <a:r>
              <a:rPr lang="en-US" altLang="en-US" sz="2400" b="1" kern="1200" dirty="0" smtClean="0">
                <a:solidFill>
                  <a:schemeClr val="tx1">
                    <a:lumMod val="75000"/>
                  </a:schemeClr>
                </a:solidFill>
                <a:ea typeface="+mn-ea"/>
              </a:rPr>
              <a:t>Endpoints</a:t>
            </a:r>
            <a:endParaRPr lang="en-US" altLang="en-US" sz="2400" b="1" kern="1200" dirty="0">
              <a:solidFill>
                <a:schemeClr val="tx1">
                  <a:lumMod val="75000"/>
                </a:schemeClr>
              </a:solidFill>
              <a:ea typeface="+mn-ea"/>
            </a:endParaRPr>
          </a:p>
        </p:txBody>
      </p:sp>
      <p:sp>
        <p:nvSpPr>
          <p:cNvPr id="3" name="Content Placeholder 2">
            <a:extLst>
              <a:ext uri="{FF2B5EF4-FFF2-40B4-BE49-F238E27FC236}">
                <a16:creationId xmlns:a16="http://schemas.microsoft.com/office/drawing/2014/main" id="{97A5FAA1-3F6B-4C46-9654-62EEC84E983D}"/>
              </a:ext>
            </a:extLst>
          </p:cNvPr>
          <p:cNvSpPr>
            <a:spLocks noGrp="1"/>
          </p:cNvSpPr>
          <p:nvPr>
            <p:ph idx="1"/>
          </p:nvPr>
        </p:nvSpPr>
        <p:spPr/>
        <p:txBody>
          <a:bodyPr/>
          <a:lstStyle/>
          <a:p>
            <a:pPr marL="0" indent="0">
              <a:buNone/>
              <a:defRPr/>
            </a:pPr>
            <a:r>
              <a:rPr lang="en-US" sz="2000" b="1" dirty="0"/>
              <a:t>Primary endpoint </a:t>
            </a:r>
          </a:p>
          <a:p>
            <a:pPr>
              <a:defRPr/>
            </a:pPr>
            <a:r>
              <a:rPr lang="en-US" sz="2000" dirty="0"/>
              <a:t>Comparison of P2Y</a:t>
            </a:r>
            <a:r>
              <a:rPr lang="en-US" sz="2000" baseline="-25000" dirty="0"/>
              <a:t>12</a:t>
            </a:r>
            <a:r>
              <a:rPr lang="en-US" sz="2000" dirty="0"/>
              <a:t> reaction units (PRU) assessed by VN-P2Y</a:t>
            </a:r>
            <a:r>
              <a:rPr lang="en-US" sz="2000" baseline="-25000" dirty="0"/>
              <a:t>12</a:t>
            </a:r>
            <a:r>
              <a:rPr lang="en-US" sz="2000" dirty="0"/>
              <a:t> at 48 hours after switch from ticagrelor 90 mg BID, between groups A and C </a:t>
            </a:r>
          </a:p>
          <a:p>
            <a:pPr marL="0" indent="0">
              <a:buNone/>
              <a:defRPr/>
            </a:pPr>
            <a:endParaRPr lang="en-US" sz="2000" dirty="0"/>
          </a:p>
          <a:p>
            <a:pPr marL="0" indent="0">
              <a:buNone/>
              <a:defRPr/>
            </a:pPr>
            <a:r>
              <a:rPr lang="en-US" sz="2000" b="1" dirty="0"/>
              <a:t>Secondary endpoints</a:t>
            </a:r>
          </a:p>
          <a:p>
            <a:pPr>
              <a:defRPr/>
            </a:pPr>
            <a:r>
              <a:rPr lang="en-US" altLang="en-US" sz="2000" dirty="0"/>
              <a:t>Comparison of PRU (other than primary endpoint), MPA, and PRI in all four groups at each time point and during the overall study period</a:t>
            </a:r>
            <a:endParaRPr lang="en-US" altLang="en-US" sz="2000" strike="sngStrike" dirty="0"/>
          </a:p>
          <a:p>
            <a:pPr>
              <a:defRPr/>
            </a:pPr>
            <a:r>
              <a:rPr lang="en-US" altLang="en-US" sz="2000" dirty="0"/>
              <a:t>Intragroup comparisons of platelet reactivity </a:t>
            </a:r>
          </a:p>
          <a:p>
            <a:pPr>
              <a:defRPr/>
            </a:pPr>
            <a:r>
              <a:rPr lang="en-US" altLang="en-US" sz="2000" dirty="0"/>
              <a:t>Rates of HPR based on each platelet function assay (VN-P2Y</a:t>
            </a:r>
            <a:r>
              <a:rPr lang="en-US" altLang="en-US" sz="2000" baseline="-25000" dirty="0"/>
              <a:t>12</a:t>
            </a:r>
            <a:r>
              <a:rPr lang="en-US" altLang="en-US" sz="2000" dirty="0"/>
              <a:t>, LTA, and PRI) in all four groups at each time point </a:t>
            </a:r>
          </a:p>
          <a:p>
            <a:pPr>
              <a:defRPr/>
            </a:pPr>
            <a:r>
              <a:rPr lang="en-US" altLang="en-US" sz="2000" dirty="0"/>
              <a:t>Impact of CYP2C19 loss of function genetic status on pharmacodynamic parameters</a:t>
            </a:r>
          </a:p>
          <a:p>
            <a:pPr marL="0" indent="0">
              <a:buNone/>
              <a:defRPr/>
            </a:pPr>
            <a:endParaRPr lang="en-US" sz="2000" dirty="0"/>
          </a:p>
        </p:txBody>
      </p:sp>
      <p:sp>
        <p:nvSpPr>
          <p:cNvPr id="20485" name="Rectangle 5">
            <a:extLst>
              <a:ext uri="{FF2B5EF4-FFF2-40B4-BE49-F238E27FC236}">
                <a16:creationId xmlns:a16="http://schemas.microsoft.com/office/drawing/2014/main" id="{3D71C40C-4D68-47EB-A475-85436A6D950E}"/>
              </a:ext>
            </a:extLst>
          </p:cNvPr>
          <p:cNvSpPr>
            <a:spLocks noChangeArrowheads="1"/>
          </p:cNvSpPr>
          <p:nvPr/>
        </p:nvSpPr>
        <p:spPr bwMode="auto">
          <a:xfrm>
            <a:off x="836087" y="5859463"/>
            <a:ext cx="79898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130000"/>
              <a:buFont typeface="Verdana" panose="020B0604030504040204" pitchFamily="34" charset="0"/>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Verdana" panose="020B0604030504040204" pitchFamily="34" charset="0"/>
              <a:buChar char="●"/>
              <a:defRPr sz="1600" b="1">
                <a:solidFill>
                  <a:srgbClr val="989898"/>
                </a:solidFill>
                <a:latin typeface="Arial" panose="020B0604020202020204" pitchFamily="34" charset="0"/>
                <a:cs typeface="Arial" panose="020B0604020202020204" pitchFamily="34" charset="0"/>
              </a:defRPr>
            </a:lvl2pPr>
            <a:lvl3pPr marL="1143000" indent="-228600">
              <a:spcBef>
                <a:spcPct val="20000"/>
              </a:spcBef>
              <a:buClr>
                <a:schemeClr val="hlink"/>
              </a:buClr>
              <a:buChar char="•"/>
              <a:defRPr sz="1600">
                <a:solidFill>
                  <a:srgbClr val="989898"/>
                </a:solidFill>
                <a:latin typeface="Arial" panose="020B0604020202020204" pitchFamily="34" charset="0"/>
                <a:cs typeface="Arial" panose="020B0604020202020204" pitchFamily="34" charset="0"/>
              </a:defRPr>
            </a:lvl3pPr>
            <a:lvl4pPr marL="16002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4pPr>
            <a:lvl5pPr marL="20574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9pPr>
          </a:lstStyle>
          <a:p>
            <a:pPr>
              <a:spcBef>
                <a:spcPct val="0"/>
              </a:spcBef>
              <a:buClrTx/>
              <a:buSzTx/>
              <a:buFontTx/>
              <a:buNone/>
            </a:pPr>
            <a:r>
              <a:rPr lang="en-IN" altLang="en-US" sz="1000" dirty="0">
                <a:latin typeface="Calibri" panose="020F0502020204030204" pitchFamily="34" charset="0"/>
                <a:cs typeface="Calibri" panose="020F0502020204030204" pitchFamily="34" charset="0"/>
              </a:rPr>
              <a:t>Franchi F, </a:t>
            </a:r>
            <a:r>
              <a:rPr lang="en-IN" altLang="en-US" sz="1000" i="1" dirty="0">
                <a:latin typeface="Calibri" panose="020F0502020204030204" pitchFamily="34" charset="0"/>
                <a:cs typeface="Calibri" panose="020F0502020204030204" pitchFamily="34" charset="0"/>
              </a:rPr>
              <a:t>et al. Circulation</a:t>
            </a:r>
            <a:r>
              <a:rPr lang="en-IN" altLang="en-US" sz="1000" dirty="0">
                <a:latin typeface="Calibri" panose="020F0502020204030204" pitchFamily="34" charset="0"/>
                <a:cs typeface="Calibri" panose="020F0502020204030204" pitchFamily="34" charset="0"/>
              </a:rPr>
              <a:t>. 2018;137:00-00</a:t>
            </a:r>
            <a:endParaRPr lang="en-US" altLang="en-US" sz="1000" dirty="0">
              <a:latin typeface="Calibri" panose="020F0502020204030204" pitchFamily="34" charset="0"/>
              <a:cs typeface="Calibri" panose="020F0502020204030204" pitchFamily="34" charset="0"/>
            </a:endParaRPr>
          </a:p>
        </p:txBody>
      </p:sp>
      <p:sp>
        <p:nvSpPr>
          <p:cNvPr id="20486" name="Rectangle 6">
            <a:extLst>
              <a:ext uri="{FF2B5EF4-FFF2-40B4-BE49-F238E27FC236}">
                <a16:creationId xmlns:a16="http://schemas.microsoft.com/office/drawing/2014/main" id="{0C2EC237-BA45-4E95-A165-A82C6238DCAA}"/>
              </a:ext>
            </a:extLst>
          </p:cNvPr>
          <p:cNvSpPr>
            <a:spLocks noChangeArrowheads="1"/>
          </p:cNvSpPr>
          <p:nvPr/>
        </p:nvSpPr>
        <p:spPr bwMode="auto">
          <a:xfrm>
            <a:off x="5336761" y="5632421"/>
            <a:ext cx="66221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130000"/>
              <a:buFont typeface="Verdana" panose="020B0604030504040204" pitchFamily="34" charset="0"/>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Verdana" panose="020B0604030504040204" pitchFamily="34" charset="0"/>
              <a:buChar char="●"/>
              <a:defRPr sz="1600" b="1">
                <a:solidFill>
                  <a:srgbClr val="989898"/>
                </a:solidFill>
                <a:latin typeface="Arial" panose="020B0604020202020204" pitchFamily="34" charset="0"/>
                <a:cs typeface="Arial" panose="020B0604020202020204" pitchFamily="34" charset="0"/>
              </a:defRPr>
            </a:lvl2pPr>
            <a:lvl3pPr marL="1143000" indent="-228600">
              <a:spcBef>
                <a:spcPct val="20000"/>
              </a:spcBef>
              <a:buClr>
                <a:schemeClr val="hlink"/>
              </a:buClr>
              <a:buChar char="•"/>
              <a:defRPr sz="1600">
                <a:solidFill>
                  <a:srgbClr val="989898"/>
                </a:solidFill>
                <a:latin typeface="Arial" panose="020B0604020202020204" pitchFamily="34" charset="0"/>
                <a:cs typeface="Arial" panose="020B0604020202020204" pitchFamily="34" charset="0"/>
              </a:defRPr>
            </a:lvl3pPr>
            <a:lvl4pPr marL="16002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4pPr>
            <a:lvl5pPr marL="20574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000" dirty="0">
                <a:latin typeface="Calibri" panose="020F0502020204030204" pitchFamily="34" charset="0"/>
              </a:rPr>
              <a:t>VN-P2Y</a:t>
            </a:r>
            <a:r>
              <a:rPr lang="en-US" altLang="en-US" sz="1000" baseline="-25000" dirty="0">
                <a:latin typeface="Calibri" panose="020F0502020204030204" pitchFamily="34" charset="0"/>
              </a:rPr>
              <a:t>12</a:t>
            </a:r>
            <a:r>
              <a:rPr lang="en-US" altLang="en-US" sz="1000" dirty="0">
                <a:latin typeface="Calibri" panose="020F0502020204030204" pitchFamily="34" charset="0"/>
              </a:rPr>
              <a:t>: </a:t>
            </a:r>
            <a:r>
              <a:rPr lang="en-US" altLang="en-US" sz="1000" dirty="0" err="1">
                <a:latin typeface="Calibri" panose="020F0502020204030204" pitchFamily="34" charset="0"/>
              </a:rPr>
              <a:t>VerifyNow</a:t>
            </a:r>
            <a:r>
              <a:rPr lang="en-US" altLang="en-US" sz="1000" dirty="0">
                <a:latin typeface="Calibri" panose="020F0502020204030204" pitchFamily="34" charset="0"/>
              </a:rPr>
              <a:t> P2Y12 point-of-care testing; MPA: Maximal platelet aggregation; PRI: Platelet reactivity index; LTA: Light transmittance aggregometry; </a:t>
            </a:r>
            <a:r>
              <a:rPr lang="en-GB" sz="1000" dirty="0">
                <a:solidFill>
                  <a:srgbClr val="444492"/>
                </a:solidFill>
                <a:latin typeface="Calibri" panose="020F0502020204030204" pitchFamily="34" charset="0"/>
                <a:cs typeface="Calibri" panose="020F0502020204030204" pitchFamily="34" charset="0"/>
              </a:rPr>
              <a:t>HPR: high on-treatment platelet reactivity; BID: Twice daily.</a:t>
            </a:r>
            <a:endParaRPr lang="en-GB" altLang="en-US" sz="1000" dirty="0">
              <a:latin typeface="Calibri" panose="020F0502020204030204" pitchFamily="34" charset="0"/>
            </a:endParaRPr>
          </a:p>
        </p:txBody>
      </p:sp>
      <p:sp>
        <p:nvSpPr>
          <p:cNvPr id="2" name="Espace réservé du numéro de diapositive 1"/>
          <p:cNvSpPr>
            <a:spLocks noGrp="1"/>
          </p:cNvSpPr>
          <p:nvPr>
            <p:ph type="sldNum" sz="quarter" idx="11"/>
          </p:nvPr>
        </p:nvSpPr>
        <p:spPr/>
        <p:txBody>
          <a:bodyPr/>
          <a:lstStyle/>
          <a:p>
            <a:r>
              <a:rPr lang="en-US" altLang="en-US" smtClean="0">
                <a:latin typeface="Calibri" panose="020F0502020204030204" pitchFamily="34" charset="0"/>
                <a:cs typeface="Calibri" panose="020F0502020204030204" pitchFamily="34" charset="0"/>
              </a:rPr>
              <a:t>|</a:t>
            </a:r>
            <a:r>
              <a:rPr lang="en-US" altLang="en-US" sz="900" baseline="16000" smtClean="0">
                <a:latin typeface="Calibri" panose="020F0502020204030204" pitchFamily="34" charset="0"/>
                <a:cs typeface="Calibri" panose="020F0502020204030204" pitchFamily="34" charset="0"/>
              </a:rPr>
              <a:t>         </a:t>
            </a:r>
            <a:fld id="{A2AB0FFF-949E-4AFB-BF98-7C23E89F2E92}" type="slidenum">
              <a:rPr lang="en-US" altLang="en-US" smtClean="0">
                <a:latin typeface="Calibri" panose="020F0502020204030204" pitchFamily="34" charset="0"/>
                <a:cs typeface="Calibri" panose="020F0502020204030204" pitchFamily="34" charset="0"/>
              </a:rPr>
              <a:pPr/>
              <a:t>56</a:t>
            </a:fld>
            <a:endParaRPr lang="en-US" altLang="en-US" dirty="0">
              <a:latin typeface="Calibri" panose="020F0502020204030204" pitchFamily="34" charset="0"/>
              <a:cs typeface="Calibri" panose="020F0502020204030204" pitchFamily="34" charset="0"/>
            </a:endParaRPr>
          </a:p>
        </p:txBody>
      </p:sp>
      <p:sp>
        <p:nvSpPr>
          <p:cNvPr id="9" name="ZoneTexte 8"/>
          <p:cNvSpPr txBox="1"/>
          <p:nvPr/>
        </p:nvSpPr>
        <p:spPr>
          <a:xfrm>
            <a:off x="2436712" y="6306472"/>
            <a:ext cx="7982857" cy="400110"/>
          </a:xfrm>
          <a:prstGeom prst="rect">
            <a:avLst/>
          </a:prstGeom>
          <a:noFill/>
        </p:spPr>
        <p:txBody>
          <a:bodyPr wrap="square" rtlCol="0">
            <a:spAutoFit/>
          </a:bodyPr>
          <a:lstStyle>
            <a:defPPr>
              <a:defRPr lang="en-US"/>
            </a:defPPr>
            <a:lvl1pPr algn="ctr">
              <a:defRPr sz="1000"/>
            </a:lvl1pPr>
          </a:lstStyle>
          <a:p>
            <a:r>
              <a:rPr lang="en-US" dirty="0"/>
              <a:t>Zinc code : </a:t>
            </a:r>
            <a:r>
              <a:rPr lang="en-US" dirty="0" smtClean="0"/>
              <a:t>SAGLB.CLO.18.01.0071b Date </a:t>
            </a:r>
            <a:r>
              <a:rPr lang="en-US" dirty="0"/>
              <a:t>of approval : 20 May 2019    </a:t>
            </a:r>
            <a:endParaRPr lang="en-US" dirty="0" smtClean="0"/>
          </a:p>
          <a:p>
            <a:r>
              <a:rPr lang="en-US" dirty="0" smtClean="0"/>
              <a:t>This </a:t>
            </a:r>
            <a:r>
              <a:rPr lang="en-US" dirty="0"/>
              <a:t>is for internal use only and </a:t>
            </a:r>
            <a:r>
              <a:rPr lang="en-US" dirty="0" smtClean="0"/>
              <a:t>subsequent </a:t>
            </a:r>
            <a:r>
              <a:rPr lang="en-US" dirty="0"/>
              <a:t>use in the affiliates is subject to local review and approval.</a:t>
            </a:r>
            <a:endParaRPr lang="fr-FR" dirty="0"/>
          </a:p>
        </p:txBody>
      </p:sp>
    </p:spTree>
    <p:extLst>
      <p:ext uri="{BB962C8B-B14F-4D97-AF65-F5344CB8AC3E}">
        <p14:creationId xmlns:p14="http://schemas.microsoft.com/office/powerpoint/2010/main" val="16361001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E5DCF7A1-61D8-48D8-BB2C-A75ACDCE8491}"/>
              </a:ext>
            </a:extLst>
          </p:cNvPr>
          <p:cNvSpPr>
            <a:spLocks noGrp="1" noChangeArrowheads="1"/>
          </p:cNvSpPr>
          <p:nvPr>
            <p:ph type="title"/>
          </p:nvPr>
        </p:nvSpPr>
        <p:spPr/>
        <p:txBody>
          <a:bodyPr/>
          <a:lstStyle/>
          <a:p>
            <a:r>
              <a:rPr lang="en-US" altLang="en-US" sz="2400" b="1" dirty="0"/>
              <a:t/>
            </a:r>
            <a:br>
              <a:rPr lang="en-US" altLang="en-US" sz="2400" b="1" dirty="0"/>
            </a:br>
            <a:r>
              <a:rPr lang="en-US" altLang="en-US" sz="2400" b="1" kern="1200" dirty="0">
                <a:solidFill>
                  <a:schemeClr val="tx1">
                    <a:lumMod val="75000"/>
                  </a:schemeClr>
                </a:solidFill>
                <a:ea typeface="+mn-ea"/>
              </a:rPr>
              <a:t>Conclusion</a:t>
            </a:r>
            <a:r>
              <a:rPr lang="en-US" altLang="en-US" sz="2400" b="1" dirty="0"/>
              <a:t> </a:t>
            </a:r>
          </a:p>
        </p:txBody>
      </p:sp>
      <p:sp>
        <p:nvSpPr>
          <p:cNvPr id="40963" name="Content Placeholder 2">
            <a:extLst>
              <a:ext uri="{FF2B5EF4-FFF2-40B4-BE49-F238E27FC236}">
                <a16:creationId xmlns:a16="http://schemas.microsoft.com/office/drawing/2014/main" id="{C1312BCD-D42E-464B-892A-DA9A1BD9A9B8}"/>
              </a:ext>
            </a:extLst>
          </p:cNvPr>
          <p:cNvSpPr>
            <a:spLocks noGrp="1" noChangeArrowheads="1"/>
          </p:cNvSpPr>
          <p:nvPr>
            <p:ph idx="1"/>
          </p:nvPr>
        </p:nvSpPr>
        <p:spPr/>
        <p:txBody>
          <a:bodyPr/>
          <a:lstStyle/>
          <a:p>
            <a:endParaRPr lang="en-US" altLang="en-US" sz="2000" dirty="0"/>
          </a:p>
          <a:p>
            <a:endParaRPr lang="en-US" altLang="en-US" sz="2000" dirty="0"/>
          </a:p>
          <a:p>
            <a:r>
              <a:rPr lang="en-US" altLang="en-US" sz="2000" dirty="0"/>
              <a:t>De-escalation from ticagrelor to clopidogrel is associated with an increase in platelet reactivity, indicative of a drug-drug interaction.</a:t>
            </a:r>
          </a:p>
          <a:p>
            <a:r>
              <a:rPr lang="en-US" altLang="en-US" sz="2000" dirty="0"/>
              <a:t>The administration of a loading dose of clopidogrel prior to initiation of a maintenance dose of clopidogrel mitigates these observations, by delaying and hampering the increase in platelet reactivity.</a:t>
            </a:r>
          </a:p>
          <a:p>
            <a:r>
              <a:rPr lang="en-US" altLang="en-US" sz="2000" dirty="0"/>
              <a:t>However, the pharmacodynamic profile of such a de-escalation strategy is not improved by delaying the timing of administration of a loading dose of clopidogrel after discontinuation of ticagrelor. </a:t>
            </a:r>
            <a:endParaRPr lang="en-US" altLang="en-US" sz="1400" dirty="0"/>
          </a:p>
        </p:txBody>
      </p:sp>
      <p:sp>
        <p:nvSpPr>
          <p:cNvPr id="40965" name="Rectangle 15">
            <a:extLst>
              <a:ext uri="{FF2B5EF4-FFF2-40B4-BE49-F238E27FC236}">
                <a16:creationId xmlns:a16="http://schemas.microsoft.com/office/drawing/2014/main" id="{0F841CAA-AF90-4DD6-866B-C5AEBDE6180A}"/>
              </a:ext>
            </a:extLst>
          </p:cNvPr>
          <p:cNvSpPr>
            <a:spLocks noChangeArrowheads="1"/>
          </p:cNvSpPr>
          <p:nvPr/>
        </p:nvSpPr>
        <p:spPr bwMode="auto">
          <a:xfrm>
            <a:off x="814917" y="5805488"/>
            <a:ext cx="79898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130000"/>
              <a:buFont typeface="Verdana" panose="020B0604030504040204" pitchFamily="34" charset="0"/>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Font typeface="Verdana" panose="020B0604030504040204" pitchFamily="34" charset="0"/>
              <a:buChar char="●"/>
              <a:defRPr sz="1600" b="1">
                <a:solidFill>
                  <a:srgbClr val="989898"/>
                </a:solidFill>
                <a:latin typeface="Arial" panose="020B0604020202020204" pitchFamily="34" charset="0"/>
                <a:cs typeface="Arial" panose="020B0604020202020204" pitchFamily="34" charset="0"/>
              </a:defRPr>
            </a:lvl2pPr>
            <a:lvl3pPr marL="1143000" indent="-228600">
              <a:spcBef>
                <a:spcPct val="20000"/>
              </a:spcBef>
              <a:buClr>
                <a:schemeClr val="hlink"/>
              </a:buClr>
              <a:buChar char="•"/>
              <a:defRPr sz="1600">
                <a:solidFill>
                  <a:srgbClr val="989898"/>
                </a:solidFill>
                <a:latin typeface="Arial" panose="020B0604020202020204" pitchFamily="34" charset="0"/>
                <a:cs typeface="Arial" panose="020B0604020202020204" pitchFamily="34" charset="0"/>
              </a:defRPr>
            </a:lvl3pPr>
            <a:lvl4pPr marL="16002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4pPr>
            <a:lvl5pPr marL="2057400" indent="-228600">
              <a:spcBef>
                <a:spcPct val="20000"/>
              </a:spcBef>
              <a:buClr>
                <a:schemeClr val="accent2"/>
              </a:buClr>
              <a:buChar char="•"/>
              <a:defRPr sz="1600">
                <a:solidFill>
                  <a:srgbClr val="989898"/>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2"/>
              </a:buClr>
              <a:buChar char="•"/>
              <a:defRPr sz="1600">
                <a:solidFill>
                  <a:srgbClr val="989898"/>
                </a:solidFill>
                <a:latin typeface="Arial" panose="020B0604020202020204" pitchFamily="34" charset="0"/>
                <a:cs typeface="Arial" panose="020B0604020202020204" pitchFamily="34" charset="0"/>
              </a:defRPr>
            </a:lvl9pPr>
          </a:lstStyle>
          <a:p>
            <a:pPr>
              <a:spcBef>
                <a:spcPct val="0"/>
              </a:spcBef>
              <a:buClrTx/>
              <a:buSzTx/>
              <a:buFontTx/>
              <a:buNone/>
            </a:pPr>
            <a:r>
              <a:rPr lang="en-IN" altLang="en-US" sz="1000" dirty="0">
                <a:latin typeface="Calibri" panose="020F0502020204030204" pitchFamily="34" charset="0"/>
                <a:cs typeface="Calibri" panose="020F0502020204030204" pitchFamily="34" charset="0"/>
              </a:rPr>
              <a:t>Franchi F, </a:t>
            </a:r>
            <a:r>
              <a:rPr lang="en-IN" altLang="en-US" sz="1000" i="1" dirty="0">
                <a:latin typeface="Calibri" panose="020F0502020204030204" pitchFamily="34" charset="0"/>
                <a:cs typeface="Calibri" panose="020F0502020204030204" pitchFamily="34" charset="0"/>
              </a:rPr>
              <a:t>et al. Circulation</a:t>
            </a:r>
            <a:r>
              <a:rPr lang="en-IN" altLang="en-US" sz="1000" dirty="0">
                <a:latin typeface="Calibri" panose="020F0502020204030204" pitchFamily="34" charset="0"/>
                <a:cs typeface="Calibri" panose="020F0502020204030204" pitchFamily="34" charset="0"/>
              </a:rPr>
              <a:t>. 2018;137:00-00.</a:t>
            </a:r>
            <a:endParaRPr lang="en-US" altLang="en-US" sz="1000" dirty="0">
              <a:latin typeface="Calibri" panose="020F0502020204030204" pitchFamily="34" charset="0"/>
              <a:cs typeface="Calibri" panose="020F0502020204030204" pitchFamily="34" charset="0"/>
            </a:endParaRPr>
          </a:p>
        </p:txBody>
      </p:sp>
      <p:sp>
        <p:nvSpPr>
          <p:cNvPr id="2" name="Espace réservé du numéro de diapositive 1"/>
          <p:cNvSpPr>
            <a:spLocks noGrp="1"/>
          </p:cNvSpPr>
          <p:nvPr>
            <p:ph type="sldNum" sz="quarter" idx="11"/>
          </p:nvPr>
        </p:nvSpPr>
        <p:spPr/>
        <p:txBody>
          <a:bodyPr/>
          <a:lstStyle/>
          <a:p>
            <a:r>
              <a:rPr lang="en-US" altLang="en-US" smtClean="0">
                <a:latin typeface="Calibri" panose="020F0502020204030204" pitchFamily="34" charset="0"/>
                <a:cs typeface="Calibri" panose="020F0502020204030204" pitchFamily="34" charset="0"/>
              </a:rPr>
              <a:t>|</a:t>
            </a:r>
            <a:r>
              <a:rPr lang="en-US" altLang="en-US" sz="900" baseline="16000" smtClean="0">
                <a:latin typeface="Calibri" panose="020F0502020204030204" pitchFamily="34" charset="0"/>
                <a:cs typeface="Calibri" panose="020F0502020204030204" pitchFamily="34" charset="0"/>
              </a:rPr>
              <a:t>         </a:t>
            </a:r>
            <a:fld id="{A2AB0FFF-949E-4AFB-BF98-7C23E89F2E92}" type="slidenum">
              <a:rPr lang="en-US" altLang="en-US" smtClean="0">
                <a:latin typeface="Calibri" panose="020F0502020204030204" pitchFamily="34" charset="0"/>
                <a:cs typeface="Calibri" panose="020F0502020204030204" pitchFamily="34" charset="0"/>
              </a:rPr>
              <a:pPr/>
              <a:t>57</a:t>
            </a:fld>
            <a:endParaRPr lang="en-US" altLang="en-US" dirty="0">
              <a:latin typeface="Calibri" panose="020F0502020204030204" pitchFamily="34" charset="0"/>
              <a:cs typeface="Calibri" panose="020F0502020204030204" pitchFamily="34" charset="0"/>
            </a:endParaRPr>
          </a:p>
        </p:txBody>
      </p:sp>
      <p:sp>
        <p:nvSpPr>
          <p:cNvPr id="8" name="ZoneTexte 7"/>
          <p:cNvSpPr txBox="1"/>
          <p:nvPr/>
        </p:nvSpPr>
        <p:spPr>
          <a:xfrm>
            <a:off x="2436712" y="6306472"/>
            <a:ext cx="7982857" cy="400110"/>
          </a:xfrm>
          <a:prstGeom prst="rect">
            <a:avLst/>
          </a:prstGeom>
          <a:noFill/>
        </p:spPr>
        <p:txBody>
          <a:bodyPr wrap="square" rtlCol="0">
            <a:spAutoFit/>
          </a:bodyPr>
          <a:lstStyle>
            <a:defPPr>
              <a:defRPr lang="en-US"/>
            </a:defPPr>
            <a:lvl1pPr algn="ctr">
              <a:defRPr sz="1000"/>
            </a:lvl1pPr>
          </a:lstStyle>
          <a:p>
            <a:r>
              <a:rPr lang="en-US" dirty="0"/>
              <a:t>Zinc code : </a:t>
            </a:r>
            <a:r>
              <a:rPr lang="en-US" dirty="0" smtClean="0"/>
              <a:t>SAGLB.CLO.18.01.0071b Date </a:t>
            </a:r>
            <a:r>
              <a:rPr lang="en-US" dirty="0"/>
              <a:t>of approval : 20 May 2019    </a:t>
            </a:r>
            <a:endParaRPr lang="en-US" dirty="0" smtClean="0"/>
          </a:p>
          <a:p>
            <a:r>
              <a:rPr lang="en-US" dirty="0" smtClean="0"/>
              <a:t>This </a:t>
            </a:r>
            <a:r>
              <a:rPr lang="en-US" dirty="0"/>
              <a:t>is for internal use only and </a:t>
            </a:r>
            <a:r>
              <a:rPr lang="en-US" dirty="0" smtClean="0"/>
              <a:t>subsequent </a:t>
            </a:r>
            <a:r>
              <a:rPr lang="en-US" dirty="0"/>
              <a:t>use in the affiliates is subject to local review and approval.</a:t>
            </a:r>
            <a:endParaRPr lang="fr-FR" dirty="0"/>
          </a:p>
        </p:txBody>
      </p:sp>
    </p:spTree>
    <p:extLst>
      <p:ext uri="{BB962C8B-B14F-4D97-AF65-F5344CB8AC3E}">
        <p14:creationId xmlns:p14="http://schemas.microsoft.com/office/powerpoint/2010/main" val="32903952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35D54D6-0229-41BA-BF51-8D4D41855210}"/>
              </a:ext>
            </a:extLst>
          </p:cNvPr>
          <p:cNvSpPr txBox="1">
            <a:spLocks/>
          </p:cNvSpPr>
          <p:nvPr/>
        </p:nvSpPr>
        <p:spPr bwMode="auto">
          <a:xfrm>
            <a:off x="2852676" y="1722664"/>
            <a:ext cx="6300700" cy="1505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0" fontAlgn="base" hangingPunct="0">
              <a:lnSpc>
                <a:spcPct val="90000"/>
              </a:lnSpc>
              <a:spcBef>
                <a:spcPct val="0"/>
              </a:spcBef>
              <a:spcAft>
                <a:spcPct val="0"/>
              </a:spcAft>
              <a:defRPr sz="3300">
                <a:solidFill>
                  <a:schemeClr val="bg1"/>
                </a:solidFill>
                <a:latin typeface="+mj-lt"/>
                <a:ea typeface="+mj-ea"/>
                <a:cs typeface="+mj-cs"/>
              </a:defRPr>
            </a:lvl1pPr>
            <a:lvl2pPr algn="l" rtl="0" eaLnBrk="0" fontAlgn="base" hangingPunct="0">
              <a:lnSpc>
                <a:spcPct val="90000"/>
              </a:lnSpc>
              <a:spcBef>
                <a:spcPct val="0"/>
              </a:spcBef>
              <a:spcAft>
                <a:spcPct val="0"/>
              </a:spcAft>
              <a:defRPr sz="2325">
                <a:solidFill>
                  <a:schemeClr val="tx1"/>
                </a:solidFill>
                <a:latin typeface="Arial" charset="0"/>
                <a:cs typeface="Arial" charset="0"/>
              </a:defRPr>
            </a:lvl2pPr>
            <a:lvl3pPr algn="l" rtl="0" eaLnBrk="0" fontAlgn="base" hangingPunct="0">
              <a:lnSpc>
                <a:spcPct val="90000"/>
              </a:lnSpc>
              <a:spcBef>
                <a:spcPct val="0"/>
              </a:spcBef>
              <a:spcAft>
                <a:spcPct val="0"/>
              </a:spcAft>
              <a:defRPr sz="2325">
                <a:solidFill>
                  <a:schemeClr val="tx1"/>
                </a:solidFill>
                <a:latin typeface="Arial" charset="0"/>
                <a:cs typeface="Arial" charset="0"/>
              </a:defRPr>
            </a:lvl3pPr>
            <a:lvl4pPr algn="l" rtl="0" eaLnBrk="0" fontAlgn="base" hangingPunct="0">
              <a:lnSpc>
                <a:spcPct val="90000"/>
              </a:lnSpc>
              <a:spcBef>
                <a:spcPct val="0"/>
              </a:spcBef>
              <a:spcAft>
                <a:spcPct val="0"/>
              </a:spcAft>
              <a:defRPr sz="2325">
                <a:solidFill>
                  <a:schemeClr val="tx1"/>
                </a:solidFill>
                <a:latin typeface="Arial" charset="0"/>
                <a:cs typeface="Arial" charset="0"/>
              </a:defRPr>
            </a:lvl4pPr>
            <a:lvl5pPr algn="l" rtl="0" eaLnBrk="0" fontAlgn="base" hangingPunct="0">
              <a:lnSpc>
                <a:spcPct val="90000"/>
              </a:lnSpc>
              <a:spcBef>
                <a:spcPct val="0"/>
              </a:spcBef>
              <a:spcAft>
                <a:spcPct val="0"/>
              </a:spcAft>
              <a:defRPr sz="2325">
                <a:solidFill>
                  <a:schemeClr val="tx1"/>
                </a:solidFill>
                <a:latin typeface="Arial" charset="0"/>
                <a:cs typeface="Arial" charset="0"/>
              </a:defRPr>
            </a:lvl5pPr>
            <a:lvl6pPr marL="342866" algn="l" rtl="0" fontAlgn="base">
              <a:lnSpc>
                <a:spcPct val="90000"/>
              </a:lnSpc>
              <a:spcBef>
                <a:spcPct val="0"/>
              </a:spcBef>
              <a:spcAft>
                <a:spcPct val="0"/>
              </a:spcAft>
              <a:defRPr sz="2325">
                <a:solidFill>
                  <a:srgbClr val="989898"/>
                </a:solidFill>
                <a:latin typeface="Arial" charset="0"/>
                <a:cs typeface="Arial" charset="0"/>
              </a:defRPr>
            </a:lvl6pPr>
            <a:lvl7pPr marL="685732" algn="l" rtl="0" fontAlgn="base">
              <a:lnSpc>
                <a:spcPct val="90000"/>
              </a:lnSpc>
              <a:spcBef>
                <a:spcPct val="0"/>
              </a:spcBef>
              <a:spcAft>
                <a:spcPct val="0"/>
              </a:spcAft>
              <a:defRPr sz="2325">
                <a:solidFill>
                  <a:srgbClr val="989898"/>
                </a:solidFill>
                <a:latin typeface="Arial" charset="0"/>
                <a:cs typeface="Arial" charset="0"/>
              </a:defRPr>
            </a:lvl7pPr>
            <a:lvl8pPr marL="1028598" algn="l" rtl="0" fontAlgn="base">
              <a:lnSpc>
                <a:spcPct val="90000"/>
              </a:lnSpc>
              <a:spcBef>
                <a:spcPct val="0"/>
              </a:spcBef>
              <a:spcAft>
                <a:spcPct val="0"/>
              </a:spcAft>
              <a:defRPr sz="2325">
                <a:solidFill>
                  <a:srgbClr val="989898"/>
                </a:solidFill>
                <a:latin typeface="Arial" charset="0"/>
                <a:cs typeface="Arial" charset="0"/>
              </a:defRPr>
            </a:lvl8pPr>
            <a:lvl9pPr marL="1371464" algn="l" rtl="0" fontAlgn="base">
              <a:lnSpc>
                <a:spcPct val="90000"/>
              </a:lnSpc>
              <a:spcBef>
                <a:spcPct val="0"/>
              </a:spcBef>
              <a:spcAft>
                <a:spcPct val="0"/>
              </a:spcAft>
              <a:defRPr sz="2325">
                <a:solidFill>
                  <a:srgbClr val="989898"/>
                </a:solidFill>
                <a:latin typeface="Arial" charset="0"/>
                <a:cs typeface="Arial" charset="0"/>
              </a:defRPr>
            </a:lvl9p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GB" sz="30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
            </a:r>
            <a:br>
              <a:rPr kumimoji="0" lang="en-GB" sz="30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br>
            <a:r>
              <a:rPr kumimoji="0" lang="en-GB" sz="30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
            </a:r>
            <a:br>
              <a:rPr kumimoji="0" lang="en-GB" sz="30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br>
            <a:r>
              <a:rPr kumimoji="0" lang="en-GB" sz="30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
            </a:r>
            <a:br>
              <a:rPr kumimoji="0" lang="en-GB" sz="30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br>
            <a:r>
              <a:rPr kumimoji="0" lang="en-GB" sz="30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
            </a:r>
            <a:br>
              <a:rPr kumimoji="0" lang="en-GB" sz="3000" b="1"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br>
            <a:r>
              <a:rPr kumimoji="0" lang="en-US" sz="3000" b="1" i="0" u="none" strike="noStrike" kern="0" cap="none" spc="0" normalizeH="0" baseline="0" noProof="0" dirty="0" smtClean="0">
                <a:ln>
                  <a:noFill/>
                </a:ln>
                <a:solidFill>
                  <a:srgbClr val="FFFFFF"/>
                </a:solidFill>
                <a:effectLst/>
                <a:uLnTx/>
                <a:uFillTx/>
                <a:latin typeface="Calibri" panose="020F0502020204030204" pitchFamily="34" charset="0"/>
                <a:ea typeface="+mj-ea"/>
                <a:cs typeface="Calibri" panose="020F0502020204030204" pitchFamily="34" charset="0"/>
              </a:rPr>
              <a:t>CONCLUSION AND PERSPECTIVES </a:t>
            </a:r>
            <a:r>
              <a:rPr kumimoji="0" lang="en-GB" sz="3000" b="0" i="0" u="none" strike="noStrike" kern="0" cap="none" spc="0" normalizeH="0" baseline="0" noProof="0" dirty="0" smtClean="0">
                <a:ln>
                  <a:noFill/>
                </a:ln>
                <a:solidFill>
                  <a:srgbClr val="FFFFFF"/>
                </a:solidFill>
                <a:effectLst/>
                <a:uLnTx/>
                <a:uFillTx/>
                <a:latin typeface="Calibri" panose="020F0502020204030204" pitchFamily="34" charset="0"/>
                <a:ea typeface="+mj-ea"/>
                <a:cs typeface="Calibri" panose="020F0502020204030204" pitchFamily="34" charset="0"/>
              </a:rPr>
              <a:t/>
            </a:r>
            <a:br>
              <a:rPr kumimoji="0" lang="en-GB" sz="3000" b="0" i="0" u="none" strike="noStrike" kern="0" cap="none" spc="0" normalizeH="0" baseline="0" noProof="0" dirty="0" smtClean="0">
                <a:ln>
                  <a:noFill/>
                </a:ln>
                <a:solidFill>
                  <a:srgbClr val="FFFFFF"/>
                </a:solidFill>
                <a:effectLst/>
                <a:uLnTx/>
                <a:uFillTx/>
                <a:latin typeface="Calibri" panose="020F0502020204030204" pitchFamily="34" charset="0"/>
                <a:ea typeface="+mj-ea"/>
                <a:cs typeface="Calibri" panose="020F0502020204030204" pitchFamily="34" charset="0"/>
              </a:rPr>
            </a:br>
            <a:endParaRPr kumimoji="0" lang="en-GB" sz="3000" b="0" i="0" u="none" strike="noStrike" kern="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p:txBody>
      </p:sp>
      <p:sp>
        <p:nvSpPr>
          <p:cNvPr id="6" name="Espace réservé du numéro de diapositive 5"/>
          <p:cNvSpPr>
            <a:spLocks noGrp="1"/>
          </p:cNvSpPr>
          <p:nvPr>
            <p:ph type="sldNum" sz="quarter" idx="10"/>
          </p:nvPr>
        </p:nvSpPr>
        <p:spPr/>
        <p:txBody>
          <a:bodyPr/>
          <a:lstStyle/>
          <a:p>
            <a:r>
              <a:rPr lang="en-US" altLang="en-US" smtClean="0">
                <a:latin typeface="Calibri" panose="020F0502020204030204" pitchFamily="34" charset="0"/>
                <a:cs typeface="Calibri" panose="020F0502020204030204" pitchFamily="34" charset="0"/>
              </a:rPr>
              <a:t>|</a:t>
            </a:r>
            <a:r>
              <a:rPr lang="en-US" altLang="en-US" sz="900" baseline="16000" smtClean="0">
                <a:latin typeface="Calibri" panose="020F0502020204030204" pitchFamily="34" charset="0"/>
                <a:cs typeface="Calibri" panose="020F0502020204030204" pitchFamily="34" charset="0"/>
              </a:rPr>
              <a:t>         </a:t>
            </a:r>
            <a:fld id="{5D48B673-00A5-4F2E-B1C2-6E100376F000}" type="slidenum">
              <a:rPr lang="en-US" altLang="en-US" smtClean="0">
                <a:latin typeface="Calibri" panose="020F0502020204030204" pitchFamily="34" charset="0"/>
                <a:cs typeface="Calibri" panose="020F0502020204030204" pitchFamily="34" charset="0"/>
              </a:rPr>
              <a:pPr/>
              <a:t>58</a:t>
            </a:fld>
            <a:endParaRPr lang="en-US" altLang="en-US" dirty="0">
              <a:latin typeface="Calibri" panose="020F0502020204030204" pitchFamily="34" charset="0"/>
              <a:cs typeface="Calibri" panose="020F0502020204030204" pitchFamily="34" charset="0"/>
            </a:endParaRPr>
          </a:p>
        </p:txBody>
      </p:sp>
      <p:sp>
        <p:nvSpPr>
          <p:cNvPr id="7" name="ZoneTexte 6"/>
          <p:cNvSpPr txBox="1"/>
          <p:nvPr/>
        </p:nvSpPr>
        <p:spPr>
          <a:xfrm>
            <a:off x="2436712" y="6306472"/>
            <a:ext cx="7982857" cy="400110"/>
          </a:xfrm>
          <a:prstGeom prst="rect">
            <a:avLst/>
          </a:prstGeom>
          <a:noFill/>
        </p:spPr>
        <p:txBody>
          <a:bodyPr wrap="square" rtlCol="0">
            <a:spAutoFit/>
          </a:bodyPr>
          <a:lstStyle>
            <a:defPPr>
              <a:defRPr lang="en-US"/>
            </a:defPPr>
            <a:lvl1pPr algn="ctr">
              <a:defRPr sz="1000"/>
            </a:lvl1pPr>
          </a:lstStyle>
          <a:p>
            <a:r>
              <a:rPr lang="en-US" dirty="0"/>
              <a:t>Zinc code : </a:t>
            </a:r>
            <a:r>
              <a:rPr lang="en-US" dirty="0" smtClean="0"/>
              <a:t>SAGLB.CLO.18.01.0071b Date </a:t>
            </a:r>
            <a:r>
              <a:rPr lang="en-US" dirty="0"/>
              <a:t>of approval : 20 May 2019    </a:t>
            </a:r>
            <a:endParaRPr lang="en-US" dirty="0" smtClean="0"/>
          </a:p>
          <a:p>
            <a:r>
              <a:rPr lang="en-US" dirty="0" smtClean="0"/>
              <a:t>This </a:t>
            </a:r>
            <a:r>
              <a:rPr lang="en-US" dirty="0"/>
              <a:t>is for internal use only and </a:t>
            </a:r>
            <a:r>
              <a:rPr lang="en-US" dirty="0" smtClean="0"/>
              <a:t>subsequent </a:t>
            </a:r>
            <a:r>
              <a:rPr lang="en-US" dirty="0"/>
              <a:t>use in the affiliates is subject to local review and approval.</a:t>
            </a:r>
            <a:endParaRPr lang="fr-FR" dirty="0"/>
          </a:p>
        </p:txBody>
      </p:sp>
    </p:spTree>
    <p:extLst>
      <p:ext uri="{BB962C8B-B14F-4D97-AF65-F5344CB8AC3E}">
        <p14:creationId xmlns:p14="http://schemas.microsoft.com/office/powerpoint/2010/main" val="27837367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00196" y="1215219"/>
            <a:ext cx="10598447" cy="4464021"/>
          </a:xfrm>
        </p:spPr>
        <p:txBody>
          <a:bodyPr/>
          <a:lstStyle/>
          <a:p>
            <a:pPr marL="0" indent="0">
              <a:lnSpc>
                <a:spcPct val="150000"/>
              </a:lnSpc>
              <a:buNone/>
            </a:pPr>
            <a:endParaRPr lang="en-US" sz="1700" dirty="0"/>
          </a:p>
          <a:p>
            <a:pPr>
              <a:lnSpc>
                <a:spcPct val="150000"/>
              </a:lnSpc>
            </a:pPr>
            <a:endParaRPr lang="en-US" sz="1400" dirty="0"/>
          </a:p>
          <a:p>
            <a:pPr>
              <a:lnSpc>
                <a:spcPct val="150000"/>
              </a:lnSpc>
            </a:pPr>
            <a:r>
              <a:rPr lang="en-GB" sz="1700" dirty="0"/>
              <a:t>Results of two randomised TOPIC and TROPICAL-ACS studies highlight the potential interest of using a personalised approach for </a:t>
            </a:r>
            <a:r>
              <a:rPr lang="fr-FR" sz="1700" dirty="0"/>
              <a:t>individualising and optimising post-ACS treatment. </a:t>
            </a:r>
          </a:p>
          <a:p>
            <a:pPr marL="0" indent="0">
              <a:lnSpc>
                <a:spcPct val="150000"/>
              </a:lnSpc>
              <a:buNone/>
            </a:pPr>
            <a:endParaRPr lang="fr-FR" sz="1200" dirty="0"/>
          </a:p>
          <a:p>
            <a:pPr>
              <a:lnSpc>
                <a:spcPct val="150000"/>
              </a:lnSpc>
            </a:pPr>
            <a:r>
              <a:rPr lang="en-GB" sz="1700" dirty="0"/>
              <a:t>TOPIC And TROPICAL ACS studies confirmed that de-escalation leads to similar net clinical benefit  with better bleeding outcomes.</a:t>
            </a:r>
            <a:endParaRPr lang="fr-FR" sz="1700" dirty="0"/>
          </a:p>
          <a:p>
            <a:pPr marL="0" indent="0">
              <a:lnSpc>
                <a:spcPct val="150000"/>
              </a:lnSpc>
              <a:buNone/>
            </a:pPr>
            <a:endParaRPr lang="fr-FR" sz="1200" dirty="0"/>
          </a:p>
          <a:p>
            <a:pPr>
              <a:lnSpc>
                <a:spcPct val="150000"/>
              </a:lnSpc>
            </a:pPr>
            <a:r>
              <a:rPr lang="en-US" sz="1700" dirty="0"/>
              <a:t>These studies still do not answer the questions such as when is the right time to de-escalate and which is the right population. Therefore, more studies are required to confirm this de-escalation concept. </a:t>
            </a:r>
            <a:endParaRPr lang="en-GB" sz="1700" dirty="0"/>
          </a:p>
          <a:p>
            <a:pPr marL="0" indent="0">
              <a:lnSpc>
                <a:spcPct val="150000"/>
              </a:lnSpc>
              <a:buNone/>
            </a:pPr>
            <a:endParaRPr lang="en-GB" sz="1700" dirty="0"/>
          </a:p>
        </p:txBody>
      </p:sp>
      <p:sp>
        <p:nvSpPr>
          <p:cNvPr id="8" name="TextBox 7"/>
          <p:cNvSpPr txBox="1"/>
          <p:nvPr/>
        </p:nvSpPr>
        <p:spPr>
          <a:xfrm>
            <a:off x="784061" y="515629"/>
            <a:ext cx="8402625" cy="438580"/>
          </a:xfrm>
          <a:prstGeom prst="rect">
            <a:avLst/>
          </a:prstGeom>
          <a:noFill/>
        </p:spPr>
        <p:txBody>
          <a:bodyPr wrap="square" lIns="68574" tIns="34289" rIns="68574" bIns="34289" rtlCol="0">
            <a:spAutoFit/>
          </a:bodyPr>
          <a:lstStyle/>
          <a:p>
            <a:pPr defTabSz="685732"/>
            <a:r>
              <a:rPr lang="en-GB" sz="2400" b="1" dirty="0">
                <a:solidFill>
                  <a:schemeClr val="tx1">
                    <a:lumMod val="75000"/>
                  </a:schemeClr>
                </a:solidFill>
                <a:latin typeface="Calibri" panose="020F0502020204030204" pitchFamily="34" charset="0"/>
                <a:cs typeface="Calibri" panose="020F0502020204030204" pitchFamily="34" charset="0"/>
              </a:rPr>
              <a:t>Conclusion and Perspectives</a:t>
            </a:r>
            <a:endParaRPr lang="en-GB" sz="2400" b="1" strike="sngStrike" dirty="0">
              <a:solidFill>
                <a:schemeClr val="tx1">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 name="Rectangle 3"/>
          <p:cNvSpPr/>
          <p:nvPr/>
        </p:nvSpPr>
        <p:spPr>
          <a:xfrm>
            <a:off x="784061" y="5679240"/>
            <a:ext cx="10830719" cy="400110"/>
          </a:xfrm>
          <a:prstGeom prst="rect">
            <a:avLst/>
          </a:prstGeom>
        </p:spPr>
        <p:txBody>
          <a:bodyPr wrap="square">
            <a:spAutoFit/>
          </a:bodyPr>
          <a:lstStyle/>
          <a:p>
            <a:r>
              <a:rPr lang="en-US" sz="1000" dirty="0">
                <a:latin typeface="Calibri" pitchFamily="34" charset="0"/>
                <a:cs typeface="Calibri" pitchFamily="34" charset="0"/>
              </a:rPr>
              <a:t>PD: Pharmacodynamic, </a:t>
            </a:r>
            <a:r>
              <a:rPr lang="en-GB" sz="1000" dirty="0">
                <a:solidFill>
                  <a:schemeClr val="tx1">
                    <a:lumMod val="75000"/>
                  </a:schemeClr>
                </a:solidFill>
                <a:latin typeface="Calibri" pitchFamily="34" charset="0"/>
                <a:cs typeface="Calibri" pitchFamily="34" charset="0"/>
              </a:rPr>
              <a:t>TOPIC: Timing Of Platelet Inhibition after acute Coronary Syndrome,  </a:t>
            </a:r>
            <a:br>
              <a:rPr lang="en-GB" sz="1000" dirty="0">
                <a:solidFill>
                  <a:schemeClr val="tx1">
                    <a:lumMod val="75000"/>
                  </a:schemeClr>
                </a:solidFill>
                <a:latin typeface="Calibri" pitchFamily="34" charset="0"/>
                <a:cs typeface="Calibri" pitchFamily="34" charset="0"/>
              </a:rPr>
            </a:br>
            <a:r>
              <a:rPr lang="en-GB" sz="1000" dirty="0">
                <a:latin typeface="Calibri" pitchFamily="34" charset="0"/>
                <a:cs typeface="Calibri" pitchFamily="34" charset="0"/>
              </a:rPr>
              <a:t>TROPICAL-ACS: Testing Responsiveness To Platelet Inhibition On Chronic Antiplatelet Treatment For Acute Coronary Syndromes</a:t>
            </a:r>
            <a:r>
              <a:rPr lang="en-GB" sz="1000" dirty="0">
                <a:solidFill>
                  <a:schemeClr val="tx1">
                    <a:lumMod val="75000"/>
                  </a:schemeClr>
                </a:solidFill>
                <a:latin typeface="Calibri" pitchFamily="34" charset="0"/>
                <a:cs typeface="Calibri" pitchFamily="34" charset="0"/>
              </a:rPr>
              <a:t> </a:t>
            </a:r>
            <a:endParaRPr lang="en-GB" sz="1000" dirty="0">
              <a:latin typeface="Calibri" pitchFamily="34" charset="0"/>
              <a:cs typeface="Calibri" pitchFamily="34" charset="0"/>
            </a:endParaRPr>
          </a:p>
        </p:txBody>
      </p:sp>
      <p:sp>
        <p:nvSpPr>
          <p:cNvPr id="12" name="Espace réservé du numéro de diapositive 11"/>
          <p:cNvSpPr>
            <a:spLocks noGrp="1"/>
          </p:cNvSpPr>
          <p:nvPr>
            <p:ph type="sldNum" sz="quarter" idx="11"/>
          </p:nvPr>
        </p:nvSpPr>
        <p:spPr/>
        <p:txBody>
          <a:bodyPr/>
          <a:lstStyle/>
          <a:p>
            <a:pPr>
              <a:defRPr/>
            </a:pPr>
            <a:r>
              <a:rPr lang="en-US" smtClean="0">
                <a:latin typeface="Calibri" panose="020F0502020204030204" pitchFamily="34" charset="0"/>
                <a:cs typeface="Calibri" panose="020F0502020204030204" pitchFamily="34" charset="0"/>
              </a:rPr>
              <a:t>|</a:t>
            </a:r>
            <a:r>
              <a:rPr lang="en-US" sz="675" baseline="16000" smtClean="0">
                <a:latin typeface="Calibri" panose="020F0502020204030204" pitchFamily="34" charset="0"/>
                <a:cs typeface="Calibri" panose="020F0502020204030204" pitchFamily="34" charset="0"/>
              </a:rPr>
              <a:t>        </a:t>
            </a:r>
            <a:fld id="{56F5436D-4467-46D4-B528-6B3DB15B0010}" type="slidenum">
              <a:rPr lang="en-US" smtClean="0">
                <a:latin typeface="Calibri" panose="020F0502020204030204" pitchFamily="34" charset="0"/>
                <a:cs typeface="Calibri" panose="020F0502020204030204" pitchFamily="34" charset="0"/>
              </a:rPr>
              <a:pPr>
                <a:defRPr/>
              </a:pPr>
              <a:t>59</a:t>
            </a:fld>
            <a:endParaRPr lang="en-US" dirty="0">
              <a:latin typeface="Calibri" panose="020F0502020204030204" pitchFamily="34" charset="0"/>
              <a:cs typeface="Calibri" panose="020F0502020204030204" pitchFamily="34" charset="0"/>
            </a:endParaRPr>
          </a:p>
        </p:txBody>
      </p:sp>
      <p:sp>
        <p:nvSpPr>
          <p:cNvPr id="13" name="ZoneTexte 12"/>
          <p:cNvSpPr txBox="1"/>
          <p:nvPr/>
        </p:nvSpPr>
        <p:spPr>
          <a:xfrm>
            <a:off x="2436712" y="6306472"/>
            <a:ext cx="7982857" cy="400110"/>
          </a:xfrm>
          <a:prstGeom prst="rect">
            <a:avLst/>
          </a:prstGeom>
          <a:noFill/>
        </p:spPr>
        <p:txBody>
          <a:bodyPr wrap="square" rtlCol="0">
            <a:spAutoFit/>
          </a:bodyPr>
          <a:lstStyle>
            <a:defPPr>
              <a:defRPr lang="en-US"/>
            </a:defPPr>
            <a:lvl1pPr algn="ctr">
              <a:defRPr sz="1000"/>
            </a:lvl1pPr>
          </a:lstStyle>
          <a:p>
            <a:r>
              <a:rPr lang="en-US" dirty="0"/>
              <a:t>Zinc code : </a:t>
            </a:r>
            <a:r>
              <a:rPr lang="en-US" dirty="0" smtClean="0"/>
              <a:t>SAGLB.CLO.18.01.0071b Date </a:t>
            </a:r>
            <a:r>
              <a:rPr lang="en-US" dirty="0"/>
              <a:t>of approval : 20 May 2019    </a:t>
            </a:r>
            <a:endParaRPr lang="en-US" dirty="0" smtClean="0"/>
          </a:p>
          <a:p>
            <a:r>
              <a:rPr lang="en-US" dirty="0" smtClean="0"/>
              <a:t>This </a:t>
            </a:r>
            <a:r>
              <a:rPr lang="en-US" dirty="0"/>
              <a:t>is for internal use only and </a:t>
            </a:r>
            <a:r>
              <a:rPr lang="en-US" dirty="0" smtClean="0"/>
              <a:t>subsequent </a:t>
            </a:r>
            <a:r>
              <a:rPr lang="en-US" dirty="0"/>
              <a:t>use in the affiliates is subject to local review and approval.</a:t>
            </a:r>
            <a:endParaRPr lang="fr-FR" dirty="0"/>
          </a:p>
        </p:txBody>
      </p:sp>
    </p:spTree>
    <p:extLst>
      <p:ext uri="{BB962C8B-B14F-4D97-AF65-F5344CB8AC3E}">
        <p14:creationId xmlns:p14="http://schemas.microsoft.com/office/powerpoint/2010/main" val="24605543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re 1"/>
          <p:cNvSpPr txBox="1">
            <a:spLocks/>
          </p:cNvSpPr>
          <p:nvPr/>
        </p:nvSpPr>
        <p:spPr>
          <a:xfrm>
            <a:off x="786182" y="559883"/>
            <a:ext cx="7858125" cy="631031"/>
          </a:xfrm>
          <a:prstGeom prst="rect">
            <a:avLst/>
          </a:prstGeom>
        </p:spPr>
        <p:txBody>
          <a:bodyPr lIns="68574" tIns="34289" rIns="68574" bIns="34289"/>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685732"/>
            <a:r>
              <a:rPr lang="en-US" sz="2400" b="1" dirty="0">
                <a:solidFill>
                  <a:schemeClr val="tx1">
                    <a:lumMod val="75000"/>
                  </a:schemeClr>
                </a:solidFill>
                <a:latin typeface="Calibri" panose="020F0502020204030204" pitchFamily="34" charset="0"/>
                <a:cs typeface="Calibri" panose="020F0502020204030204" pitchFamily="34" charset="0"/>
              </a:rPr>
              <a:t>PRECISE-DAPT Score for Duration of Therapy </a:t>
            </a:r>
          </a:p>
        </p:txBody>
      </p:sp>
      <p:pic>
        <p:nvPicPr>
          <p:cNvPr id="6" name="Picture 5">
            <a:extLst>
              <a:ext uri="{FF2B5EF4-FFF2-40B4-BE49-F238E27FC236}">
                <a16:creationId xmlns:a16="http://schemas.microsoft.com/office/drawing/2014/main" id="{A5DC3E50-3C4E-4106-AA2B-F2B6E9BB951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6182" y="1153445"/>
            <a:ext cx="9078018" cy="4699898"/>
          </a:xfrm>
          <a:prstGeom prst="rect">
            <a:avLst/>
          </a:prstGeom>
        </p:spPr>
      </p:pic>
      <p:sp>
        <p:nvSpPr>
          <p:cNvPr id="5" name="Rectangle 4"/>
          <p:cNvSpPr/>
          <p:nvPr/>
        </p:nvSpPr>
        <p:spPr>
          <a:xfrm>
            <a:off x="9861301" y="4529904"/>
            <a:ext cx="1837765" cy="1323439"/>
          </a:xfrm>
          <a:prstGeom prst="rect">
            <a:avLst/>
          </a:prstGeom>
        </p:spPr>
        <p:txBody>
          <a:bodyPr wrap="square">
            <a:spAutoFit/>
          </a:bodyPr>
          <a:lstStyle/>
          <a:p>
            <a:r>
              <a:rPr lang="en-GB" sz="800" dirty="0">
                <a:latin typeface="Calibri" pitchFamily="34" charset="0"/>
                <a:cs typeface="Calibri" pitchFamily="34" charset="0"/>
              </a:rPr>
              <a:t>PRECISE-DAPT: </a:t>
            </a:r>
            <a:r>
              <a:rPr lang="en-IN" sz="800" dirty="0" err="1">
                <a:latin typeface="Calibri" pitchFamily="34" charset="0"/>
                <a:cs typeface="Calibri" pitchFamily="34" charset="0"/>
              </a:rPr>
              <a:t>PREdicting</a:t>
            </a:r>
            <a:r>
              <a:rPr lang="en-IN" sz="800" dirty="0">
                <a:latin typeface="Calibri" pitchFamily="34" charset="0"/>
                <a:cs typeface="Calibri" pitchFamily="34" charset="0"/>
              </a:rPr>
              <a:t> bleeding Complications In patients undergoing Stent implantation and </a:t>
            </a:r>
            <a:r>
              <a:rPr lang="en-IN" sz="800" dirty="0" err="1">
                <a:latin typeface="Calibri" pitchFamily="34" charset="0"/>
                <a:cs typeface="Calibri" pitchFamily="34" charset="0"/>
              </a:rPr>
              <a:t>subsEquent</a:t>
            </a:r>
            <a:r>
              <a:rPr lang="en-IN" sz="800" dirty="0">
                <a:latin typeface="Calibri" pitchFamily="34" charset="0"/>
                <a:cs typeface="Calibri" pitchFamily="34" charset="0"/>
              </a:rPr>
              <a:t> Dual Anti Platelet Therapy; </a:t>
            </a:r>
            <a:r>
              <a:rPr lang="en-GB" sz="800" dirty="0">
                <a:latin typeface="Calibri" pitchFamily="34" charset="0"/>
                <a:cs typeface="Calibri" pitchFamily="34" charset="0"/>
              </a:rPr>
              <a:t>HB: haemoglobin; WBC: white blood cells, CrCl: </a:t>
            </a:r>
            <a:r>
              <a:rPr lang="en-US" sz="800" dirty="0">
                <a:latin typeface="Calibri" pitchFamily="34" charset="0"/>
                <a:cs typeface="Calibri" pitchFamily="34" charset="0"/>
              </a:rPr>
              <a:t>creatinine clearance; LVEF: Left ventricular ejection fraction; PCI: Percutaneous coronary intervention; MI: Myocardial infarction; CHF: Chronic heart failure. </a:t>
            </a:r>
            <a:endParaRPr lang="en-GB" sz="800" dirty="0">
              <a:latin typeface="Calibri" pitchFamily="34" charset="0"/>
              <a:cs typeface="Calibri" pitchFamily="34" charset="0"/>
            </a:endParaRPr>
          </a:p>
        </p:txBody>
      </p:sp>
      <p:sp>
        <p:nvSpPr>
          <p:cNvPr id="2" name="TextBox 1">
            <a:extLst>
              <a:ext uri="{FF2B5EF4-FFF2-40B4-BE49-F238E27FC236}">
                <a16:creationId xmlns:a16="http://schemas.microsoft.com/office/drawing/2014/main" id="{2891D58B-7493-4E36-9C5D-4E15685395E7}"/>
              </a:ext>
            </a:extLst>
          </p:cNvPr>
          <p:cNvSpPr txBox="1"/>
          <p:nvPr/>
        </p:nvSpPr>
        <p:spPr>
          <a:xfrm>
            <a:off x="786182" y="5815874"/>
            <a:ext cx="4171335" cy="246221"/>
          </a:xfrm>
          <a:prstGeom prst="rect">
            <a:avLst/>
          </a:prstGeom>
          <a:noFill/>
        </p:spPr>
        <p:txBody>
          <a:bodyPr wrap="none" rtlCol="0">
            <a:spAutoFit/>
          </a:bodyPr>
          <a:lstStyle/>
          <a:p>
            <a:r>
              <a:rPr lang="en-US" sz="1000" dirty="0">
                <a:solidFill>
                  <a:srgbClr val="444492"/>
                </a:solidFill>
                <a:latin typeface="Calibri" panose="020F0502020204030204" pitchFamily="34" charset="0"/>
                <a:cs typeface="Calibri" panose="020F0502020204030204" pitchFamily="34" charset="0"/>
              </a:rPr>
              <a:t>Valgimigli M, </a:t>
            </a:r>
            <a:r>
              <a:rPr lang="en-US" sz="1000" i="1" dirty="0">
                <a:solidFill>
                  <a:srgbClr val="444492"/>
                </a:solidFill>
                <a:latin typeface="Calibri" panose="020F0502020204030204" pitchFamily="34" charset="0"/>
                <a:cs typeface="Calibri" panose="020F0502020204030204" pitchFamily="34" charset="0"/>
              </a:rPr>
              <a:t>et al.</a:t>
            </a:r>
            <a:r>
              <a:rPr lang="en-US" sz="1000" dirty="0">
                <a:solidFill>
                  <a:srgbClr val="444492"/>
                </a:solidFill>
                <a:latin typeface="Calibri" panose="020F0502020204030204" pitchFamily="34" charset="0"/>
                <a:cs typeface="Calibri" panose="020F0502020204030204" pitchFamily="34" charset="0"/>
              </a:rPr>
              <a:t> </a:t>
            </a:r>
            <a:r>
              <a:rPr lang="en-US" sz="1000" i="1" dirty="0">
                <a:solidFill>
                  <a:srgbClr val="444492"/>
                </a:solidFill>
                <a:latin typeface="Calibri" panose="020F0502020204030204" pitchFamily="34" charset="0"/>
                <a:cs typeface="Calibri" panose="020F0502020204030204" pitchFamily="34" charset="0"/>
              </a:rPr>
              <a:t>Eur Heart Journal</a:t>
            </a:r>
            <a:r>
              <a:rPr lang="en-US" sz="1000" dirty="0">
                <a:solidFill>
                  <a:srgbClr val="444492"/>
                </a:solidFill>
                <a:latin typeface="Calibri" panose="020F0502020204030204" pitchFamily="34" charset="0"/>
                <a:cs typeface="Calibri" panose="020F0502020204030204" pitchFamily="34" charset="0"/>
              </a:rPr>
              <a:t>. 2017. doi: 10.1093/eurheartj/ehx419.  </a:t>
            </a:r>
            <a:endParaRPr lang="en-GB" sz="1000" dirty="0">
              <a:solidFill>
                <a:srgbClr val="444492"/>
              </a:solidFill>
              <a:latin typeface="Calibri" panose="020F0502020204030204" pitchFamily="34" charset="0"/>
              <a:cs typeface="Calibri" panose="020F0502020204030204" pitchFamily="34" charset="0"/>
            </a:endParaRPr>
          </a:p>
        </p:txBody>
      </p:sp>
      <p:sp>
        <p:nvSpPr>
          <p:cNvPr id="17" name="Espace réservé du numéro de diapositive 16"/>
          <p:cNvSpPr>
            <a:spLocks noGrp="1"/>
          </p:cNvSpPr>
          <p:nvPr>
            <p:ph type="sldNum" sz="quarter" idx="11"/>
          </p:nvPr>
        </p:nvSpPr>
        <p:spPr/>
        <p:txBody>
          <a:bodyPr/>
          <a:lstStyle/>
          <a:p>
            <a:pPr>
              <a:defRPr/>
            </a:pPr>
            <a:r>
              <a:rPr lang="en-US" smtClean="0">
                <a:latin typeface="Calibri" panose="020F0502020204030204" pitchFamily="34" charset="0"/>
                <a:cs typeface="Calibri" panose="020F0502020204030204" pitchFamily="34" charset="0"/>
              </a:rPr>
              <a:t>|</a:t>
            </a:r>
            <a:r>
              <a:rPr lang="en-US" sz="675" baseline="16000" smtClean="0">
                <a:latin typeface="Calibri" panose="020F0502020204030204" pitchFamily="34" charset="0"/>
                <a:cs typeface="Calibri" panose="020F0502020204030204" pitchFamily="34" charset="0"/>
              </a:rPr>
              <a:t>        </a:t>
            </a:r>
            <a:fld id="{9AF4433D-764C-4105-9FE9-C720230AD6CB}" type="slidenum">
              <a:rPr lang="en-US" smtClean="0">
                <a:latin typeface="Calibri" panose="020F0502020204030204" pitchFamily="34" charset="0"/>
                <a:cs typeface="Calibri" panose="020F0502020204030204" pitchFamily="34" charset="0"/>
              </a:rPr>
              <a:pPr>
                <a:defRPr/>
              </a:pPr>
              <a:t>6</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3435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05805" y="1335897"/>
            <a:ext cx="10583830" cy="4604681"/>
          </a:xfrm>
        </p:spPr>
        <p:txBody>
          <a:bodyPr/>
          <a:lstStyle/>
          <a:p>
            <a:r>
              <a:rPr lang="en-US" sz="1800" dirty="0"/>
              <a:t>Oral P2Y</a:t>
            </a:r>
            <a:r>
              <a:rPr lang="en-US" sz="1800" baseline="-25000" dirty="0"/>
              <a:t>12</a:t>
            </a:r>
            <a:r>
              <a:rPr lang="en-US" sz="1800" dirty="0"/>
              <a:t> receptor inhibitors are key for prevention of atherothrombotic events in ACS patients, particularly those </a:t>
            </a:r>
            <a:r>
              <a:rPr lang="fr-FR" sz="1800" dirty="0"/>
              <a:t>undergoing PCI.</a:t>
            </a:r>
          </a:p>
          <a:p>
            <a:endParaRPr lang="fr-FR" sz="1800" dirty="0"/>
          </a:p>
          <a:p>
            <a:pPr>
              <a:spcBef>
                <a:spcPts val="450"/>
              </a:spcBef>
              <a:spcAft>
                <a:spcPts val="450"/>
              </a:spcAft>
            </a:pPr>
            <a:r>
              <a:rPr lang="en-GB" sz="1800" dirty="0"/>
              <a:t>New P2Y</a:t>
            </a:r>
            <a:r>
              <a:rPr lang="en-GB" sz="1800" baseline="-25000" dirty="0"/>
              <a:t>12</a:t>
            </a:r>
            <a:r>
              <a:rPr lang="en-GB" sz="1800" dirty="0"/>
              <a:t> inhibitors have been endorsed as antiplatelets of choice in patients with ACS.</a:t>
            </a:r>
          </a:p>
          <a:p>
            <a:pPr marL="0" indent="0">
              <a:spcBef>
                <a:spcPts val="450"/>
              </a:spcBef>
              <a:spcAft>
                <a:spcPts val="450"/>
              </a:spcAft>
              <a:buNone/>
            </a:pPr>
            <a:endParaRPr lang="en-GB" sz="1800" dirty="0"/>
          </a:p>
          <a:p>
            <a:pPr>
              <a:spcBef>
                <a:spcPts val="450"/>
              </a:spcBef>
              <a:spcAft>
                <a:spcPts val="450"/>
              </a:spcAft>
            </a:pPr>
            <a:r>
              <a:rPr lang="en-GB" sz="1800" dirty="0"/>
              <a:t>Early suboptimal adherence of patients to prescribed therapy is not infrequent with potential relevant outcome consequences.</a:t>
            </a:r>
          </a:p>
          <a:p>
            <a:pPr marL="0" indent="0">
              <a:spcBef>
                <a:spcPts val="450"/>
              </a:spcBef>
              <a:spcAft>
                <a:spcPts val="450"/>
              </a:spcAft>
              <a:buNone/>
            </a:pPr>
            <a:endParaRPr lang="en-GB" sz="1800" dirty="0"/>
          </a:p>
          <a:p>
            <a:pPr>
              <a:spcBef>
                <a:spcPts val="450"/>
              </a:spcBef>
              <a:spcAft>
                <a:spcPts val="450"/>
              </a:spcAft>
            </a:pPr>
            <a:r>
              <a:rPr lang="en-GB" sz="1800" dirty="0"/>
              <a:t>Many physicians limit treatment duration of new P2Y</a:t>
            </a:r>
            <a:r>
              <a:rPr lang="en-GB" sz="1800" baseline="-25000" dirty="0"/>
              <a:t>12</a:t>
            </a:r>
            <a:r>
              <a:rPr lang="en-GB" sz="1800" dirty="0"/>
              <a:t> inhibitors following an ACS due to safety issues or cost.</a:t>
            </a:r>
          </a:p>
          <a:p>
            <a:pPr>
              <a:spcBef>
                <a:spcPts val="450"/>
              </a:spcBef>
              <a:spcAft>
                <a:spcPts val="450"/>
              </a:spcAft>
            </a:pPr>
            <a:endParaRPr lang="en-GB" sz="1800" dirty="0"/>
          </a:p>
          <a:p>
            <a:r>
              <a:rPr lang="en-GB" sz="1800" dirty="0"/>
              <a:t>Switching from new P2Y</a:t>
            </a:r>
            <a:r>
              <a:rPr lang="en-GB" sz="1800" baseline="-25000" dirty="0"/>
              <a:t>12</a:t>
            </a:r>
            <a:r>
              <a:rPr lang="en-GB" sz="1800" dirty="0"/>
              <a:t> inhibitors to clopidogrel occurs commonly in clinical practice.</a:t>
            </a:r>
          </a:p>
        </p:txBody>
      </p:sp>
      <p:sp>
        <p:nvSpPr>
          <p:cNvPr id="8" name="TextBox 7"/>
          <p:cNvSpPr txBox="1"/>
          <p:nvPr/>
        </p:nvSpPr>
        <p:spPr>
          <a:xfrm>
            <a:off x="779179" y="528882"/>
            <a:ext cx="8402624" cy="438580"/>
          </a:xfrm>
          <a:prstGeom prst="rect">
            <a:avLst/>
          </a:prstGeom>
          <a:noFill/>
        </p:spPr>
        <p:txBody>
          <a:bodyPr wrap="square" lIns="68574" tIns="34289" rIns="68574" bIns="34289" rtlCol="0">
            <a:spAutoFit/>
          </a:bodyPr>
          <a:lstStyle/>
          <a:p>
            <a:pPr defTabSz="685732"/>
            <a:r>
              <a:rPr lang="en-GB" sz="2400" b="1" dirty="0">
                <a:solidFill>
                  <a:schemeClr val="tx1">
                    <a:lumMod val="75000"/>
                  </a:schemeClr>
                </a:solidFill>
                <a:latin typeface="Calibri" panose="020F0502020204030204" pitchFamily="34" charset="0"/>
                <a:cs typeface="Calibri" panose="020F0502020204030204" pitchFamily="34" charset="0"/>
              </a:rPr>
              <a:t>Conclusion and Perspectives </a:t>
            </a:r>
            <a:r>
              <a:rPr lang="en-US" sz="2400" b="1" dirty="0">
                <a:solidFill>
                  <a:schemeClr val="accent1">
                    <a:lumMod val="50000"/>
                  </a:schemeClr>
                </a:solidFill>
                <a:latin typeface="Calibri" panose="020F0502020204030204" pitchFamily="34" charset="0"/>
                <a:cs typeface="Calibri" panose="020F0502020204030204" pitchFamily="34" charset="0"/>
              </a:rPr>
              <a:t>(Cont’d) </a:t>
            </a:r>
            <a:endParaRPr lang="en-GB" sz="2400" b="1" dirty="0">
              <a:solidFill>
                <a:schemeClr val="tx1">
                  <a:lumMod val="75000"/>
                </a:schemeClr>
              </a:solidFill>
              <a:latin typeface="Calibri" panose="020F0502020204030204" pitchFamily="34" charset="0"/>
              <a:cs typeface="Calibri" panose="020F0502020204030204" pitchFamily="34" charset="0"/>
            </a:endParaRPr>
          </a:p>
        </p:txBody>
      </p:sp>
      <p:sp>
        <p:nvSpPr>
          <p:cNvPr id="4" name="TextBox 3"/>
          <p:cNvSpPr txBox="1"/>
          <p:nvPr/>
        </p:nvSpPr>
        <p:spPr>
          <a:xfrm>
            <a:off x="905805" y="5825842"/>
            <a:ext cx="10793696" cy="246221"/>
          </a:xfrm>
          <a:prstGeom prst="rect">
            <a:avLst/>
          </a:prstGeom>
          <a:noFill/>
        </p:spPr>
        <p:txBody>
          <a:bodyPr wrap="square" rtlCol="0">
            <a:spAutoFit/>
          </a:bodyPr>
          <a:lstStyle/>
          <a:p>
            <a:r>
              <a:rPr lang="en-GB" sz="1000" dirty="0">
                <a:latin typeface="Calibri" pitchFamily="34" charset="0"/>
                <a:cs typeface="Calibri" pitchFamily="34" charset="0"/>
              </a:rPr>
              <a:t>ACS: acute coronary syndrome, PCI: Percutaneous coronary intervention</a:t>
            </a:r>
          </a:p>
        </p:txBody>
      </p:sp>
      <p:sp>
        <p:nvSpPr>
          <p:cNvPr id="12" name="Espace réservé du numéro de diapositive 11"/>
          <p:cNvSpPr>
            <a:spLocks noGrp="1"/>
          </p:cNvSpPr>
          <p:nvPr>
            <p:ph type="sldNum" sz="quarter" idx="11"/>
          </p:nvPr>
        </p:nvSpPr>
        <p:spPr/>
        <p:txBody>
          <a:bodyPr/>
          <a:lstStyle/>
          <a:p>
            <a:pPr>
              <a:defRPr/>
            </a:pPr>
            <a:r>
              <a:rPr lang="en-US" smtClean="0">
                <a:latin typeface="Calibri" panose="020F0502020204030204" pitchFamily="34" charset="0"/>
                <a:cs typeface="Calibri" panose="020F0502020204030204" pitchFamily="34" charset="0"/>
              </a:rPr>
              <a:t>|</a:t>
            </a:r>
            <a:r>
              <a:rPr lang="en-US" sz="675" baseline="16000" smtClean="0">
                <a:latin typeface="Calibri" panose="020F0502020204030204" pitchFamily="34" charset="0"/>
                <a:cs typeface="Calibri" panose="020F0502020204030204" pitchFamily="34" charset="0"/>
              </a:rPr>
              <a:t>        </a:t>
            </a:r>
            <a:fld id="{56F5436D-4467-46D4-B528-6B3DB15B0010}" type="slidenum">
              <a:rPr lang="en-US" smtClean="0">
                <a:latin typeface="Calibri" panose="020F0502020204030204" pitchFamily="34" charset="0"/>
                <a:cs typeface="Calibri" panose="020F0502020204030204" pitchFamily="34" charset="0"/>
              </a:rPr>
              <a:pPr>
                <a:defRPr/>
              </a:pPr>
              <a:t>60</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38615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a:xfrm>
            <a:off x="788972" y="552210"/>
            <a:ext cx="7858125" cy="631031"/>
          </a:xfrm>
          <a:prstGeom prst="rect">
            <a:avLst/>
          </a:prstGeom>
        </p:spPr>
        <p:txBody>
          <a:bodyPr lIns="68574" tIns="34289" rIns="68574" bIns="34289"/>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685732"/>
            <a:r>
              <a:rPr lang="en-US" sz="2400" b="1" dirty="0">
                <a:solidFill>
                  <a:schemeClr val="tx1">
                    <a:lumMod val="75000"/>
                  </a:schemeClr>
                </a:solidFill>
                <a:latin typeface="Calibri" panose="020F0502020204030204" pitchFamily="34" charset="0"/>
                <a:cs typeface="Calibri" panose="020F0502020204030204" pitchFamily="34" charset="0"/>
              </a:rPr>
              <a:t>PRECISE-DAPT Score Recommendation  </a:t>
            </a:r>
          </a:p>
        </p:txBody>
      </p:sp>
      <p:pic>
        <p:nvPicPr>
          <p:cNvPr id="4" name="Picture 3">
            <a:extLst>
              <a:ext uri="{FF2B5EF4-FFF2-40B4-BE49-F238E27FC236}">
                <a16:creationId xmlns:a16="http://schemas.microsoft.com/office/drawing/2014/main" id="{4EED0BC4-FAAC-49CE-AF2C-2FB177B642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8972" y="1634132"/>
            <a:ext cx="8317523" cy="3270738"/>
          </a:xfrm>
          <a:prstGeom prst="rect">
            <a:avLst/>
          </a:prstGeom>
        </p:spPr>
      </p:pic>
      <p:sp>
        <p:nvSpPr>
          <p:cNvPr id="2" name="TextBox 1">
            <a:extLst>
              <a:ext uri="{FF2B5EF4-FFF2-40B4-BE49-F238E27FC236}">
                <a16:creationId xmlns:a16="http://schemas.microsoft.com/office/drawing/2014/main" id="{FD92A356-4913-48BE-AD8E-8292E68BC034}"/>
              </a:ext>
            </a:extLst>
          </p:cNvPr>
          <p:cNvSpPr txBox="1"/>
          <p:nvPr/>
        </p:nvSpPr>
        <p:spPr>
          <a:xfrm>
            <a:off x="788972" y="5831116"/>
            <a:ext cx="4171335" cy="246221"/>
          </a:xfrm>
          <a:prstGeom prst="rect">
            <a:avLst/>
          </a:prstGeom>
          <a:noFill/>
        </p:spPr>
        <p:txBody>
          <a:bodyPr wrap="none" rtlCol="0">
            <a:spAutoFit/>
          </a:bodyPr>
          <a:lstStyle/>
          <a:p>
            <a:r>
              <a:rPr lang="en-US" sz="1000" dirty="0">
                <a:solidFill>
                  <a:srgbClr val="444492"/>
                </a:solidFill>
                <a:latin typeface="Calibri" panose="020F0502020204030204" pitchFamily="34" charset="0"/>
                <a:cs typeface="Calibri" panose="020F0502020204030204" pitchFamily="34" charset="0"/>
              </a:rPr>
              <a:t>Valgimigli M, </a:t>
            </a:r>
            <a:r>
              <a:rPr lang="en-US" sz="1000" i="1" dirty="0">
                <a:solidFill>
                  <a:srgbClr val="444492"/>
                </a:solidFill>
                <a:latin typeface="Calibri" panose="020F0502020204030204" pitchFamily="34" charset="0"/>
                <a:cs typeface="Calibri" panose="020F0502020204030204" pitchFamily="34" charset="0"/>
              </a:rPr>
              <a:t>et al.</a:t>
            </a:r>
            <a:r>
              <a:rPr lang="en-US" sz="1000" dirty="0">
                <a:solidFill>
                  <a:srgbClr val="444492"/>
                </a:solidFill>
                <a:latin typeface="Calibri" panose="020F0502020204030204" pitchFamily="34" charset="0"/>
                <a:cs typeface="Calibri" panose="020F0502020204030204" pitchFamily="34" charset="0"/>
              </a:rPr>
              <a:t> </a:t>
            </a:r>
            <a:r>
              <a:rPr lang="en-US" sz="1000" i="1" dirty="0">
                <a:solidFill>
                  <a:srgbClr val="444492"/>
                </a:solidFill>
                <a:latin typeface="Calibri" panose="020F0502020204030204" pitchFamily="34" charset="0"/>
                <a:cs typeface="Calibri" panose="020F0502020204030204" pitchFamily="34" charset="0"/>
              </a:rPr>
              <a:t>Eur Heart Journal</a:t>
            </a:r>
            <a:r>
              <a:rPr lang="en-US" sz="1000" dirty="0">
                <a:solidFill>
                  <a:srgbClr val="444492"/>
                </a:solidFill>
                <a:latin typeface="Calibri" panose="020F0502020204030204" pitchFamily="34" charset="0"/>
                <a:cs typeface="Calibri" panose="020F0502020204030204" pitchFamily="34" charset="0"/>
              </a:rPr>
              <a:t>. 2017. doi: 10.1093/eurheartj/ehx419.  </a:t>
            </a:r>
            <a:endParaRPr lang="en-GB" sz="1000" dirty="0">
              <a:solidFill>
                <a:srgbClr val="444492"/>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20F9242A-2AC5-4129-83F3-2993B19D622A}"/>
              </a:ext>
            </a:extLst>
          </p:cNvPr>
          <p:cNvSpPr/>
          <p:nvPr/>
        </p:nvSpPr>
        <p:spPr>
          <a:xfrm>
            <a:off x="9234774" y="3792443"/>
            <a:ext cx="1658471" cy="1015663"/>
          </a:xfrm>
          <a:prstGeom prst="rect">
            <a:avLst/>
          </a:prstGeom>
        </p:spPr>
        <p:txBody>
          <a:bodyPr wrap="square">
            <a:spAutoFit/>
          </a:bodyPr>
          <a:lstStyle/>
          <a:p>
            <a:r>
              <a:rPr lang="en-GB" sz="1000" dirty="0">
                <a:latin typeface="Calibri" pitchFamily="34" charset="0"/>
                <a:cs typeface="Calibri" pitchFamily="34" charset="0"/>
              </a:rPr>
              <a:t>PRECISE-DAPT: </a:t>
            </a:r>
            <a:r>
              <a:rPr lang="en-IN" sz="1000" dirty="0" err="1">
                <a:latin typeface="Calibri" pitchFamily="34" charset="0"/>
                <a:cs typeface="Calibri" pitchFamily="34" charset="0"/>
              </a:rPr>
              <a:t>PREdicting</a:t>
            </a:r>
            <a:r>
              <a:rPr lang="en-IN" sz="1000" dirty="0">
                <a:latin typeface="Calibri" pitchFamily="34" charset="0"/>
                <a:cs typeface="Calibri" pitchFamily="34" charset="0"/>
              </a:rPr>
              <a:t> bleeding Complications In patients undergoing Stent implantation and </a:t>
            </a:r>
            <a:r>
              <a:rPr lang="en-IN" sz="1000" dirty="0" err="1">
                <a:latin typeface="Calibri" pitchFamily="34" charset="0"/>
                <a:cs typeface="Calibri" pitchFamily="34" charset="0"/>
              </a:rPr>
              <a:t>subsEquent</a:t>
            </a:r>
            <a:r>
              <a:rPr lang="en-IN" sz="1000" dirty="0">
                <a:latin typeface="Calibri" pitchFamily="34" charset="0"/>
                <a:cs typeface="Calibri" pitchFamily="34" charset="0"/>
              </a:rPr>
              <a:t> Dual Anti Platelet Therapy.</a:t>
            </a:r>
            <a:endParaRPr lang="en-GB" sz="1000" dirty="0">
              <a:latin typeface="Calibri" pitchFamily="34" charset="0"/>
              <a:cs typeface="Calibri" pitchFamily="34" charset="0"/>
            </a:endParaRPr>
          </a:p>
        </p:txBody>
      </p:sp>
      <p:sp>
        <p:nvSpPr>
          <p:cNvPr id="17" name="Espace réservé du numéro de diapositive 16"/>
          <p:cNvSpPr>
            <a:spLocks noGrp="1"/>
          </p:cNvSpPr>
          <p:nvPr>
            <p:ph type="sldNum" sz="quarter" idx="11"/>
          </p:nvPr>
        </p:nvSpPr>
        <p:spPr/>
        <p:txBody>
          <a:bodyPr/>
          <a:lstStyle/>
          <a:p>
            <a:pPr>
              <a:defRPr/>
            </a:pPr>
            <a:r>
              <a:rPr lang="en-US" smtClean="0">
                <a:latin typeface="Calibri" panose="020F0502020204030204" pitchFamily="34" charset="0"/>
                <a:cs typeface="Calibri" panose="020F0502020204030204" pitchFamily="34" charset="0"/>
              </a:rPr>
              <a:t>|</a:t>
            </a:r>
            <a:r>
              <a:rPr lang="en-US" sz="675" baseline="16000" smtClean="0">
                <a:latin typeface="Calibri" panose="020F0502020204030204" pitchFamily="34" charset="0"/>
                <a:cs typeface="Calibri" panose="020F0502020204030204" pitchFamily="34" charset="0"/>
              </a:rPr>
              <a:t>        </a:t>
            </a:r>
            <a:fld id="{9AF4433D-764C-4105-9FE9-C720230AD6CB}" type="slidenum">
              <a:rPr lang="en-US" smtClean="0">
                <a:latin typeface="Calibri" panose="020F0502020204030204" pitchFamily="34" charset="0"/>
                <a:cs typeface="Calibri" panose="020F0502020204030204" pitchFamily="34" charset="0"/>
              </a:rPr>
              <a:pPr>
                <a:defRPr/>
              </a:pPr>
              <a:t>7</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44642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a:xfrm>
            <a:off x="784089" y="552210"/>
            <a:ext cx="7858125" cy="631031"/>
          </a:xfrm>
          <a:prstGeom prst="rect">
            <a:avLst/>
          </a:prstGeom>
        </p:spPr>
        <p:txBody>
          <a:bodyPr lIns="68574" tIns="34289" rIns="68574" bIns="34289"/>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685732"/>
            <a:r>
              <a:rPr lang="en-US" sz="2400" b="1" dirty="0">
                <a:solidFill>
                  <a:schemeClr val="tx1">
                    <a:lumMod val="75000"/>
                  </a:schemeClr>
                </a:solidFill>
                <a:latin typeface="Calibri" panose="020F0502020204030204" pitchFamily="34" charset="0"/>
                <a:cs typeface="Calibri" panose="020F0502020204030204" pitchFamily="34" charset="0"/>
              </a:rPr>
              <a:t>Switching Among P2Y</a:t>
            </a:r>
            <a:r>
              <a:rPr lang="en-US" sz="2400" b="1" baseline="-25000" dirty="0">
                <a:solidFill>
                  <a:schemeClr val="tx1">
                    <a:lumMod val="75000"/>
                  </a:schemeClr>
                </a:solidFill>
                <a:latin typeface="Calibri" panose="020F0502020204030204" pitchFamily="34" charset="0"/>
                <a:cs typeface="Calibri" panose="020F0502020204030204" pitchFamily="34" charset="0"/>
              </a:rPr>
              <a:t>12</a:t>
            </a:r>
            <a:r>
              <a:rPr lang="en-US" sz="2400" b="1" dirty="0">
                <a:solidFill>
                  <a:schemeClr val="tx1">
                    <a:lumMod val="75000"/>
                  </a:schemeClr>
                </a:solidFill>
                <a:latin typeface="Calibri" panose="020F0502020204030204" pitchFamily="34" charset="0"/>
                <a:cs typeface="Calibri" panose="020F0502020204030204" pitchFamily="34" charset="0"/>
              </a:rPr>
              <a:t> Agents </a:t>
            </a:r>
          </a:p>
        </p:txBody>
      </p:sp>
      <p:pic>
        <p:nvPicPr>
          <p:cNvPr id="4" name="Picture 3">
            <a:extLst>
              <a:ext uri="{FF2B5EF4-FFF2-40B4-BE49-F238E27FC236}">
                <a16:creationId xmlns:a16="http://schemas.microsoft.com/office/drawing/2014/main" id="{A3C751EA-B071-4821-A348-977A46DB6CD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4089" y="1424531"/>
            <a:ext cx="8301245" cy="3994412"/>
          </a:xfrm>
          <a:prstGeom prst="rect">
            <a:avLst/>
          </a:prstGeom>
        </p:spPr>
      </p:pic>
      <p:sp>
        <p:nvSpPr>
          <p:cNvPr id="5" name="Rectangle 4"/>
          <p:cNvSpPr/>
          <p:nvPr/>
        </p:nvSpPr>
        <p:spPr>
          <a:xfrm>
            <a:off x="7188593" y="5818961"/>
            <a:ext cx="1782860" cy="246221"/>
          </a:xfrm>
          <a:prstGeom prst="rect">
            <a:avLst/>
          </a:prstGeom>
        </p:spPr>
        <p:txBody>
          <a:bodyPr wrap="none">
            <a:spAutoFit/>
          </a:bodyPr>
          <a:lstStyle/>
          <a:p>
            <a:r>
              <a:rPr lang="en-GB" sz="1000" dirty="0">
                <a:latin typeface="Calibri" pitchFamily="34" charset="0"/>
                <a:cs typeface="Calibri" pitchFamily="34" charset="0"/>
              </a:rPr>
              <a:t>ACS: acute coronary syndrome</a:t>
            </a:r>
          </a:p>
        </p:txBody>
      </p:sp>
      <p:sp>
        <p:nvSpPr>
          <p:cNvPr id="2" name="TextBox 1">
            <a:extLst>
              <a:ext uri="{FF2B5EF4-FFF2-40B4-BE49-F238E27FC236}">
                <a16:creationId xmlns:a16="http://schemas.microsoft.com/office/drawing/2014/main" id="{21CA37C4-CF23-4F8B-86C3-BEFEA118355D}"/>
              </a:ext>
            </a:extLst>
          </p:cNvPr>
          <p:cNvSpPr txBox="1"/>
          <p:nvPr/>
        </p:nvSpPr>
        <p:spPr>
          <a:xfrm>
            <a:off x="784089" y="5818961"/>
            <a:ext cx="4171335" cy="246221"/>
          </a:xfrm>
          <a:prstGeom prst="rect">
            <a:avLst/>
          </a:prstGeom>
          <a:noFill/>
        </p:spPr>
        <p:txBody>
          <a:bodyPr wrap="none" rtlCol="0">
            <a:spAutoFit/>
          </a:bodyPr>
          <a:lstStyle/>
          <a:p>
            <a:r>
              <a:rPr lang="en-US" sz="1000" dirty="0">
                <a:solidFill>
                  <a:srgbClr val="444492"/>
                </a:solidFill>
                <a:latin typeface="Calibri" panose="020F0502020204030204" pitchFamily="34" charset="0"/>
                <a:cs typeface="Calibri" panose="020F0502020204030204" pitchFamily="34" charset="0"/>
              </a:rPr>
              <a:t>Valgimigli M, </a:t>
            </a:r>
            <a:r>
              <a:rPr lang="en-US" sz="1000" i="1" dirty="0">
                <a:solidFill>
                  <a:srgbClr val="444492"/>
                </a:solidFill>
                <a:latin typeface="Calibri" panose="020F0502020204030204" pitchFamily="34" charset="0"/>
                <a:cs typeface="Calibri" panose="020F0502020204030204" pitchFamily="34" charset="0"/>
              </a:rPr>
              <a:t>et al.</a:t>
            </a:r>
            <a:r>
              <a:rPr lang="en-US" sz="1000" dirty="0">
                <a:solidFill>
                  <a:srgbClr val="444492"/>
                </a:solidFill>
                <a:latin typeface="Calibri" panose="020F0502020204030204" pitchFamily="34" charset="0"/>
                <a:cs typeface="Calibri" panose="020F0502020204030204" pitchFamily="34" charset="0"/>
              </a:rPr>
              <a:t> </a:t>
            </a:r>
            <a:r>
              <a:rPr lang="en-US" sz="1000" i="1" dirty="0">
                <a:solidFill>
                  <a:srgbClr val="444492"/>
                </a:solidFill>
                <a:latin typeface="Calibri" panose="020F0502020204030204" pitchFamily="34" charset="0"/>
                <a:cs typeface="Calibri" panose="020F0502020204030204" pitchFamily="34" charset="0"/>
              </a:rPr>
              <a:t>Eur Heart Journal</a:t>
            </a:r>
            <a:r>
              <a:rPr lang="en-US" sz="1000" dirty="0">
                <a:solidFill>
                  <a:srgbClr val="444492"/>
                </a:solidFill>
                <a:latin typeface="Calibri" panose="020F0502020204030204" pitchFamily="34" charset="0"/>
                <a:cs typeface="Calibri" panose="020F0502020204030204" pitchFamily="34" charset="0"/>
              </a:rPr>
              <a:t>. 2017. doi: 10.1093/eurheartj/ehx419.  </a:t>
            </a:r>
            <a:endParaRPr lang="en-GB" sz="1000" dirty="0">
              <a:solidFill>
                <a:srgbClr val="444492"/>
              </a:solidFill>
              <a:latin typeface="Calibri" panose="020F0502020204030204" pitchFamily="34" charset="0"/>
              <a:cs typeface="Calibri" panose="020F0502020204030204" pitchFamily="34" charset="0"/>
            </a:endParaRPr>
          </a:p>
        </p:txBody>
      </p:sp>
      <p:sp>
        <p:nvSpPr>
          <p:cNvPr id="17" name="Espace réservé du numéro de diapositive 16"/>
          <p:cNvSpPr>
            <a:spLocks noGrp="1"/>
          </p:cNvSpPr>
          <p:nvPr>
            <p:ph type="sldNum" sz="quarter" idx="11"/>
          </p:nvPr>
        </p:nvSpPr>
        <p:spPr/>
        <p:txBody>
          <a:bodyPr/>
          <a:lstStyle/>
          <a:p>
            <a:pPr>
              <a:defRPr/>
            </a:pPr>
            <a:r>
              <a:rPr lang="en-US" smtClean="0">
                <a:latin typeface="Calibri" panose="020F0502020204030204" pitchFamily="34" charset="0"/>
                <a:cs typeface="Calibri" panose="020F0502020204030204" pitchFamily="34" charset="0"/>
              </a:rPr>
              <a:t>|</a:t>
            </a:r>
            <a:r>
              <a:rPr lang="en-US" sz="675" baseline="16000" smtClean="0">
                <a:latin typeface="Calibri" panose="020F0502020204030204" pitchFamily="34" charset="0"/>
                <a:cs typeface="Calibri" panose="020F0502020204030204" pitchFamily="34" charset="0"/>
              </a:rPr>
              <a:t>        </a:t>
            </a:r>
            <a:fld id="{9AF4433D-764C-4105-9FE9-C720230AD6CB}" type="slidenum">
              <a:rPr lang="en-US" smtClean="0">
                <a:latin typeface="Calibri" panose="020F0502020204030204" pitchFamily="34" charset="0"/>
                <a:cs typeface="Calibri" panose="020F0502020204030204" pitchFamily="34" charset="0"/>
              </a:rPr>
              <a:pPr>
                <a:defRPr/>
              </a:pPr>
              <a:t>8</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72093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re 1"/>
          <p:cNvSpPr txBox="1">
            <a:spLocks/>
          </p:cNvSpPr>
          <p:nvPr/>
        </p:nvSpPr>
        <p:spPr>
          <a:xfrm>
            <a:off x="808383" y="509664"/>
            <a:ext cx="7500730" cy="631031"/>
          </a:xfrm>
          <a:prstGeom prst="rect">
            <a:avLst/>
          </a:prstGeom>
        </p:spPr>
        <p:txBody>
          <a:bodyPr lIns="68574" tIns="34289" rIns="68574" bIns="34289"/>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685732"/>
            <a:r>
              <a:rPr lang="en-US" sz="2400" b="1" dirty="0">
                <a:solidFill>
                  <a:schemeClr val="tx1">
                    <a:lumMod val="75000"/>
                  </a:schemeClr>
                </a:solidFill>
                <a:latin typeface="Calibri" panose="020F0502020204030204" pitchFamily="34" charset="0"/>
                <a:cs typeface="Calibri" panose="020F0502020204030204" pitchFamily="34" charset="0"/>
              </a:rPr>
              <a:t>Recommendation on Switching in an Acute Setting</a:t>
            </a:r>
          </a:p>
        </p:txBody>
      </p:sp>
      <p:pic>
        <p:nvPicPr>
          <p:cNvPr id="4" name="Picture 3">
            <a:extLst>
              <a:ext uri="{FF2B5EF4-FFF2-40B4-BE49-F238E27FC236}">
                <a16:creationId xmlns:a16="http://schemas.microsoft.com/office/drawing/2014/main" id="{0ED7F6E1-DE61-4680-9887-B8A79B691D2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99422" y="1109285"/>
            <a:ext cx="8037876" cy="4851331"/>
          </a:xfrm>
          <a:prstGeom prst="rect">
            <a:avLst/>
          </a:prstGeom>
        </p:spPr>
      </p:pic>
      <p:sp>
        <p:nvSpPr>
          <p:cNvPr id="2" name="TextBox 1">
            <a:extLst>
              <a:ext uri="{FF2B5EF4-FFF2-40B4-BE49-F238E27FC236}">
                <a16:creationId xmlns:a16="http://schemas.microsoft.com/office/drawing/2014/main" id="{BE1DE402-9A0F-408E-8342-89FA24C073AA}"/>
              </a:ext>
            </a:extLst>
          </p:cNvPr>
          <p:cNvSpPr txBox="1"/>
          <p:nvPr/>
        </p:nvSpPr>
        <p:spPr>
          <a:xfrm>
            <a:off x="808383" y="5837506"/>
            <a:ext cx="4171335" cy="246221"/>
          </a:xfrm>
          <a:prstGeom prst="rect">
            <a:avLst/>
          </a:prstGeom>
          <a:noFill/>
        </p:spPr>
        <p:txBody>
          <a:bodyPr wrap="none" rtlCol="0">
            <a:spAutoFit/>
          </a:bodyPr>
          <a:lstStyle/>
          <a:p>
            <a:r>
              <a:rPr lang="en-US" sz="1000" dirty="0">
                <a:solidFill>
                  <a:srgbClr val="444492"/>
                </a:solidFill>
                <a:latin typeface="Calibri" panose="020F0502020204030204" pitchFamily="34" charset="0"/>
                <a:cs typeface="Calibri" panose="020F0502020204030204" pitchFamily="34" charset="0"/>
              </a:rPr>
              <a:t>Valgimigli M, </a:t>
            </a:r>
            <a:r>
              <a:rPr lang="en-US" sz="1000" i="1" dirty="0">
                <a:solidFill>
                  <a:srgbClr val="444492"/>
                </a:solidFill>
                <a:latin typeface="Calibri" panose="020F0502020204030204" pitchFamily="34" charset="0"/>
                <a:cs typeface="Calibri" panose="020F0502020204030204" pitchFamily="34" charset="0"/>
              </a:rPr>
              <a:t>et al.</a:t>
            </a:r>
            <a:r>
              <a:rPr lang="en-US" sz="1000" dirty="0">
                <a:solidFill>
                  <a:srgbClr val="444492"/>
                </a:solidFill>
                <a:latin typeface="Calibri" panose="020F0502020204030204" pitchFamily="34" charset="0"/>
                <a:cs typeface="Calibri" panose="020F0502020204030204" pitchFamily="34" charset="0"/>
              </a:rPr>
              <a:t> </a:t>
            </a:r>
            <a:r>
              <a:rPr lang="en-US" sz="1000" i="1" dirty="0">
                <a:solidFill>
                  <a:srgbClr val="444492"/>
                </a:solidFill>
                <a:latin typeface="Calibri" panose="020F0502020204030204" pitchFamily="34" charset="0"/>
                <a:cs typeface="Calibri" panose="020F0502020204030204" pitchFamily="34" charset="0"/>
              </a:rPr>
              <a:t>Eur Heart Journal</a:t>
            </a:r>
            <a:r>
              <a:rPr lang="en-US" sz="1000" dirty="0">
                <a:solidFill>
                  <a:srgbClr val="444492"/>
                </a:solidFill>
                <a:latin typeface="Calibri" panose="020F0502020204030204" pitchFamily="34" charset="0"/>
                <a:cs typeface="Calibri" panose="020F0502020204030204" pitchFamily="34" charset="0"/>
              </a:rPr>
              <a:t>. 2017. doi: 10.1093/eurheartj/ehx419.  </a:t>
            </a:r>
            <a:endParaRPr lang="en-GB" sz="1000" dirty="0">
              <a:solidFill>
                <a:srgbClr val="444492"/>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5B10391F-8284-4E5B-A472-C9EB8C0D0C9D}"/>
              </a:ext>
            </a:extLst>
          </p:cNvPr>
          <p:cNvSpPr txBox="1"/>
          <p:nvPr/>
        </p:nvSpPr>
        <p:spPr>
          <a:xfrm>
            <a:off x="9574484" y="5860981"/>
            <a:ext cx="1125629" cy="246221"/>
          </a:xfrm>
          <a:prstGeom prst="rect">
            <a:avLst/>
          </a:prstGeom>
          <a:noFill/>
        </p:spPr>
        <p:txBody>
          <a:bodyPr wrap="none" rtlCol="0">
            <a:spAutoFit/>
          </a:bodyPr>
          <a:lstStyle/>
          <a:p>
            <a:r>
              <a:rPr lang="en-US" sz="1000" dirty="0">
                <a:solidFill>
                  <a:srgbClr val="444492"/>
                </a:solidFill>
                <a:latin typeface="Calibri" panose="020F0502020204030204" pitchFamily="34" charset="0"/>
                <a:cs typeface="Calibri" panose="020F0502020204030204" pitchFamily="34" charset="0"/>
              </a:rPr>
              <a:t>LD: Loading dose. </a:t>
            </a:r>
            <a:endParaRPr lang="en-GB" sz="1000" dirty="0">
              <a:solidFill>
                <a:srgbClr val="444492"/>
              </a:solidFill>
              <a:latin typeface="Calibri" panose="020F0502020204030204" pitchFamily="34" charset="0"/>
              <a:cs typeface="Calibri" panose="020F0502020204030204" pitchFamily="34" charset="0"/>
            </a:endParaRPr>
          </a:p>
        </p:txBody>
      </p:sp>
      <p:sp>
        <p:nvSpPr>
          <p:cNvPr id="17" name="Espace réservé du numéro de diapositive 16"/>
          <p:cNvSpPr>
            <a:spLocks noGrp="1"/>
          </p:cNvSpPr>
          <p:nvPr>
            <p:ph type="sldNum" sz="quarter" idx="11"/>
          </p:nvPr>
        </p:nvSpPr>
        <p:spPr/>
        <p:txBody>
          <a:bodyPr/>
          <a:lstStyle/>
          <a:p>
            <a:pPr>
              <a:defRPr/>
            </a:pPr>
            <a:r>
              <a:rPr lang="en-US" smtClean="0">
                <a:latin typeface="Calibri" panose="020F0502020204030204" pitchFamily="34" charset="0"/>
                <a:cs typeface="Calibri" panose="020F0502020204030204" pitchFamily="34" charset="0"/>
              </a:rPr>
              <a:t>|</a:t>
            </a:r>
            <a:r>
              <a:rPr lang="en-US" sz="675" baseline="16000" smtClean="0">
                <a:latin typeface="Calibri" panose="020F0502020204030204" pitchFamily="34" charset="0"/>
                <a:cs typeface="Calibri" panose="020F0502020204030204" pitchFamily="34" charset="0"/>
              </a:rPr>
              <a:t>        </a:t>
            </a:r>
            <a:fld id="{9AF4433D-764C-4105-9FE9-C720230AD6CB}" type="slidenum">
              <a:rPr lang="en-US" smtClean="0">
                <a:latin typeface="Calibri" panose="020F0502020204030204" pitchFamily="34" charset="0"/>
                <a:cs typeface="Calibri" panose="020F0502020204030204" pitchFamily="34" charset="0"/>
              </a:rPr>
              <a:pPr>
                <a:defRPr/>
              </a:pPr>
              <a:t>9</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68556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Sanofi_Presentation_Blue">
  <a:themeElements>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fontScheme name="Conception personnalisé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anofi_Presentation_Blue">
  <a:themeElements>
    <a:clrScheme name="Sanofi_new">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fontScheme name="Sanofi_Presentation_Blu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Sanofi_Presentation_Blu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anofi_Presentation_Ochre">
  <a:themeElements>
    <a:clrScheme name="Sanofi_Presentation_Ochr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fontScheme name="Sanofi_Presentation_Ochr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nofi_Presentation_Ochr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10.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11.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12.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13.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14.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15.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16.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17.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18.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19.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2.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20.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21.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22.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23.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24.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25.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26.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27.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28.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29.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3.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30.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31.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32.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33.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34.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35.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36.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37.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38.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39.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4.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40.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41.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42.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43.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44.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45.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46.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47.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48.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49.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5.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50.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51.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52.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53.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54.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6.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7.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8.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ppt/theme/themeOverride9.xml><?xml version="1.0" encoding="utf-8"?>
<a:themeOverride xmlns:a="http://schemas.openxmlformats.org/drawingml/2006/main">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A4BD16D4DF4D84BA63708EA247BB0D9" ma:contentTypeVersion="" ma:contentTypeDescription="Create a new document." ma:contentTypeScope="" ma:versionID="c4d57d2d186bf7a233b56a8adcb5eaba">
  <xsd:schema xmlns:xsd="http://www.w3.org/2001/XMLSchema" xmlns:xs="http://www.w3.org/2001/XMLSchema" xmlns:p="http://schemas.microsoft.com/office/2006/metadata/properties" targetNamespace="http://schemas.microsoft.com/office/2006/metadata/properties" ma:root="true" ma:fieldsID="f3e687d5f98ee29b9cfcc2ff24550d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D5134F-D44B-4120-9BBE-471AA0969C46}">
  <ds:schemaRefs>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http://purl.org/dc/terms/"/>
    <ds:schemaRef ds:uri="http://www.w3.org/XML/1998/namespace"/>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030B02F7-F635-445E-8ABB-F3F481A8A5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AFC5BD9-FF02-40BF-A923-11E6EC27AA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11278</TotalTime>
  <Words>10541</Words>
  <Application>Microsoft Office PowerPoint</Application>
  <PresentationFormat>Widescreen</PresentationFormat>
  <Paragraphs>923</Paragraphs>
  <Slides>60</Slides>
  <Notes>53</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60</vt:i4>
      </vt:variant>
    </vt:vector>
  </HeadingPairs>
  <TitlesOfParts>
    <vt:vector size="76" baseType="lpstr">
      <vt:lpstr>Dotum</vt:lpstr>
      <vt:lpstr>MS Mincho</vt:lpstr>
      <vt:lpstr>ＭＳ Ｐゴシック</vt:lpstr>
      <vt:lpstr>ＭＳ Ｐゴシック</vt:lpstr>
      <vt:lpstr>PMingLiU</vt:lpstr>
      <vt:lpstr>SimSun</vt:lpstr>
      <vt:lpstr>Arial</vt:lpstr>
      <vt:lpstr>Arial Black</vt:lpstr>
      <vt:lpstr>Calibri</vt:lpstr>
      <vt:lpstr>Calibri Light</vt:lpstr>
      <vt:lpstr>Verdana</vt:lpstr>
      <vt:lpstr>Wingdings</vt:lpstr>
      <vt:lpstr>ヒラギノ角ゴ Pro W3</vt:lpstr>
      <vt:lpstr>Sanofi_Presentation_Blue</vt:lpstr>
      <vt:lpstr>2_Sanofi_Presentation_Blue</vt:lpstr>
      <vt:lpstr>Sanofi_Presentation_Ochre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Concept of De-escalation: Why Is It Important?</vt:lpstr>
      <vt:lpstr>Why Is This Important?</vt:lpstr>
      <vt:lpstr>PowerPoint Presentation</vt:lpstr>
      <vt:lpstr>Study design</vt:lpstr>
      <vt:lpstr>TRITON-TIMI 38: SUMMARY</vt:lpstr>
      <vt:lpstr>PowerPoint Presentation</vt:lpstr>
      <vt:lpstr>Primary and Secondary Endpoints</vt:lpstr>
      <vt:lpstr>PowerPoint Presentation</vt:lpstr>
      <vt:lpstr> </vt:lpstr>
      <vt:lpstr>PowerPoint Presentation</vt:lpstr>
      <vt:lpstr>PowerPoint Presentation</vt:lpstr>
      <vt:lpstr>Highlights</vt:lpstr>
      <vt:lpstr>De-Escalation from Ticagrelor to Clopidogrel in Patients with Acute Coronary Syndrome</vt:lpstr>
      <vt:lpstr>Aims</vt:lpstr>
      <vt:lpstr>Results – Reasons for De-escalation</vt:lpstr>
      <vt:lpstr>Prevalence of de-escalation – Conclusions</vt:lpstr>
      <vt:lpstr>Clinical outcomes – Conclusions </vt:lpstr>
      <vt:lpstr>Overall Conclusion</vt:lpstr>
      <vt:lpstr>PowerPoint Presentation</vt:lpstr>
      <vt:lpstr>PowerPoint Presentation</vt:lpstr>
      <vt:lpstr>Objectives</vt:lpstr>
      <vt:lpstr>«PICOT» Principle </vt:lpstr>
      <vt:lpstr>PowerPoint Presentation</vt:lpstr>
      <vt:lpstr>Conclusion </vt:lpstr>
      <vt:lpstr>Guided De-escalation of Antiplatelet Treatment in ACS Patients Undergoing PCI</vt:lpstr>
      <vt:lpstr>Trial Objective</vt:lpstr>
      <vt:lpstr>Inclusion Criteria</vt:lpstr>
      <vt:lpstr>Primary Study Endpoint</vt:lpstr>
      <vt:lpstr>Secondary Study Endpoints </vt:lpstr>
      <vt:lpstr>Trial Design</vt:lpstr>
      <vt:lpstr>Study Patients and Follow-up Data</vt:lpstr>
      <vt:lpstr>Conclusions</vt:lpstr>
      <vt:lpstr>PowerPoint Presentation</vt:lpstr>
      <vt:lpstr>About the study </vt:lpstr>
      <vt:lpstr>Study objectives</vt:lpstr>
      <vt:lpstr>Criteria</vt:lpstr>
      <vt:lpstr>Switch to Clopidogrel</vt:lpstr>
      <vt:lpstr>Pharmacodynamic Effects of De-escalation from Ticagrelor to Clopidogrel in Patients with Coronary Artery Disease</vt:lpstr>
      <vt:lpstr>  Study Background</vt:lpstr>
      <vt:lpstr> Study Objective</vt:lpstr>
      <vt:lpstr> Study Design</vt:lpstr>
      <vt:lpstr>SWAP-4 Study Criteria</vt:lpstr>
      <vt:lpstr>Endpoints</vt:lpstr>
      <vt:lpstr> Conclusion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Clopidogrel Scientific Training_Antiplatelet De-escalation v16.07.19</dc:title>
  <dc:creator>maria</dc:creator>
  <cp:lastModifiedBy>hasha</cp:lastModifiedBy>
  <cp:revision>627</cp:revision>
  <dcterms:created xsi:type="dcterms:W3CDTF">2017-12-08T04:50:55Z</dcterms:created>
  <dcterms:modified xsi:type="dcterms:W3CDTF">2019-12-12T13:22:05Z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0x0101003A4BD16D4DF4D84BA63708EA247BB0D9</vt:lpwstr>
  </property>
</Properties>
</file>