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2" r:id="rId3"/>
  </p:sldMasterIdLst>
  <p:notesMasterIdLst>
    <p:notesMasterId r:id="rId21"/>
  </p:notesMasterIdLst>
  <p:sldIdLst>
    <p:sldId id="264" r:id="rId4"/>
    <p:sldId id="263" r:id="rId5"/>
    <p:sldId id="265" r:id="rId6"/>
    <p:sldId id="266" r:id="rId7"/>
    <p:sldId id="267" r:id="rId8"/>
    <p:sldId id="268" r:id="rId9"/>
    <p:sldId id="269" r:id="rId10"/>
    <p:sldId id="270" r:id="rId11"/>
    <p:sldId id="271" r:id="rId12"/>
    <p:sldId id="273" r:id="rId13"/>
    <p:sldId id="274" r:id="rId14"/>
    <p:sldId id="276" r:id="rId15"/>
    <p:sldId id="277" r:id="rId16"/>
    <p:sldId id="278" r:id="rId17"/>
    <p:sldId id="279" r:id="rId18"/>
    <p:sldId id="280" r:id="rId19"/>
    <p:sldId id="272" r:id="rId20"/>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50535A"/>
    <a:srgbClr val="61207A"/>
    <a:srgbClr val="4017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49"/>
    <p:restoredTop sz="95072" autoAdjust="0"/>
  </p:normalViewPr>
  <p:slideViewPr>
    <p:cSldViewPr snapToGrid="0" snapToObjects="1">
      <p:cViewPr>
        <p:scale>
          <a:sx n="109" d="100"/>
          <a:sy n="109" d="100"/>
        </p:scale>
        <p:origin x="69" y="321"/>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309B8-66D1-4AAF-89C3-3920132496CD}" type="datetimeFigureOut">
              <a:rPr lang="en-US" smtClean="0"/>
              <a:t>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F75B2-353B-47AC-B22C-B65849A3E414}" type="slidenum">
              <a:rPr lang="en-US" smtClean="0"/>
              <a:t>‹#›</a:t>
            </a:fld>
            <a:endParaRPr lang="en-US"/>
          </a:p>
        </p:txBody>
      </p:sp>
    </p:spTree>
    <p:extLst>
      <p:ext uri="{BB962C8B-B14F-4D97-AF65-F5344CB8AC3E}">
        <p14:creationId xmlns:p14="http://schemas.microsoft.com/office/powerpoint/2010/main" val="128154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4 </a:t>
            </a:r>
            <a:r>
              <a:rPr lang="en-US" altLang="en-US">
                <a:latin typeface="Arial"/>
                <a:ea typeface="Arial"/>
              </a:rPr>
              <a:t>Algorithm for dual antiplatelet therapy (DAPT) in patients treated with percutaneous coronary intervention. ACS: acute coronary syndrome; BMS: bare-metal stent; BRS: bioresorbable vascular scaffold; CABG: coronary artery bypass graft surgery; DCB: drug-coated balloon; DES: drug-eluting stent; PCI: percutaneous coronary intervention; Stable CAD: stable coronary artery disease.
High bleeding risk is considered as an increased risk of spontaneous bleeding during DAPT (e.g. PRECISE-DAPT score ≥25).
Colour-coding refers to the ESC Classes of Recommendations (green = Class I; yellow = IIa; orange = Class IIb).
Treatments presented within the same line are sorted in alphabetic order, no preferential recommendation unless clearly stated otherwise.
&lt;sup&gt;1&lt;/sup&gt;After PCI with DCB 6 months DAPT should be considered (Class IIa B).
&lt;sup&gt;2&lt;/sup&gt;If patient presents with Stable CAD or, in case of ACS, is not eligible for a treatment with prasugrel or ticagrelor.
&lt;sup&gt;3&lt;/sup&gt;If patient is not eligible for a treatment with prasugrel or ticagrelor.
&lt;sup&gt;4&lt;/sup&gt;If patient is not eligible for a treatment with ticagrelor.
</a:t>
            </a:r>
          </a:p>
          <a:p>
            <a:pPr marL="0" lvl="0" indent="0"/>
            <a:r>
              <a:rPr lang="en-US" altLang="en-US">
                <a:latin typeface="Arial"/>
                <a:ea typeface="Arial"/>
              </a:rPr>
              <a:t>Unless provided in the caption above, the following copyright applies to the content of this slide: © 2017 The European Society of Cardiology. For permissions please email: journals.permissions@oxfordjournals.org.The article has been co-published with permission in the European Heart Journal [DOI: 10.1093/eurheartj/ehx419] on behalf of the European Society of Cardiology and European Journal of Cardio-Thoracic Surgery [DOI 10.1093/ejcts/ezx334] on behalf of the European Association for Cardio-Thoracic Surgery. All rights reserved in respect of European Heart Journal, © European Society of Cardiology 2017. The articles are identical except for minor stylistic and spelling differences in keeping with each journal's style. Either citation can be used when citing this article.</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D03E86DB-EB9A-478A-B04F-604B7E114CB1}" type="slidenum">
              <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endParaRPr>
          </a:p>
        </p:txBody>
      </p:sp>
    </p:spTree>
    <p:extLst>
      <p:ext uri="{BB962C8B-B14F-4D97-AF65-F5344CB8AC3E}">
        <p14:creationId xmlns:p14="http://schemas.microsoft.com/office/powerpoint/2010/main" val="3100688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F75B2-353B-47AC-B22C-B65849A3E414}" type="slidenum">
              <a:rPr lang="en-US" smtClean="0"/>
              <a:t>17</a:t>
            </a:fld>
            <a:endParaRPr lang="en-US"/>
          </a:p>
        </p:txBody>
      </p:sp>
    </p:spTree>
    <p:extLst>
      <p:ext uri="{BB962C8B-B14F-4D97-AF65-F5344CB8AC3E}">
        <p14:creationId xmlns:p14="http://schemas.microsoft.com/office/powerpoint/2010/main" val="97533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7ABB4-DF30-EA4D-A358-1C967BE8F6DB}"/>
              </a:ext>
            </a:extLst>
          </p:cNvPr>
          <p:cNvSpPr>
            <a:spLocks noGrp="1"/>
          </p:cNvSpPr>
          <p:nvPr>
            <p:ph type="ctrTitle"/>
          </p:nvPr>
        </p:nvSpPr>
        <p:spPr>
          <a:xfrm>
            <a:off x="1143000" y="841375"/>
            <a:ext cx="6858000" cy="17907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14A321C-464B-F04E-ACB1-968CF9DF932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7D52726F-31C5-204D-BF45-219921280555}"/>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5" name="Espace réservé du pied de page 4">
            <a:extLst>
              <a:ext uri="{FF2B5EF4-FFF2-40B4-BE49-F238E27FC236}">
                <a16:creationId xmlns:a16="http://schemas.microsoft.com/office/drawing/2014/main" id="{9F60850B-7C47-8848-B53B-C06FD4CDAE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FDCFEF-A2D7-C241-83B7-CF7AB3E638D2}"/>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1259335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583D1-0382-AF49-A7BE-B82C62FB8F2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5A75199-0EED-8749-A035-E9CF23DA724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C2AF4D-5090-7C4E-AE2E-564AAAA83693}"/>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5" name="Espace réservé du pied de page 4">
            <a:extLst>
              <a:ext uri="{FF2B5EF4-FFF2-40B4-BE49-F238E27FC236}">
                <a16:creationId xmlns:a16="http://schemas.microsoft.com/office/drawing/2014/main" id="{648E364C-B18A-274E-A3FF-F8E46D411A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39CED7-4E77-0A42-A9E6-7F306B002F2A}"/>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221076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C585975-9163-9E4F-847A-DDF7B0D61F55}"/>
              </a:ext>
            </a:extLst>
          </p:cNvPr>
          <p:cNvSpPr>
            <a:spLocks noGrp="1"/>
          </p:cNvSpPr>
          <p:nvPr>
            <p:ph type="title" orient="vert"/>
          </p:nvPr>
        </p:nvSpPr>
        <p:spPr>
          <a:xfrm>
            <a:off x="6543675" y="274638"/>
            <a:ext cx="1971675" cy="435768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7E45D55-ADEF-D640-A63E-255D348E832B}"/>
              </a:ext>
            </a:extLst>
          </p:cNvPr>
          <p:cNvSpPr>
            <a:spLocks noGrp="1"/>
          </p:cNvSpPr>
          <p:nvPr>
            <p:ph type="body" orient="vert" idx="1"/>
          </p:nvPr>
        </p:nvSpPr>
        <p:spPr>
          <a:xfrm>
            <a:off x="628650" y="274638"/>
            <a:ext cx="5762625" cy="435768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ADAF39-0546-F041-8282-5AC199542343}"/>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5" name="Espace réservé du pied de page 4">
            <a:extLst>
              <a:ext uri="{FF2B5EF4-FFF2-40B4-BE49-F238E27FC236}">
                <a16:creationId xmlns:a16="http://schemas.microsoft.com/office/drawing/2014/main" id="{75C54C15-DA18-7E4A-A6DB-1E66039645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2DA48E-A2C0-2C4B-B537-32F0A4215966}"/>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1064089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98003-1E31-4241-866C-75C5B9575ADD}"/>
              </a:ext>
            </a:extLst>
          </p:cNvPr>
          <p:cNvSpPr>
            <a:spLocks noGrp="1"/>
          </p:cNvSpPr>
          <p:nvPr>
            <p:ph idx="1"/>
          </p:nvPr>
        </p:nvSpPr>
        <p:spPr>
          <a:xfrm>
            <a:off x="457200" y="960548"/>
            <a:ext cx="8229600" cy="33313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1" y="319088"/>
            <a:ext cx="6108853"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ltLang="en-US"/>
              <a:t>Click to edit Master title style</a:t>
            </a:r>
          </a:p>
        </p:txBody>
      </p:sp>
      <p:sp>
        <p:nvSpPr>
          <p:cNvPr id="2054" name="Footer Placeholder 3">
            <a:extLst>
              <a:ext uri="{FF2B5EF4-FFF2-40B4-BE49-F238E27FC236}">
                <a16:creationId xmlns:a16="http://schemas.microsoft.com/office/drawing/2014/main" id="{C6460008-2D95-48E7-AC1C-DA06D43C99CA}"/>
              </a:ext>
            </a:extLst>
          </p:cNvPr>
          <p:cNvSpPr>
            <a:spLocks noGrp="1"/>
          </p:cNvSpPr>
          <p:nvPr>
            <p:ph type="ftr" sz="quarter" idx="10"/>
          </p:nvPr>
        </p:nvSpPr>
        <p:spPr>
          <a:xfrm>
            <a:off x="0" y="4495800"/>
            <a:ext cx="7677150" cy="647700"/>
          </a:xfrm>
          <a:prstGeom prst="rect">
            <a:avLst/>
          </a:prstGeom>
        </p:spPr>
        <p:txBody>
          <a:bodyPr vert="horz" lIns="180000" tIns="0" rIns="180000" bIns="0" rtlCol="0" anchor="ctr"/>
          <a:lstStyle>
            <a:lvl1pPr eaLnBrk="0" hangingPunct="0">
              <a:defRPr sz="750"/>
            </a:lvl1pPr>
          </a:lstStyle>
          <a:p>
            <a:pPr defTabSz="685800" fontAlgn="base">
              <a:spcBef>
                <a:spcPct val="0"/>
              </a:spcBef>
              <a:defRPr/>
            </a:pPr>
            <a:endParaRPr lang="en-US"/>
          </a:p>
        </p:txBody>
      </p:sp>
    </p:spTree>
    <p:extLst>
      <p:ext uri="{BB962C8B-B14F-4D97-AF65-F5344CB8AC3E}">
        <p14:creationId xmlns:p14="http://schemas.microsoft.com/office/powerpoint/2010/main" val="22376942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1574800"/>
            <a:ext cx="6619244" cy="2008236"/>
          </a:xfrm>
        </p:spPr>
        <p:txBody>
          <a:bodyPr anchor="b"/>
          <a:lstStyle>
            <a:lvl1pPr>
              <a:defRPr sz="4050"/>
            </a:lvl1pPr>
          </a:lstStyle>
          <a:p>
            <a:r>
              <a:rPr lang="en-US" smtClean="0"/>
              <a:t>Click to edit Master title style</a:t>
            </a:r>
            <a:endParaRPr lang="en-US" dirty="0"/>
          </a:p>
        </p:txBody>
      </p:sp>
      <p:sp>
        <p:nvSpPr>
          <p:cNvPr id="3" name="Subtitle 2"/>
          <p:cNvSpPr>
            <a:spLocks noGrp="1"/>
          </p:cNvSpPr>
          <p:nvPr>
            <p:ph type="subTitle" idx="1"/>
          </p:nvPr>
        </p:nvSpPr>
        <p:spPr bwMode="gray">
          <a:xfrm>
            <a:off x="866216" y="3583035"/>
            <a:ext cx="6619244" cy="646065"/>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619239" y="1344169"/>
            <a:ext cx="742949" cy="228599"/>
          </a:xfrm>
        </p:spPr>
        <p:txBody>
          <a:bodyPr anchor="t"/>
          <a:lstStyle>
            <a:lvl1pPr algn="l">
              <a:defRPr b="0" i="0">
                <a:solidFill>
                  <a:schemeClr val="bg1">
                    <a:alpha val="60000"/>
                  </a:schemeClr>
                </a:solidFill>
              </a:defRPr>
            </a:lvl1pPr>
          </a:lstStyle>
          <a:p>
            <a:fld id="{5923F103-BC34-4FE4-A40E-EDDEECFDA5D0}" type="datetimeFigureOut">
              <a:rPr lang="en-US" smtClean="0"/>
              <a:pPr/>
              <a:t>12/6/2019</a:t>
            </a:fld>
            <a:endParaRPr lang="en-US" dirty="0"/>
          </a:p>
        </p:txBody>
      </p:sp>
      <p:sp>
        <p:nvSpPr>
          <p:cNvPr id="5" name="Footer Placeholder 4"/>
          <p:cNvSpPr>
            <a:spLocks noGrp="1"/>
          </p:cNvSpPr>
          <p:nvPr>
            <p:ph type="ftr" sz="quarter" idx="11"/>
          </p:nvPr>
        </p:nvSpPr>
        <p:spPr bwMode="gray">
          <a:xfrm rot="5400000">
            <a:off x="6713982" y="2420874"/>
            <a:ext cx="2894846" cy="228601"/>
          </a:xfrm>
        </p:spPr>
        <p:txBody>
          <a:bodyPr/>
          <a:lstStyle>
            <a:lvl1pPr>
              <a:defRPr b="0" i="0">
                <a:solidFill>
                  <a:schemeClr val="bg1">
                    <a:alpha val="60000"/>
                  </a:schemeClr>
                </a:solidFill>
              </a:defRPr>
            </a:lvl1pPr>
          </a:lstStyle>
          <a:p>
            <a:r>
              <a:rPr lang="en-US" smtClean="0"/>
              <a:t>
              </a:t>
            </a:r>
            <a:endParaRPr lang="en-US" dirty="0"/>
          </a:p>
        </p:txBody>
      </p:sp>
      <p:sp>
        <p:nvSpPr>
          <p:cNvPr id="11" name="Rectangle 1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21797"/>
            <a:ext cx="628649" cy="57576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278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12/6/2019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8333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008234"/>
            <a:ext cx="3263269" cy="1712868"/>
          </a:xfrm>
        </p:spPr>
        <p:txBody>
          <a:bodyPr anchor="ctr"/>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71670" y="2008233"/>
            <a:ext cx="2818159" cy="171286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12/6/2019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4156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215" y="1952625"/>
            <a:ext cx="3618869" cy="256222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6535" y="1952625"/>
            <a:ext cx="3618869" cy="2562225"/>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12/6/2019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7831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216" y="1952625"/>
            <a:ext cx="361886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66215" y="2384822"/>
            <a:ext cx="3618869" cy="213002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6535" y="1952625"/>
            <a:ext cx="361886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56535" y="2384822"/>
            <a:ext cx="3618869" cy="213002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12/6/2019</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2115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730251"/>
            <a:ext cx="6571060" cy="530223"/>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12/6/2019</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3824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12/6/2019</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7" name="Rectangle 6"/>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825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ABE44-2264-8D43-806A-11FA877A9A4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18C731-361E-2346-881F-97B6F06EB979}"/>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F611B8-DCA5-FA4C-B91B-56D1A65059D6}"/>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5" name="Espace réservé du pied de page 4">
            <a:extLst>
              <a:ext uri="{FF2B5EF4-FFF2-40B4-BE49-F238E27FC236}">
                <a16:creationId xmlns:a16="http://schemas.microsoft.com/office/drawing/2014/main" id="{4BEF57C7-F6F9-B14C-97C6-8F6BD18727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077768-5165-0D41-9B0C-AE39DDF356C3}"/>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3755083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971550"/>
            <a:ext cx="2094869" cy="120015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4335859" y="1085850"/>
            <a:ext cx="3892550" cy="3429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215" y="2346961"/>
            <a:ext cx="2094869" cy="21716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12/6/2019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2844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70000"/>
            <a:ext cx="2898851" cy="1301750"/>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10903" y="857250"/>
            <a:ext cx="242039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866216" y="2743200"/>
            <a:ext cx="2894409" cy="10287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12/6/2019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6560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3727445"/>
            <a:ext cx="6619244"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514350"/>
            <a:ext cx="6619244"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5" y="4152499"/>
            <a:ext cx="6619244" cy="370284"/>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12/6/2019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5096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797563"/>
            <a:ext cx="6623862" cy="1029740"/>
          </a:xfrm>
        </p:spPr>
        <p:txBody>
          <a:bodyPr/>
          <a:lstStyle>
            <a:lvl1pPr>
              <a:defRPr sz="30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2657475"/>
            <a:ext cx="6619244" cy="1857375"/>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12/6/2019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970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51435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455502"/>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1960341"/>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736600"/>
            <a:ext cx="6340430" cy="2022474"/>
          </a:xfrm>
        </p:spPr>
        <p:txBody>
          <a:bodyPr/>
          <a:lstStyle>
            <a:lvl1pPr>
              <a:defRPr sz="3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459459" y="2759074"/>
            <a:ext cx="5798414" cy="256631"/>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0" name="Text Placeholder 3"/>
          <p:cNvSpPr>
            <a:spLocks noGrp="1"/>
          </p:cNvSpPr>
          <p:nvPr>
            <p:ph type="body" sz="half" idx="2"/>
          </p:nvPr>
        </p:nvSpPr>
        <p:spPr>
          <a:xfrm>
            <a:off x="866216" y="3771899"/>
            <a:ext cx="6933673" cy="748393"/>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12/6/2019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9" name="Rectangle 18"/>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95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78000"/>
            <a:ext cx="6619245" cy="136688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3768725"/>
            <a:ext cx="6619244" cy="6453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12/6/2019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7894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smtClean="0"/>
              <a:t>Click to edit Master title style</a:t>
            </a:r>
            <a:endParaRPr lang="en-US" dirty="0"/>
          </a:p>
        </p:txBody>
      </p:sp>
      <p:sp>
        <p:nvSpPr>
          <p:cNvPr id="3" name="Text Placeholder 2"/>
          <p:cNvSpPr>
            <a:spLocks noGrp="1"/>
          </p:cNvSpPr>
          <p:nvPr>
            <p:ph type="body" idx="1"/>
          </p:nvPr>
        </p:nvSpPr>
        <p:spPr>
          <a:xfrm>
            <a:off x="866215" y="1952626"/>
            <a:ext cx="235640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Text Placeholder 3"/>
          <p:cNvSpPr>
            <a:spLocks noGrp="1"/>
          </p:cNvSpPr>
          <p:nvPr>
            <p:ph type="body" sz="half" idx="15"/>
          </p:nvPr>
        </p:nvSpPr>
        <p:spPr>
          <a:xfrm>
            <a:off x="866215" y="2384823"/>
            <a:ext cx="2356409"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3384541" y="1952625"/>
            <a:ext cx="2360257"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9" name="Text Placeholder 3"/>
          <p:cNvSpPr>
            <a:spLocks noGrp="1"/>
          </p:cNvSpPr>
          <p:nvPr>
            <p:ph type="body" sz="half" idx="16"/>
          </p:nvPr>
        </p:nvSpPr>
        <p:spPr>
          <a:xfrm>
            <a:off x="3384541" y="2384823"/>
            <a:ext cx="2360257"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5916101" y="1952626"/>
            <a:ext cx="2359298"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0" name="Text Placeholder 3"/>
          <p:cNvSpPr>
            <a:spLocks noGrp="1"/>
          </p:cNvSpPr>
          <p:nvPr>
            <p:ph type="body" sz="half" idx="17"/>
          </p:nvPr>
        </p:nvSpPr>
        <p:spPr>
          <a:xfrm>
            <a:off x="5916247" y="2384822"/>
            <a:ext cx="2359152"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7" name="Straight Connector 16"/>
          <p:cNvCxnSpPr/>
          <p:nvPr/>
        </p:nvCxnSpPr>
        <p:spPr>
          <a:xfrm>
            <a:off x="3302978"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12/6/2019</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0241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smtClean="0"/>
              <a:t>Click to edit Master title style</a:t>
            </a:r>
            <a:endParaRPr lang="en-US" dirty="0"/>
          </a:p>
        </p:txBody>
      </p:sp>
      <p:sp>
        <p:nvSpPr>
          <p:cNvPr id="3" name="Text Placeholder 2"/>
          <p:cNvSpPr>
            <a:spLocks noGrp="1"/>
          </p:cNvSpPr>
          <p:nvPr>
            <p:ph type="body" idx="1"/>
          </p:nvPr>
        </p:nvSpPr>
        <p:spPr>
          <a:xfrm>
            <a:off x="866215" y="3399633"/>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9" name="Picture Placeholder 2"/>
          <p:cNvSpPr>
            <a:spLocks noGrp="1" noChangeAspect="1"/>
          </p:cNvSpPr>
          <p:nvPr>
            <p:ph type="pic" idx="15"/>
          </p:nvPr>
        </p:nvSpPr>
        <p:spPr>
          <a:xfrm>
            <a:off x="1000915"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866215" y="3831830"/>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3426649" y="3399634"/>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1" name="Picture Placeholder 2"/>
          <p:cNvSpPr>
            <a:spLocks noGrp="1" noChangeAspect="1"/>
          </p:cNvSpPr>
          <p:nvPr>
            <p:ph type="pic" idx="21"/>
          </p:nvPr>
        </p:nvSpPr>
        <p:spPr>
          <a:xfrm>
            <a:off x="3561347"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3427629" y="3831829"/>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5987082" y="3399634"/>
            <a:ext cx="2288321"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2" name="Picture Placeholder 2"/>
          <p:cNvSpPr>
            <a:spLocks noGrp="1" noChangeAspect="1"/>
          </p:cNvSpPr>
          <p:nvPr>
            <p:ph type="pic" idx="22"/>
          </p:nvPr>
        </p:nvSpPr>
        <p:spPr>
          <a:xfrm>
            <a:off x="6122273"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987081" y="3831828"/>
            <a:ext cx="2288322"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43" name="Straight Connector 42"/>
          <p:cNvCxnSpPr/>
          <p:nvPr/>
        </p:nvCxnSpPr>
        <p:spPr>
          <a:xfrm>
            <a:off x="3304373"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12/6/2019</a:t>
            </a:fld>
            <a:endParaRPr lang="en-US" dirty="0"/>
          </a:p>
        </p:txBody>
      </p:sp>
      <p:sp>
        <p:nvSpPr>
          <p:cNvPr id="8" name="Footer Placeholder 7"/>
          <p:cNvSpPr>
            <a:spLocks noGrp="1"/>
          </p:cNvSpPr>
          <p:nvPr>
            <p:ph type="ftr" sz="quarter" idx="11"/>
          </p:nvPr>
        </p:nvSpPr>
        <p:spPr>
          <a:xfrm>
            <a:off x="420833" y="4793879"/>
            <a:ext cx="2733212" cy="228601"/>
          </a:xfrm>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2695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216" y="1952625"/>
            <a:ext cx="6619244" cy="2562225"/>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21580" y="4793879"/>
            <a:ext cx="742949" cy="228599"/>
          </a:xfrm>
        </p:spPr>
        <p:txBody>
          <a:bodyPr/>
          <a:lstStyle/>
          <a:p>
            <a:fld id="{53086D93-FCAC-47E0-A2EE-787E62CA814C}" type="datetimeFigureOut">
              <a:rPr lang="en-US" smtClean="0"/>
              <a:t>12/6/2019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4113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958850"/>
            <a:ext cx="1057474" cy="3561443"/>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216" y="958850"/>
            <a:ext cx="4692019" cy="356144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989829" y="4793879"/>
            <a:ext cx="744101" cy="228599"/>
          </a:xfrm>
        </p:spPr>
        <p:txBody>
          <a:bodyPr/>
          <a:lstStyle/>
          <a:p>
            <a:fld id="{CDA879A6-0FD0-4734-A311-86BFCA472E6E}" type="datetimeFigureOut">
              <a:rPr lang="en-US" smtClean="0"/>
              <a:t>12/6/2019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916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92E1AE-7EFE-0C44-80B1-ADA0638E7366}"/>
              </a:ext>
            </a:extLst>
          </p:cNvPr>
          <p:cNvSpPr>
            <a:spLocks noGrp="1"/>
          </p:cNvSpPr>
          <p:nvPr>
            <p:ph type="title"/>
          </p:nvPr>
        </p:nvSpPr>
        <p:spPr>
          <a:xfrm>
            <a:off x="623888" y="1282700"/>
            <a:ext cx="7886700" cy="2139950"/>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E0A9677-18BE-7943-82D8-8B11B4ECBA2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05AF3A8D-BE40-694D-8759-ED0A9A604D57}"/>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5" name="Espace réservé du pied de page 4">
            <a:extLst>
              <a:ext uri="{FF2B5EF4-FFF2-40B4-BE49-F238E27FC236}">
                <a16:creationId xmlns:a16="http://schemas.microsoft.com/office/drawing/2014/main" id="{F87276E7-7BD1-3D4A-8FE6-50F02BCBB1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C6321B-C58D-ED42-9847-37D2BBDF3338}"/>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2299576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A5C9F-5896-CD44-9E33-97F2A76A41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773B36-DC7F-744D-B44C-9B6687075AB3}"/>
              </a:ext>
            </a:extLst>
          </p:cNvPr>
          <p:cNvSpPr>
            <a:spLocks noGrp="1"/>
          </p:cNvSpPr>
          <p:nvPr>
            <p:ph sz="half" idx="1"/>
          </p:nvPr>
        </p:nvSpPr>
        <p:spPr>
          <a:xfrm>
            <a:off x="628650" y="1370013"/>
            <a:ext cx="3867150" cy="32623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3651B05-0DDA-3D4E-AA25-FF94F1E7D441}"/>
              </a:ext>
            </a:extLst>
          </p:cNvPr>
          <p:cNvSpPr>
            <a:spLocks noGrp="1"/>
          </p:cNvSpPr>
          <p:nvPr>
            <p:ph sz="half" idx="2"/>
          </p:nvPr>
        </p:nvSpPr>
        <p:spPr>
          <a:xfrm>
            <a:off x="4648200" y="1370013"/>
            <a:ext cx="3867150" cy="32623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088D79E-20C6-EB47-9B40-47713032B6B8}"/>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6" name="Espace réservé du pied de page 5">
            <a:extLst>
              <a:ext uri="{FF2B5EF4-FFF2-40B4-BE49-F238E27FC236}">
                <a16:creationId xmlns:a16="http://schemas.microsoft.com/office/drawing/2014/main" id="{E26D993D-84C2-8C43-B7E3-752F5C18048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A1F68C-1657-2B48-BE2C-D6F98094A574}"/>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263674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B8303C-ECDC-4444-9F92-5F4FDACFA381}"/>
              </a:ext>
            </a:extLst>
          </p:cNvPr>
          <p:cNvSpPr>
            <a:spLocks noGrp="1"/>
          </p:cNvSpPr>
          <p:nvPr>
            <p:ph type="title"/>
          </p:nvPr>
        </p:nvSpPr>
        <p:spPr>
          <a:xfrm>
            <a:off x="630238" y="274638"/>
            <a:ext cx="7886700" cy="993775"/>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C04DC2F-D648-E24E-A2FB-39AC3DB190B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480F625-6B94-8949-8818-BD725BD958D9}"/>
              </a:ext>
            </a:extLst>
          </p:cNvPr>
          <p:cNvSpPr>
            <a:spLocks noGrp="1"/>
          </p:cNvSpPr>
          <p:nvPr>
            <p:ph sz="half" idx="2"/>
          </p:nvPr>
        </p:nvSpPr>
        <p:spPr>
          <a:xfrm>
            <a:off x="630238" y="1879600"/>
            <a:ext cx="3868737" cy="27622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5967EB3-1471-4348-88DD-D800A58C739C}"/>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6A6A1730-1E09-8A40-8C56-80ED65FFF0E5}"/>
              </a:ext>
            </a:extLst>
          </p:cNvPr>
          <p:cNvSpPr>
            <a:spLocks noGrp="1"/>
          </p:cNvSpPr>
          <p:nvPr>
            <p:ph sz="quarter" idx="4"/>
          </p:nvPr>
        </p:nvSpPr>
        <p:spPr>
          <a:xfrm>
            <a:off x="4629150" y="1879600"/>
            <a:ext cx="3887788" cy="27622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3F9DBC1-1F9A-6448-B80C-5DCC0500A1CC}"/>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8" name="Espace réservé du pied de page 7">
            <a:extLst>
              <a:ext uri="{FF2B5EF4-FFF2-40B4-BE49-F238E27FC236}">
                <a16:creationId xmlns:a16="http://schemas.microsoft.com/office/drawing/2014/main" id="{45FAC74B-CA9B-404F-BACD-E98524EA802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3AB15BC-A41B-F04D-8BC5-28420D157E8E}"/>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381993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F96FA5-E413-6F42-89C2-1C686D44951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CF65CC1-A917-BA46-AEDA-D49CB47CC8A9}"/>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4" name="Espace réservé du pied de page 3">
            <a:extLst>
              <a:ext uri="{FF2B5EF4-FFF2-40B4-BE49-F238E27FC236}">
                <a16:creationId xmlns:a16="http://schemas.microsoft.com/office/drawing/2014/main" id="{58ADE00B-6C50-F94E-B775-5FE50BA1170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5C3D8E8-77B3-B141-85C1-07A37F0BD44B}"/>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384130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4C36E1-293A-F540-B349-BCA1F327256E}"/>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3" name="Espace réservé du pied de page 2">
            <a:extLst>
              <a:ext uri="{FF2B5EF4-FFF2-40B4-BE49-F238E27FC236}">
                <a16:creationId xmlns:a16="http://schemas.microsoft.com/office/drawing/2014/main" id="{67913B75-744B-8447-8997-42664E0EB94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A55ABB7-F67E-5343-A11C-3E1B4D666166}"/>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1791280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2BD014-B194-A64B-8E60-A7BF0208A91A}"/>
              </a:ext>
            </a:extLst>
          </p:cNvPr>
          <p:cNvSpPr>
            <a:spLocks noGrp="1"/>
          </p:cNvSpPr>
          <p:nvPr>
            <p:ph type="title"/>
          </p:nvPr>
        </p:nvSpPr>
        <p:spPr>
          <a:xfrm>
            <a:off x="630238" y="342900"/>
            <a:ext cx="2949575" cy="120015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0CD9164-4E91-3546-ACFA-6D3BD281991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762F56B-E27B-334D-B962-28E06712A55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D7EF6DD-C561-8549-B90A-882D719A82AC}"/>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6" name="Espace réservé du pied de page 5">
            <a:extLst>
              <a:ext uri="{FF2B5EF4-FFF2-40B4-BE49-F238E27FC236}">
                <a16:creationId xmlns:a16="http://schemas.microsoft.com/office/drawing/2014/main" id="{B4506FD2-E3F2-104C-88A5-4B36DFDA79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3F7E8A-BB60-D148-A673-6C9BEB4B9F98}"/>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3511288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85D4F-6CB9-B945-93E9-69D25DCDDCCE}"/>
              </a:ext>
            </a:extLst>
          </p:cNvPr>
          <p:cNvSpPr>
            <a:spLocks noGrp="1"/>
          </p:cNvSpPr>
          <p:nvPr>
            <p:ph type="title"/>
          </p:nvPr>
        </p:nvSpPr>
        <p:spPr>
          <a:xfrm>
            <a:off x="630238" y="342900"/>
            <a:ext cx="2949575" cy="1200150"/>
          </a:xfrm>
        </p:spPr>
        <p:txBody>
          <a:bodyPr anchor="b"/>
          <a:lstStyle>
            <a:lvl1pPr>
              <a:defRPr sz="3200"/>
            </a:lvl1pPr>
          </a:lstStyle>
          <a:p>
            <a:r>
              <a:rPr lang="fr-FR"/>
              <a:t>Modifiez le style du titre</a:t>
            </a:r>
          </a:p>
        </p:txBody>
      </p:sp>
      <p:sp>
        <p:nvSpPr>
          <p:cNvPr id="3" name="Espace réservé de l’image 2">
            <a:extLst>
              <a:ext uri="{FF2B5EF4-FFF2-40B4-BE49-F238E27FC236}">
                <a16:creationId xmlns:a16="http://schemas.microsoft.com/office/drawing/2014/main" id="{BCFBC9E8-5688-7649-8B62-DBE5FF98D72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8434B0A-8EA5-724F-8209-EF195978547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0C7E982-0773-334B-B038-63DBAEAAC454}"/>
              </a:ext>
            </a:extLst>
          </p:cNvPr>
          <p:cNvSpPr>
            <a:spLocks noGrp="1"/>
          </p:cNvSpPr>
          <p:nvPr>
            <p:ph type="dt" sz="half" idx="10"/>
          </p:nvPr>
        </p:nvSpPr>
        <p:spPr/>
        <p:txBody>
          <a:bodyPr/>
          <a:lstStyle/>
          <a:p>
            <a:fld id="{E8D7426E-25DC-5049-A7E2-29F542F6A534}" type="datetimeFigureOut">
              <a:rPr lang="fr-FR" smtClean="0"/>
              <a:t>06/12/2019</a:t>
            </a:fld>
            <a:endParaRPr lang="fr-FR"/>
          </a:p>
        </p:txBody>
      </p:sp>
      <p:sp>
        <p:nvSpPr>
          <p:cNvPr id="6" name="Espace réservé du pied de page 5">
            <a:extLst>
              <a:ext uri="{FF2B5EF4-FFF2-40B4-BE49-F238E27FC236}">
                <a16:creationId xmlns:a16="http://schemas.microsoft.com/office/drawing/2014/main" id="{F7BE2655-B0AA-4E42-8DDC-C429C0FA16F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77989FB-46DA-4046-808F-A1B6972BDACB}"/>
              </a:ext>
            </a:extLst>
          </p:cNvPr>
          <p:cNvSpPr>
            <a:spLocks noGrp="1"/>
          </p:cNvSpPr>
          <p:nvPr>
            <p:ph type="sldNum" sz="quarter" idx="12"/>
          </p:nvPr>
        </p:nvSpPr>
        <p:spPr/>
        <p:txBody>
          <a:bodyPr/>
          <a:lstStyle/>
          <a:p>
            <a:fld id="{6F7119DB-B641-7043-A449-667A412CA14E}" type="slidenum">
              <a:rPr lang="fr-FR" smtClean="0"/>
              <a:t>‹#›</a:t>
            </a:fld>
            <a:endParaRPr lang="fr-FR"/>
          </a:p>
        </p:txBody>
      </p:sp>
    </p:spTree>
    <p:extLst>
      <p:ext uri="{BB962C8B-B14F-4D97-AF65-F5344CB8AC3E}">
        <p14:creationId xmlns:p14="http://schemas.microsoft.com/office/powerpoint/2010/main" val="3565117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9D200B2-5008-C743-9748-58D9CF99F6C1}"/>
              </a:ext>
            </a:extLst>
          </p:cNvPr>
          <p:cNvSpPr>
            <a:spLocks noGrp="1"/>
          </p:cNvSpPr>
          <p:nvPr>
            <p:ph type="title"/>
          </p:nvPr>
        </p:nvSpPr>
        <p:spPr>
          <a:xfrm>
            <a:off x="1030433" y="124696"/>
            <a:ext cx="7886700" cy="609600"/>
          </a:xfrm>
          <a:prstGeom prst="rect">
            <a:avLst/>
          </a:prstGeom>
        </p:spPr>
        <p:txBody>
          <a:bodyPr vert="horz" lIns="91440" tIns="45720" rIns="91440" bIns="45720" rtlCol="0" anchor="b">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180ADB5E-EC92-0E4B-A807-D2A96D9ADF9B}"/>
              </a:ext>
            </a:extLst>
          </p:cNvPr>
          <p:cNvSpPr>
            <a:spLocks noGrp="1"/>
          </p:cNvSpPr>
          <p:nvPr>
            <p:ph type="body" idx="1"/>
          </p:nvPr>
        </p:nvSpPr>
        <p:spPr>
          <a:xfrm>
            <a:off x="628650" y="1106777"/>
            <a:ext cx="7886700" cy="3262312"/>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C318D4-87E3-BB44-B2AB-CAA57690AB1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E8D7426E-25DC-5049-A7E2-29F542F6A534}" type="datetimeFigureOut">
              <a:rPr lang="fr-FR" smtClean="0"/>
              <a:t>06/12/2019</a:t>
            </a:fld>
            <a:endParaRPr lang="fr-FR"/>
          </a:p>
        </p:txBody>
      </p:sp>
      <p:sp>
        <p:nvSpPr>
          <p:cNvPr id="5" name="Espace réservé du pied de page 4">
            <a:extLst>
              <a:ext uri="{FF2B5EF4-FFF2-40B4-BE49-F238E27FC236}">
                <a16:creationId xmlns:a16="http://schemas.microsoft.com/office/drawing/2014/main" id="{9FAAB64E-9EAC-5C42-A452-1ED093829FC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C313382-172B-524A-A59D-B14268DA397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F7119DB-B641-7043-A449-667A412CA14E}" type="slidenum">
              <a:rPr lang="fr-FR" smtClean="0"/>
              <a:t>‹#›</a:t>
            </a:fld>
            <a:endParaRPr lang="fr-FR"/>
          </a:p>
        </p:txBody>
      </p:sp>
    </p:spTree>
    <p:extLst>
      <p:ext uri="{BB962C8B-B14F-4D97-AF65-F5344CB8AC3E}">
        <p14:creationId xmlns:p14="http://schemas.microsoft.com/office/powerpoint/2010/main" val="1771901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2800" b="0" i="0"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3C3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3C3B"/>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3C3B"/>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3C3B"/>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3C3B"/>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Date Placeholder 3">
            <a:extLst>
              <a:ext uri="{FF2B5EF4-FFF2-40B4-BE49-F238E27FC236}">
                <a16:creationId xmlns:a16="http://schemas.microsoft.com/office/drawing/2014/main" id="{5E13B5E2-6B4A-1145-B6E5-30BF224D6AF3}"/>
              </a:ext>
            </a:extLst>
          </p:cNvPr>
          <p:cNvSpPr txBox="1"/>
          <p:nvPr/>
        </p:nvSpPr>
        <p:spPr bwMode="auto">
          <a:xfrm>
            <a:off x="1905000" y="4800600"/>
            <a:ext cx="21336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itchFamily="34" charset="-128"/>
              </a:defRPr>
            </a:lvl1pPr>
            <a:lvl2pPr marL="742950" indent="-285750">
              <a:defRPr>
                <a:solidFill>
                  <a:schemeClr val="tx1"/>
                </a:solidFill>
                <a:latin typeface="Arial" panose="020B0604020202020204" pitchFamily="34" charset="0"/>
                <a:ea typeface="ＭＳ Ｐゴシック" pitchFamily="34" charset="-128"/>
              </a:defRPr>
            </a:lvl2pPr>
            <a:lvl3pPr marL="1143000" indent="-228600">
              <a:defRPr>
                <a:solidFill>
                  <a:schemeClr val="tx1"/>
                </a:solidFill>
                <a:latin typeface="Arial" panose="020B0604020202020204" pitchFamily="34" charset="0"/>
                <a:ea typeface="ＭＳ Ｐゴシック" pitchFamily="34" charset="-128"/>
              </a:defRPr>
            </a:lvl3pPr>
            <a:lvl4pPr marL="1600200" indent="-228600">
              <a:defRPr>
                <a:solidFill>
                  <a:schemeClr val="tx1"/>
                </a:solidFill>
                <a:latin typeface="Arial" panose="020B0604020202020204" pitchFamily="34" charset="0"/>
                <a:ea typeface="ＭＳ Ｐゴシック" pitchFamily="34" charset="-128"/>
              </a:defRPr>
            </a:lvl4pPr>
            <a:lvl5pPr marL="2057400" indent="-22860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a:ln>
                <a:noFill/>
              </a:ln>
              <a:solidFill>
                <a:srgbClr val="898989"/>
              </a:solidFill>
              <a:effectLst/>
              <a:uLnTx/>
              <a:uFillTx/>
              <a:latin typeface="Arial" panose="020B0604020202020204" pitchFamily="34" charset="0"/>
              <a:ea typeface="ＭＳ Ｐゴシック" pitchFamily="34" charset="-128"/>
              <a:cs typeface="Arial"/>
            </a:endParaRPr>
          </a:p>
        </p:txBody>
      </p:sp>
      <p:sp>
        <p:nvSpPr>
          <p:cNvPr id="1027" name="Title Placeholder 1"/>
          <p:cNvSpPr>
            <a:spLocks noGrp="1"/>
          </p:cNvSpPr>
          <p:nvPr>
            <p:ph type="title"/>
          </p:nvPr>
        </p:nvSpPr>
        <p:spPr>
          <a:xfrm>
            <a:off x="457200" y="319088"/>
            <a:ext cx="6119812" cy="459581"/>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960834"/>
            <a:ext cx="8229600" cy="3331369"/>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a:extLst>
              <a:ext uri="{FF2B5EF4-FFF2-40B4-BE49-F238E27FC236}">
                <a16:creationId xmlns:a16="http://schemas.microsoft.com/office/drawing/2014/main" id="{3A59B449-7601-8440-A788-6D3FCFF97A8B}"/>
              </a:ext>
            </a:extLst>
          </p:cNvPr>
          <p:cNvSpPr>
            <a:spLocks noGrp="1"/>
          </p:cNvSpPr>
          <p:nvPr>
            <p:ph type="ftr" sz="quarter" idx="3"/>
          </p:nvPr>
        </p:nvSpPr>
        <p:spPr>
          <a:xfrm>
            <a:off x="0" y="4495800"/>
            <a:ext cx="7677150" cy="647700"/>
          </a:xfrm>
          <a:prstGeom prst="rect">
            <a:avLst/>
          </a:prstGeom>
        </p:spPr>
        <p:txBody>
          <a:bodyPr vert="horz" lIns="180000" tIns="0" rIns="180000" bIns="0" rtlCol="0" anchor="ctr"/>
          <a:lstStyle>
            <a:lvl1pPr algn="l" eaLnBrk="1" hangingPunct="1">
              <a:spcAft>
                <a:spcPts val="450"/>
              </a:spcAft>
              <a:defRPr sz="600">
                <a:solidFill>
                  <a:srgbClr val="2A2A2A"/>
                </a:solidFill>
                <a:latin typeface="Arial" panose="020B0604020202020204" pitchFamily="34" charset="0"/>
                <a:ea typeface="ＭＳ Ｐゴシック" pitchFamily="34" charset="-128"/>
              </a:defRPr>
            </a:lvl1pPr>
          </a:lstStyle>
          <a:p>
            <a:pPr defTabSz="685800" fontAlgn="base">
              <a:spcBef>
                <a:spcPct val="0"/>
              </a:spcBef>
              <a:defRPr/>
            </a:pPr>
            <a:endParaRPr lang="en-US" altLang="en-US"/>
          </a:p>
        </p:txBody>
      </p:sp>
      <p:cxnSp>
        <p:nvCxnSpPr>
          <p:cNvPr id="1030" name="Straight Connector 8"/>
          <p:cNvCxnSpPr/>
          <p:nvPr/>
        </p:nvCxnSpPr>
        <p:spPr>
          <a:xfrm>
            <a:off x="0" y="4495800"/>
            <a:ext cx="9144000" cy="0"/>
          </a:xfrm>
          <a:prstGeom prst="line">
            <a:avLst/>
          </a:prstGeom>
          <a:noFill/>
          <a:ln w="6350">
            <a:solidFill>
              <a:srgbClr val="CFD5E4"/>
            </a:solidFill>
            <a:miter lim="800000"/>
          </a:ln>
        </p:spPr>
      </p:cxnSp>
    </p:spTree>
    <p:extLst>
      <p:ext uri="{BB962C8B-B14F-4D97-AF65-F5344CB8AC3E}">
        <p14:creationId xmlns:p14="http://schemas.microsoft.com/office/powerpoint/2010/main" val="1337903033"/>
      </p:ext>
    </p:extLst>
  </p:cSld>
  <p:clrMap bg1="lt1" tx1="dk1" bg2="lt2" tx2="dk2" accent1="accent1" accent2="accent2" accent3="accent3" accent4="accent4" accent5="accent5" accent6="accent6" hlink="hlink" folHlink="folHlink"/>
  <p:sldLayoutIdLst>
    <p:sldLayoutId id="2147483673" r:id="rId1"/>
  </p:sldLayoutIdLst>
  <p:transition/>
  <p:txStyles>
    <p:titleStyle>
      <a:lvl1pPr marL="0" indent="0" algn="l" defTabSz="685800" rtl="0" eaLnBrk="0" fontAlgn="base" hangingPunct="0">
        <a:lnSpc>
          <a:spcPct val="100000"/>
        </a:lnSpc>
        <a:spcBef>
          <a:spcPct val="0"/>
        </a:spcBef>
        <a:spcAft>
          <a:spcPct val="0"/>
        </a:spcAft>
        <a:buClrTx/>
        <a:buSzTx/>
        <a:buFontTx/>
        <a:buNone/>
        <a:defRPr kumimoji="0" sz="1200" b="1" i="0" u="none" kern="1200" baseline="0">
          <a:solidFill>
            <a:schemeClr val="tx1"/>
          </a:solidFill>
          <a:effectLst/>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cs typeface="Arial" panose="020B0604020202020204" pitchFamily="34" charset="0"/>
        </a:defRPr>
      </a:lvl5pPr>
      <a:lvl6pPr marL="342900" algn="ctr" rtl="0" eaLnBrk="0" fontAlgn="base" hangingPunct="0">
        <a:spcBef>
          <a:spcPct val="0"/>
        </a:spcBef>
        <a:spcAft>
          <a:spcPct val="0"/>
        </a:spcAft>
        <a:defRPr sz="3300">
          <a:solidFill>
            <a:schemeClr val="tx1"/>
          </a:solidFill>
          <a:latin typeface="Times New Roman" panose="02020603050405020304" pitchFamily="18" charset="0"/>
          <a:ea typeface="ＭＳ Ｐゴシック" pitchFamily="34" charset="-128"/>
        </a:defRPr>
      </a:lvl6pPr>
      <a:lvl7pPr marL="685800" algn="ctr" rtl="0" eaLnBrk="0" fontAlgn="base" hangingPunct="0">
        <a:spcBef>
          <a:spcPct val="0"/>
        </a:spcBef>
        <a:spcAft>
          <a:spcPct val="0"/>
        </a:spcAft>
        <a:defRPr sz="3300">
          <a:solidFill>
            <a:schemeClr val="tx1"/>
          </a:solidFill>
          <a:latin typeface="Times New Roman" panose="02020603050405020304" pitchFamily="18" charset="0"/>
          <a:ea typeface="ＭＳ Ｐゴシック" pitchFamily="34" charset="-128"/>
        </a:defRPr>
      </a:lvl7pPr>
      <a:lvl8pPr marL="1028700" algn="ctr" rtl="0" eaLnBrk="0" fontAlgn="base" hangingPunct="0">
        <a:spcBef>
          <a:spcPct val="0"/>
        </a:spcBef>
        <a:spcAft>
          <a:spcPct val="0"/>
        </a:spcAft>
        <a:defRPr sz="3300">
          <a:solidFill>
            <a:schemeClr val="tx1"/>
          </a:solidFill>
          <a:latin typeface="Times New Roman" panose="02020603050405020304" pitchFamily="18" charset="0"/>
          <a:ea typeface="ＭＳ Ｐゴシック" pitchFamily="34" charset="-128"/>
        </a:defRPr>
      </a:lvl8pPr>
      <a:lvl9pPr marL="1371600" algn="ctr" rtl="0" eaLnBrk="0" fontAlgn="base" hangingPunct="0">
        <a:spcBef>
          <a:spcPct val="0"/>
        </a:spcBef>
        <a:spcAft>
          <a:spcPct val="0"/>
        </a:spcAft>
        <a:defRPr sz="3300">
          <a:solidFill>
            <a:schemeClr val="tx1"/>
          </a:solidFill>
          <a:latin typeface="Times New Roman" panose="02020603050405020304" pitchFamily="18" charset="0"/>
          <a:ea typeface="ＭＳ Ｐゴシック" pitchFamily="34" charset="-128"/>
        </a:defRPr>
      </a:lvl9pPr>
    </p:titleStyle>
    <p:bodyStyle>
      <a:lvl1pPr marL="257175" indent="-257175" algn="l" defTabSz="685800" rtl="0" eaLnBrk="0" fontAlgn="base" hangingPunct="0">
        <a:lnSpc>
          <a:spcPct val="100000"/>
        </a:lnSpc>
        <a:spcBef>
          <a:spcPct val="20000"/>
        </a:spcBef>
        <a:spcAft>
          <a:spcPct val="0"/>
        </a:spcAft>
        <a:buClrTx/>
        <a:buSzTx/>
        <a:buFont typeface="Arial" panose="020B0604020202020204" pitchFamily="34" charset="0"/>
        <a:buChar char="•"/>
        <a:defRPr kumimoji="0" sz="1200" b="0" i="0" u="none" kern="1200" baseline="0">
          <a:solidFill>
            <a:schemeClr val="tx1"/>
          </a:solidFill>
          <a:effectLst/>
          <a:latin typeface="+mn-lt"/>
          <a:ea typeface="+mn-ea"/>
          <a:cs typeface="+mn-cs"/>
        </a:defRPr>
      </a:lvl1pPr>
      <a:lvl2pPr marL="557213" indent="-214313" algn="l" defTabSz="685800" rtl="0" eaLnBrk="0" fontAlgn="base" hangingPunct="0">
        <a:lnSpc>
          <a:spcPct val="100000"/>
        </a:lnSpc>
        <a:spcBef>
          <a:spcPct val="20000"/>
        </a:spcBef>
        <a:spcAft>
          <a:spcPct val="0"/>
        </a:spcAft>
        <a:buClrTx/>
        <a:buSzTx/>
        <a:buFont typeface="Arial" panose="020B0604020202020204" pitchFamily="34" charset="0"/>
        <a:buChar char="–"/>
        <a:defRPr kumimoji="0" sz="1050" b="0" i="0" u="none" kern="1200" baseline="0">
          <a:solidFill>
            <a:schemeClr val="tx1"/>
          </a:solidFill>
          <a:effectLst/>
          <a:latin typeface="+mn-lt"/>
          <a:ea typeface="+mn-ea"/>
          <a:cs typeface="+mn-cs"/>
        </a:defRPr>
      </a:lvl2pPr>
      <a:lvl3pPr marL="857250" indent="-171450" algn="l" defTabSz="685800" rtl="0" eaLnBrk="0" fontAlgn="base" hangingPunct="0">
        <a:lnSpc>
          <a:spcPct val="100000"/>
        </a:lnSpc>
        <a:spcBef>
          <a:spcPct val="20000"/>
        </a:spcBef>
        <a:spcAft>
          <a:spcPct val="0"/>
        </a:spcAft>
        <a:buClrTx/>
        <a:buSzTx/>
        <a:buFont typeface="Arial" panose="020B0604020202020204" pitchFamily="34" charset="0"/>
        <a:buChar char="•"/>
        <a:defRPr kumimoji="0" sz="900" b="0" i="0" u="none" kern="1200" baseline="0">
          <a:solidFill>
            <a:schemeClr val="tx1"/>
          </a:solidFill>
          <a:effectLst/>
          <a:latin typeface="+mn-lt"/>
          <a:ea typeface="+mn-ea"/>
          <a:cs typeface="+mn-cs"/>
        </a:defRPr>
      </a:lvl3pPr>
      <a:lvl4pPr marL="1200150" indent="-171450" algn="l" defTabSz="685800" rtl="0" eaLnBrk="0" fontAlgn="base" hangingPunct="0">
        <a:lnSpc>
          <a:spcPct val="100000"/>
        </a:lnSpc>
        <a:spcBef>
          <a:spcPct val="20000"/>
        </a:spcBef>
        <a:spcAft>
          <a:spcPct val="0"/>
        </a:spcAft>
        <a:buClrTx/>
        <a:buSzTx/>
        <a:buFont typeface="Arial" panose="020B0604020202020204" pitchFamily="34" charset="0"/>
        <a:buChar char="–"/>
        <a:defRPr kumimoji="0" sz="900" b="0" i="0" u="none" kern="1200" baseline="0">
          <a:solidFill>
            <a:schemeClr val="tx1"/>
          </a:solidFill>
          <a:effectLst/>
          <a:latin typeface="+mn-lt"/>
          <a:ea typeface="+mn-ea"/>
          <a:cs typeface="+mn-cs"/>
        </a:defRPr>
      </a:lvl4pPr>
      <a:lvl5pPr marL="1543050" indent="-171450" algn="l" defTabSz="685800" rtl="0" eaLnBrk="0" fontAlgn="base" hangingPunct="0">
        <a:lnSpc>
          <a:spcPct val="100000"/>
        </a:lnSpc>
        <a:spcBef>
          <a:spcPct val="20000"/>
        </a:spcBef>
        <a:spcAft>
          <a:spcPct val="0"/>
        </a:spcAft>
        <a:buClrTx/>
        <a:buSzTx/>
        <a:buFont typeface="Arial" panose="020B0604020202020204" pitchFamily="34" charset="0"/>
        <a:buChar char="»"/>
        <a:defRPr kumimoji="0" sz="825" b="0" i="0" u="none" kern="1200" baseline="0">
          <a:solidFill>
            <a:schemeClr val="tx1"/>
          </a:solidFill>
          <a:effectLst/>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1pPr>
      <a:lvl2pPr marL="34290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2pPr>
      <a:lvl3pPr marL="68580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3pPr>
      <a:lvl4pPr marL="102870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4pPr>
      <a:lvl5pPr marL="137160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730251"/>
            <a:ext cx="6571060" cy="53022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216" y="1952625"/>
            <a:ext cx="6571060" cy="25622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89829" y="4793879"/>
            <a:ext cx="742949" cy="228599"/>
          </a:xfrm>
          <a:prstGeom prst="rect">
            <a:avLst/>
          </a:prstGeom>
        </p:spPr>
        <p:txBody>
          <a:bodyPr vert="horz" lIns="91440" tIns="45720" rIns="91440" bIns="45720" rtlCol="0" anchor="ctr"/>
          <a:lstStyle>
            <a:lvl1pPr algn="r">
              <a:defRPr sz="750" b="1" i="0">
                <a:solidFill>
                  <a:schemeClr val="accent1"/>
                </a:solidFill>
              </a:defRPr>
            </a:lvl1pPr>
          </a:lstStyle>
          <a:p>
            <a:fld id="{E8D7426E-25DC-5049-A7E2-29F542F6A534}" type="datetimeFigureOut">
              <a:rPr lang="fr-FR" smtClean="0"/>
              <a:t>06/12/2019</a:t>
            </a:fld>
            <a:endParaRPr lang="fr-FR"/>
          </a:p>
        </p:txBody>
      </p:sp>
      <p:sp>
        <p:nvSpPr>
          <p:cNvPr id="5" name="Footer Placeholder 4"/>
          <p:cNvSpPr>
            <a:spLocks noGrp="1"/>
          </p:cNvSpPr>
          <p:nvPr>
            <p:ph type="ftr" sz="quarter" idx="3"/>
          </p:nvPr>
        </p:nvSpPr>
        <p:spPr>
          <a:xfrm>
            <a:off x="420833" y="4793879"/>
            <a:ext cx="2894846" cy="228601"/>
          </a:xfrm>
          <a:prstGeom prst="rect">
            <a:avLst/>
          </a:prstGeom>
        </p:spPr>
        <p:txBody>
          <a:bodyPr vert="horz" lIns="91440" tIns="45720" rIns="91440" bIns="45720" rtlCol="0" anchor="ctr"/>
          <a:lstStyle>
            <a:lvl1pPr algn="l">
              <a:defRPr sz="750" b="1" i="0">
                <a:solidFill>
                  <a:schemeClr val="accent1"/>
                </a:solidFill>
              </a:defRPr>
            </a:lvl1pPr>
          </a:lstStyle>
          <a:p>
            <a:endParaRPr lang="fr-FR"/>
          </a:p>
        </p:txBody>
      </p:sp>
      <p:sp>
        <p:nvSpPr>
          <p:cNvPr id="21" name="Rectangle 2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bg1"/>
                </a:solidFill>
              </a:defRPr>
            </a:lvl1pPr>
          </a:lstStyle>
          <a:p>
            <a:fld id="{6F7119DB-B641-7043-A449-667A412CA14E}" type="slidenum">
              <a:rPr lang="fr-FR" smtClean="0"/>
              <a:t>‹#›</a:t>
            </a:fld>
            <a:endParaRPr lang="fr-FR"/>
          </a:p>
        </p:txBody>
      </p:sp>
    </p:spTree>
    <p:extLst>
      <p:ext uri="{BB962C8B-B14F-4D97-AF65-F5344CB8AC3E}">
        <p14:creationId xmlns:p14="http://schemas.microsoft.com/office/powerpoint/2010/main" val="187084706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8.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emf"/><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microsoft.com/office/2007/relationships/media" Target="../media/media4.wmv"/><Relationship Id="rId7" Type="http://schemas.openxmlformats.org/officeDocument/2006/relationships/image" Target="../media/image8.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7.png"/><Relationship Id="rId5" Type="http://schemas.openxmlformats.org/officeDocument/2006/relationships/slideLayout" Target="../slideLayouts/slideLayout17.xml"/><Relationship Id="rId4" Type="http://schemas.openxmlformats.org/officeDocument/2006/relationships/video" Target="../media/media4.wmv"/></Relationships>
</file>

<file path=ppt/slides/_rels/slide7.xml.rels><?xml version="1.0" encoding="UTF-8" standalone="yes"?>
<Relationships xmlns="http://schemas.openxmlformats.org/package/2006/relationships"><Relationship Id="rId3" Type="http://schemas.microsoft.com/office/2007/relationships/media" Target="../media/media6.wmv"/><Relationship Id="rId7" Type="http://schemas.openxmlformats.org/officeDocument/2006/relationships/image" Target="../media/image10.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9.png"/><Relationship Id="rId5" Type="http://schemas.openxmlformats.org/officeDocument/2006/relationships/slideLayout" Target="../slideLayouts/slideLayout17.xml"/><Relationship Id="rId4" Type="http://schemas.openxmlformats.org/officeDocument/2006/relationships/video" Target="../media/media6.wmv"/></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8.wmv"/><Relationship Id="rId7" Type="http://schemas.openxmlformats.org/officeDocument/2006/relationships/image" Target="../media/image12.png"/><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11.png"/><Relationship Id="rId5" Type="http://schemas.openxmlformats.org/officeDocument/2006/relationships/slideLayout" Target="../slideLayouts/slideLayout17.xml"/><Relationship Id="rId4" Type="http://schemas.openxmlformats.org/officeDocument/2006/relationships/video" Target="../media/media8.wmv"/><Relationship Id="rId9"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microsoft.com/office/2007/relationships/media" Target="../media/media10.wmv"/><Relationship Id="rId7" Type="http://schemas.openxmlformats.org/officeDocument/2006/relationships/image" Target="../media/image16.pn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15.png"/><Relationship Id="rId5" Type="http://schemas.openxmlformats.org/officeDocument/2006/relationships/slideLayout" Target="../slideLayouts/slideLayout17.xml"/><Relationship Id="rId4" Type="http://schemas.openxmlformats.org/officeDocument/2006/relationships/video" Target="../media/media10.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0DDE8E-9652-4944-BEFC-05453FF0F88D}"/>
              </a:ext>
            </a:extLst>
          </p:cNvPr>
          <p:cNvSpPr>
            <a:spLocks noGrp="1"/>
          </p:cNvSpPr>
          <p:nvPr>
            <p:ph type="ctrTitle"/>
          </p:nvPr>
        </p:nvSpPr>
        <p:spPr>
          <a:xfrm>
            <a:off x="1522541" y="1168158"/>
            <a:ext cx="5503531" cy="1294848"/>
          </a:xfrm>
        </p:spPr>
        <p:txBody>
          <a:bodyPr/>
          <a:lstStyle/>
          <a:p>
            <a:pPr algn="ctr"/>
            <a:r>
              <a:rPr lang="fr-FR" dirty="0" err="1" smtClean="0"/>
              <a:t>Noway</a:t>
            </a:r>
            <a:r>
              <a:rPr lang="fr-FR" dirty="0" smtClean="0"/>
              <a:t> out, MI, </a:t>
            </a:r>
            <a:r>
              <a:rPr lang="fr-FR" dirty="0" err="1" smtClean="0"/>
              <a:t>shock</a:t>
            </a:r>
            <a:r>
              <a:rPr lang="fr-FR" dirty="0" smtClean="0"/>
              <a:t> </a:t>
            </a:r>
            <a:r>
              <a:rPr lang="fr-FR" dirty="0" err="1" smtClean="0"/>
              <a:t>with</a:t>
            </a:r>
            <a:r>
              <a:rPr lang="fr-FR" dirty="0" smtClean="0"/>
              <a:t> GI </a:t>
            </a:r>
            <a:r>
              <a:rPr lang="fr-FR" dirty="0" err="1" smtClean="0"/>
              <a:t>bleeding</a:t>
            </a:r>
            <a:endParaRPr lang="fr-FR" dirty="0"/>
          </a:p>
        </p:txBody>
      </p:sp>
      <p:sp>
        <p:nvSpPr>
          <p:cNvPr id="3" name="Sous-titre 2">
            <a:extLst>
              <a:ext uri="{FF2B5EF4-FFF2-40B4-BE49-F238E27FC236}">
                <a16:creationId xmlns:a16="http://schemas.microsoft.com/office/drawing/2014/main" id="{2F26CE40-8ED4-7F4E-B1F6-F289837D0F0B}"/>
              </a:ext>
            </a:extLst>
          </p:cNvPr>
          <p:cNvSpPr>
            <a:spLocks noGrp="1"/>
          </p:cNvSpPr>
          <p:nvPr>
            <p:ph type="subTitle" idx="1"/>
          </p:nvPr>
        </p:nvSpPr>
        <p:spPr>
          <a:xfrm>
            <a:off x="1273469" y="2697831"/>
            <a:ext cx="6400800" cy="1314450"/>
          </a:xfrm>
        </p:spPr>
        <p:txBody>
          <a:bodyPr/>
          <a:lstStyle/>
          <a:p>
            <a:pPr algn="ctr"/>
            <a:r>
              <a:rPr lang="fr-FR" sz="1600" dirty="0" err="1" smtClean="0">
                <a:solidFill>
                  <a:schemeClr val="bg1"/>
                </a:solidFill>
              </a:rPr>
              <a:t>Kojuri</a:t>
            </a:r>
            <a:r>
              <a:rPr lang="fr-FR" sz="1600" dirty="0" smtClean="0">
                <a:solidFill>
                  <a:schemeClr val="bg1"/>
                </a:solidFill>
              </a:rPr>
              <a:t> J MD. MS. </a:t>
            </a:r>
            <a:r>
              <a:rPr lang="fr-FR" sz="1600" dirty="0" err="1" smtClean="0">
                <a:solidFill>
                  <a:schemeClr val="bg1"/>
                </a:solidFill>
              </a:rPr>
              <a:t>Cardiologist</a:t>
            </a:r>
            <a:r>
              <a:rPr lang="fr-FR" sz="1600" dirty="0" smtClean="0">
                <a:solidFill>
                  <a:schemeClr val="bg1"/>
                </a:solidFill>
              </a:rPr>
              <a:t>. </a:t>
            </a:r>
            <a:r>
              <a:rPr lang="fr-FR" sz="1600" dirty="0" err="1" smtClean="0">
                <a:solidFill>
                  <a:schemeClr val="bg1"/>
                </a:solidFill>
              </a:rPr>
              <a:t>Interventionist</a:t>
            </a:r>
            <a:endParaRPr lang="fr-FR" sz="1600" dirty="0" smtClean="0">
              <a:solidFill>
                <a:schemeClr val="bg1"/>
              </a:solidFill>
            </a:endParaRPr>
          </a:p>
          <a:p>
            <a:pPr algn="ctr"/>
            <a:r>
              <a:rPr lang="fr-FR" sz="1600" dirty="0" smtClean="0"/>
              <a:t>Full </a:t>
            </a:r>
            <a:r>
              <a:rPr lang="fr-FR" sz="1600" dirty="0" err="1" smtClean="0"/>
              <a:t>professor</a:t>
            </a:r>
            <a:r>
              <a:rPr lang="fr-FR" sz="1600" dirty="0" smtClean="0"/>
              <a:t> of </a:t>
            </a:r>
            <a:r>
              <a:rPr lang="fr-FR" sz="1600" dirty="0" err="1" smtClean="0"/>
              <a:t>Shiraz</a:t>
            </a:r>
            <a:r>
              <a:rPr lang="fr-FR" sz="1600" dirty="0" smtClean="0"/>
              <a:t> </a:t>
            </a:r>
            <a:r>
              <a:rPr lang="fr-FR" sz="1600" dirty="0" err="1" smtClean="0"/>
              <a:t>University</a:t>
            </a:r>
            <a:r>
              <a:rPr lang="fr-FR" sz="1600" dirty="0" smtClean="0"/>
              <a:t> of </a:t>
            </a:r>
            <a:r>
              <a:rPr lang="fr-FR" sz="1600" dirty="0" err="1" smtClean="0"/>
              <a:t>medical</a:t>
            </a:r>
            <a:r>
              <a:rPr lang="fr-FR" sz="1600" dirty="0" smtClean="0"/>
              <a:t> sciences.</a:t>
            </a:r>
          </a:p>
          <a:p>
            <a:pPr algn="ctr"/>
            <a:r>
              <a:rPr lang="fr-FR" sz="1600" dirty="0" smtClean="0">
                <a:solidFill>
                  <a:schemeClr val="bg1"/>
                </a:solidFill>
              </a:rPr>
              <a:t>Head of </a:t>
            </a:r>
            <a:r>
              <a:rPr lang="fr-FR" sz="1600" dirty="0" err="1" smtClean="0">
                <a:solidFill>
                  <a:schemeClr val="bg1"/>
                </a:solidFill>
              </a:rPr>
              <a:t>cardiology</a:t>
            </a:r>
            <a:r>
              <a:rPr lang="fr-FR" sz="1600" dirty="0" smtClean="0">
                <a:solidFill>
                  <a:schemeClr val="bg1"/>
                </a:solidFill>
              </a:rPr>
              <a:t> </a:t>
            </a:r>
            <a:r>
              <a:rPr lang="fr-FR" sz="1600" dirty="0" err="1" smtClean="0">
                <a:solidFill>
                  <a:schemeClr val="bg1"/>
                </a:solidFill>
              </a:rPr>
              <a:t>department</a:t>
            </a:r>
            <a:r>
              <a:rPr lang="fr-FR" sz="1600" dirty="0" smtClean="0">
                <a:solidFill>
                  <a:schemeClr val="bg1"/>
                </a:solidFill>
              </a:rPr>
              <a:t> and </a:t>
            </a:r>
            <a:r>
              <a:rPr lang="fr-FR" sz="1600" dirty="0" err="1" smtClean="0">
                <a:solidFill>
                  <a:schemeClr val="bg1"/>
                </a:solidFill>
              </a:rPr>
              <a:t>head</a:t>
            </a:r>
            <a:r>
              <a:rPr lang="fr-FR" sz="1600" dirty="0" smtClean="0">
                <a:solidFill>
                  <a:schemeClr val="bg1"/>
                </a:solidFill>
              </a:rPr>
              <a:t> of </a:t>
            </a:r>
            <a:r>
              <a:rPr lang="fr-FR" sz="1600" dirty="0" err="1" smtClean="0">
                <a:solidFill>
                  <a:schemeClr val="bg1"/>
                </a:solidFill>
              </a:rPr>
              <a:t>Shiraz</a:t>
            </a:r>
            <a:r>
              <a:rPr lang="fr-FR" sz="1600" dirty="0" smtClean="0">
                <a:solidFill>
                  <a:schemeClr val="bg1"/>
                </a:solidFill>
              </a:rPr>
              <a:t> </a:t>
            </a:r>
            <a:r>
              <a:rPr lang="fr-FR" sz="1600" dirty="0" err="1" smtClean="0">
                <a:solidFill>
                  <a:schemeClr val="bg1"/>
                </a:solidFill>
              </a:rPr>
              <a:t>education</a:t>
            </a:r>
            <a:r>
              <a:rPr lang="fr-FR" sz="1600" dirty="0" smtClean="0">
                <a:solidFill>
                  <a:schemeClr val="bg1"/>
                </a:solidFill>
              </a:rPr>
              <a:t> </a:t>
            </a:r>
            <a:r>
              <a:rPr lang="fr-FR" sz="1600" dirty="0" err="1" smtClean="0">
                <a:solidFill>
                  <a:schemeClr val="bg1"/>
                </a:solidFill>
              </a:rPr>
              <a:t>development</a:t>
            </a:r>
            <a:r>
              <a:rPr lang="fr-FR" sz="1600" dirty="0" smtClean="0">
                <a:solidFill>
                  <a:schemeClr val="bg1"/>
                </a:solidFill>
              </a:rPr>
              <a:t> center</a:t>
            </a:r>
            <a:endParaRPr lang="fr-FR" sz="1600" dirty="0">
              <a:solidFill>
                <a:schemeClr val="bg1"/>
              </a:solidFill>
            </a:endParaRPr>
          </a:p>
        </p:txBody>
      </p:sp>
      <p:pic>
        <p:nvPicPr>
          <p:cNvPr id="4" name="Picture 3"/>
          <p:cNvPicPr>
            <a:picLocks noChangeAspect="1"/>
          </p:cNvPicPr>
          <p:nvPr/>
        </p:nvPicPr>
        <p:blipFill>
          <a:blip r:embed="rId2"/>
          <a:stretch>
            <a:fillRect/>
          </a:stretch>
        </p:blipFill>
        <p:spPr>
          <a:xfrm>
            <a:off x="360303" y="350451"/>
            <a:ext cx="1520998" cy="1400589"/>
          </a:xfrm>
          <a:prstGeom prst="rect">
            <a:avLst/>
          </a:prstGeom>
        </p:spPr>
      </p:pic>
      <p:pic>
        <p:nvPicPr>
          <p:cNvPr id="5" name="Picture 4"/>
          <p:cNvPicPr>
            <a:picLocks noChangeAspect="1"/>
          </p:cNvPicPr>
          <p:nvPr/>
        </p:nvPicPr>
        <p:blipFill>
          <a:blip r:embed="rId3"/>
          <a:stretch>
            <a:fillRect/>
          </a:stretch>
        </p:blipFill>
        <p:spPr>
          <a:xfrm>
            <a:off x="7625833" y="365757"/>
            <a:ext cx="1148838" cy="1340584"/>
          </a:xfrm>
          <a:prstGeom prst="rect">
            <a:avLst/>
          </a:prstGeom>
        </p:spPr>
      </p:pic>
    </p:spTree>
    <p:extLst>
      <p:ext uri="{BB962C8B-B14F-4D97-AF65-F5344CB8AC3E}">
        <p14:creationId xmlns:p14="http://schemas.microsoft.com/office/powerpoint/2010/main" val="2576832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2294" y="543312"/>
            <a:ext cx="6571060" cy="530223"/>
          </a:xfrm>
        </p:spPr>
        <p:txBody>
          <a:bodyPr>
            <a:normAutofit fontScale="90000"/>
          </a:bodyPr>
          <a:lstStyle/>
          <a:p>
            <a:r>
              <a:rPr lang="en-US" dirty="0"/>
              <a:t>Question 1:What antiplatelet do you give to this </a:t>
            </a:r>
            <a:r>
              <a:rPr lang="en-US" dirty="0" smtClean="0"/>
              <a:t>patient?</a:t>
            </a:r>
            <a:endParaRPr lang="en-US" dirty="0"/>
          </a:p>
        </p:txBody>
      </p:sp>
      <p:pic>
        <p:nvPicPr>
          <p:cNvPr id="8" name="Picture 7"/>
          <p:cNvPicPr>
            <a:picLocks noChangeAspect="1"/>
          </p:cNvPicPr>
          <p:nvPr/>
        </p:nvPicPr>
        <p:blipFill>
          <a:blip r:embed="rId2"/>
          <a:stretch>
            <a:fillRect/>
          </a:stretch>
        </p:blipFill>
        <p:spPr>
          <a:xfrm>
            <a:off x="1068708" y="1825642"/>
            <a:ext cx="7117141" cy="2780350"/>
          </a:xfrm>
          <a:prstGeom prst="rect">
            <a:avLst/>
          </a:prstGeom>
        </p:spPr>
      </p:pic>
      <p:sp>
        <p:nvSpPr>
          <p:cNvPr id="9" name="Rectangle 8"/>
          <p:cNvSpPr/>
          <p:nvPr/>
        </p:nvSpPr>
        <p:spPr>
          <a:xfrm>
            <a:off x="2702146" y="1169403"/>
            <a:ext cx="3780137" cy="523220"/>
          </a:xfrm>
          <a:prstGeom prst="rect">
            <a:avLst/>
          </a:prstGeom>
          <a:noFill/>
        </p:spPr>
        <p:txBody>
          <a:bodyPr wrap="none" lIns="91440" tIns="45720" rIns="91440" bIns="45720">
            <a:spAutoFit/>
          </a:bodyPr>
          <a:lstStyle/>
          <a:p>
            <a:pPr algn="ctr"/>
            <a:r>
              <a:rPr lang="en-US" sz="2800" b="1" cap="none" spc="0" dirty="0" smtClean="0">
                <a:ln w="12700">
                  <a:solidFill>
                    <a:schemeClr val="accent5"/>
                  </a:solidFill>
                  <a:prstDash val="solid"/>
                </a:ln>
                <a:solidFill>
                  <a:srgbClr val="FF0000"/>
                </a:solidFill>
                <a:effectLst/>
              </a:rPr>
              <a:t>Risk of stent thrombosis</a:t>
            </a:r>
            <a:endParaRPr lang="en-US" sz="2800" b="1" cap="none" spc="0" dirty="0">
              <a:ln w="12700">
                <a:solidFill>
                  <a:schemeClr val="accent5"/>
                </a:solidFill>
                <a:prstDash val="solid"/>
              </a:ln>
              <a:solidFill>
                <a:srgbClr val="FF0000"/>
              </a:solidFill>
              <a:effectLst/>
            </a:endParaRPr>
          </a:p>
        </p:txBody>
      </p:sp>
      <p:pic>
        <p:nvPicPr>
          <p:cNvPr id="10" name="Picture 9"/>
          <p:cNvPicPr>
            <a:picLocks noChangeAspect="1"/>
          </p:cNvPicPr>
          <p:nvPr/>
        </p:nvPicPr>
        <p:blipFill>
          <a:blip r:embed="rId3"/>
          <a:stretch>
            <a:fillRect/>
          </a:stretch>
        </p:blipFill>
        <p:spPr>
          <a:xfrm>
            <a:off x="2398144" y="587092"/>
            <a:ext cx="3780347" cy="4237557"/>
          </a:xfrm>
          <a:prstGeom prst="rect">
            <a:avLst/>
          </a:prstGeom>
        </p:spPr>
      </p:pic>
      <p:sp>
        <p:nvSpPr>
          <p:cNvPr id="11" name="Rectangle 10"/>
          <p:cNvSpPr/>
          <p:nvPr/>
        </p:nvSpPr>
        <p:spPr>
          <a:xfrm rot="16200000">
            <a:off x="-969474" y="2551150"/>
            <a:ext cx="4131782" cy="646331"/>
          </a:xfrm>
          <a:prstGeom prst="rect">
            <a:avLst/>
          </a:prstGeom>
          <a:noFill/>
        </p:spPr>
        <p:txBody>
          <a:bodyPr wrap="square" lIns="91440" tIns="45720" rIns="91440" bIns="45720">
            <a:spAutoFit/>
          </a:bodyPr>
          <a:lstStyle/>
          <a:p>
            <a:pPr algn="ctr"/>
            <a:r>
              <a:rPr lang="en-US" sz="3600" b="1" cap="none" spc="0" dirty="0" smtClean="0">
                <a:ln w="12700">
                  <a:solidFill>
                    <a:schemeClr val="accent5"/>
                  </a:solidFill>
                  <a:prstDash val="solid"/>
                </a:ln>
                <a:solidFill>
                  <a:srgbClr val="FF0000"/>
                </a:solidFill>
                <a:effectLst/>
              </a:rPr>
              <a:t>Bleeding risk factors</a:t>
            </a:r>
            <a:endParaRPr lang="en-US" sz="3600" b="1" cap="none" spc="0" dirty="0">
              <a:ln w="12700">
                <a:solidFill>
                  <a:schemeClr val="accent5"/>
                </a:solidFill>
                <a:prstDash val="solid"/>
              </a:ln>
              <a:solidFill>
                <a:srgbClr val="FF0000"/>
              </a:solidFill>
              <a:effectLst/>
            </a:endParaRPr>
          </a:p>
        </p:txBody>
      </p:sp>
      <p:pic>
        <p:nvPicPr>
          <p:cNvPr id="2" name="Picture 1"/>
          <p:cNvPicPr>
            <a:picLocks noChangeAspect="1"/>
          </p:cNvPicPr>
          <p:nvPr/>
        </p:nvPicPr>
        <p:blipFill>
          <a:blip r:embed="rId4"/>
          <a:stretch>
            <a:fillRect/>
          </a:stretch>
        </p:blipFill>
        <p:spPr>
          <a:xfrm>
            <a:off x="211555" y="343042"/>
            <a:ext cx="8761317" cy="4442231"/>
          </a:xfrm>
          <a:prstGeom prst="rect">
            <a:avLst/>
          </a:prstGeom>
        </p:spPr>
      </p:pic>
    </p:spTree>
    <p:extLst>
      <p:ext uri="{BB962C8B-B14F-4D97-AF65-F5344CB8AC3E}">
        <p14:creationId xmlns:p14="http://schemas.microsoft.com/office/powerpoint/2010/main" val="219386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45" y="797532"/>
            <a:ext cx="7886700" cy="45719"/>
          </a:xfrm>
        </p:spPr>
        <p:txBody>
          <a:bodyPr>
            <a:noAutofit/>
          </a:bodyPr>
          <a:lstStyle/>
          <a:p>
            <a:pPr algn="ctr"/>
            <a:r>
              <a:rPr lang="en-US" sz="2000" dirty="0"/>
              <a:t>Question2: which stent is preferred in high bleeding risk patient?</a:t>
            </a:r>
            <a:br>
              <a:rPr lang="en-US" sz="2000" dirty="0"/>
            </a:br>
            <a:endParaRPr lang="en-US" sz="2000" dirty="0"/>
          </a:p>
        </p:txBody>
      </p:sp>
      <p:pic>
        <p:nvPicPr>
          <p:cNvPr id="4" name="Content Placeholder 3"/>
          <p:cNvPicPr>
            <a:picLocks noGrp="1" noChangeAspect="1"/>
          </p:cNvPicPr>
          <p:nvPr>
            <p:ph idx="1"/>
          </p:nvPr>
        </p:nvPicPr>
        <p:blipFill>
          <a:blip r:embed="rId2"/>
          <a:stretch>
            <a:fillRect/>
          </a:stretch>
        </p:blipFill>
        <p:spPr>
          <a:xfrm>
            <a:off x="2069666" y="753358"/>
            <a:ext cx="4522934" cy="4336350"/>
          </a:xfrm>
          <a:prstGeom prst="rect">
            <a:avLst/>
          </a:prstGeom>
        </p:spPr>
      </p:pic>
      <p:pic>
        <p:nvPicPr>
          <p:cNvPr id="5" name="Picture 4"/>
          <p:cNvPicPr>
            <a:picLocks noChangeAspect="1"/>
          </p:cNvPicPr>
          <p:nvPr/>
        </p:nvPicPr>
        <p:blipFill>
          <a:blip r:embed="rId3"/>
          <a:stretch>
            <a:fillRect/>
          </a:stretch>
        </p:blipFill>
        <p:spPr>
          <a:xfrm>
            <a:off x="1283646" y="969837"/>
            <a:ext cx="6370552" cy="3555204"/>
          </a:xfrm>
          <a:prstGeom prst="rect">
            <a:avLst/>
          </a:prstGeom>
        </p:spPr>
      </p:pic>
    </p:spTree>
    <p:extLst>
      <p:ext uri="{BB962C8B-B14F-4D97-AF65-F5344CB8AC3E}">
        <p14:creationId xmlns:p14="http://schemas.microsoft.com/office/powerpoint/2010/main" val="149901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143000" y="4495800"/>
            <a:ext cx="5757863" cy="647700"/>
          </a:xfrm>
          <a:prstGeom prst="rect">
            <a:avLst/>
          </a:prstGeom>
          <a:noFill/>
          <a:ln>
            <a:noFill/>
            <a:miter lim="800000"/>
          </a:ln>
        </p:spPr>
        <p:txBody>
          <a:bodyPr vert="horz" lIns="135000" tIns="0" rIns="135000" bIns="0" rtlCol="0" anchor="ctr" anchorCtr="0">
            <a:noAutofit/>
          </a:bodyPr>
          <a:lstStyle>
            <a:lvl1pPr marL="257175" indent="-257175" algn="l" defTabSz="6858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1pPr>
            <a:lvl2pPr marL="557213" indent="-214313" algn="l" defTabSz="6858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050" b="0" i="0" u="none" kern="1200" baseline="0">
                <a:solidFill>
                  <a:schemeClr val="tx1"/>
                </a:solidFill>
                <a:latin typeface="+mn-lt"/>
                <a:ea typeface="+mn-ea"/>
                <a:cs typeface="+mn-cs"/>
              </a:defRPr>
            </a:lvl2pPr>
            <a:lvl3pPr marL="857250" indent="-171450" algn="l" defTabSz="6858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900" b="0" i="0" u="none" kern="1200" baseline="0">
                <a:solidFill>
                  <a:schemeClr val="tx1"/>
                </a:solidFill>
                <a:latin typeface="+mn-lt"/>
                <a:ea typeface="+mn-ea"/>
                <a:cs typeface="+mn-cs"/>
              </a:defRPr>
            </a:lvl3pPr>
            <a:lvl4pPr marL="1200150" indent="-171450" algn="l" defTabSz="6858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900" b="0" i="0" u="none" kern="1200" baseline="0">
                <a:solidFill>
                  <a:schemeClr val="tx1"/>
                </a:solidFill>
                <a:latin typeface="+mn-lt"/>
                <a:ea typeface="+mn-ea"/>
                <a:cs typeface="+mn-cs"/>
              </a:defRPr>
            </a:lvl4pPr>
            <a:lvl5pPr marL="1543050" indent="-171450" algn="l" defTabSz="6858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825"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en-US" altLang="en-US" sz="135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750">
                <a:solidFill>
                  <a:srgbClr val="333333"/>
                </a:solidFill>
                <a:latin typeface="Arial"/>
                <a:ea typeface="ＭＳ Ｐゴシック"/>
                <a:cs typeface="Arial"/>
              </a:rPr>
              <a:t>European Journal of Cardio-Thoracic Surgery, Volume 53, Issue 1, January 2018, Pages 34–78, https://doi.org/10.1093/ejcts/ezx334</a:t>
            </a:r>
          </a:p>
          <a:p>
            <a:pPr marL="0" indent="0" eaLnBrk="1" hangingPunct="1">
              <a:spcBef>
                <a:spcPct val="0"/>
              </a:spcBef>
              <a:spcAft>
                <a:spcPts val="450"/>
              </a:spcAft>
              <a:buNone/>
            </a:pPr>
            <a:r>
              <a:rPr lang="en-US" altLang="en-US" sz="600">
                <a:solidFill>
                  <a:srgbClr val="2A2A2A"/>
                </a:solidFill>
                <a:latin typeface="Arial"/>
                <a:ea typeface="ＭＳ Ｐゴシック"/>
                <a:cs typeface="Arial"/>
              </a:rPr>
              <a:t>The content of this slide may be subject to copyright: please see the slide notes for details.</a:t>
            </a:r>
            <a:endParaRPr lang="en-US" altLang="en-US" sz="600">
              <a:solidFill>
                <a:srgbClr val="333333"/>
              </a:solidFill>
              <a:latin typeface="Arial"/>
              <a:ea typeface="ＭＳ Ｐゴシック"/>
              <a:cs typeface="Arial"/>
            </a:endParaRPr>
          </a:p>
        </p:txBody>
      </p:sp>
      <p:sp>
        <p:nvSpPr>
          <p:cNvPr id="5123" name="Title 1"/>
          <p:cNvSpPr>
            <a:spLocks noGrp="1"/>
          </p:cNvSpPr>
          <p:nvPr>
            <p:ph type="title"/>
          </p:nvPr>
        </p:nvSpPr>
        <p:spPr>
          <a:xfrm>
            <a:off x="1485900" y="319088"/>
            <a:ext cx="4581525" cy="459581"/>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Algorithm for dual antiplatelet therapy (DAPT) in patients treated with percutaneous coronary intervention. ...</a:t>
            </a:r>
          </a:p>
        </p:txBody>
      </p:sp>
      <p:pic>
        <p:nvPicPr>
          <p:cNvPr id="5124" name="Picture 4"/>
          <p:cNvPicPr>
            <a:picLocks noChangeAspect="1"/>
          </p:cNvPicPr>
          <p:nvPr/>
        </p:nvPicPr>
        <p:blipFill>
          <a:blip r:embed="rId3"/>
          <a:stretch>
            <a:fillRect/>
          </a:stretch>
        </p:blipFill>
        <p:spPr>
          <a:xfrm>
            <a:off x="7071121" y="4700587"/>
            <a:ext cx="794147" cy="223838"/>
          </a:xfrm>
          <a:prstGeom prst="rect">
            <a:avLst/>
          </a:prstGeom>
          <a:noFill/>
          <a:ln>
            <a:noFill/>
            <a:miter lim="800000"/>
          </a:ln>
        </p:spPr>
      </p:pic>
      <p:pic>
        <p:nvPicPr>
          <p:cNvPr id="5125" name="New picture"/>
          <p:cNvPicPr/>
          <p:nvPr/>
        </p:nvPicPr>
        <p:blipFill>
          <a:blip r:embed="rId4"/>
          <a:stretch>
            <a:fillRect/>
          </a:stretch>
        </p:blipFill>
        <p:spPr>
          <a:xfrm>
            <a:off x="3038475" y="1028700"/>
            <a:ext cx="3058318" cy="3343275"/>
          </a:xfrm>
          <a:prstGeom prst="rect">
            <a:avLst/>
          </a:prstGeom>
        </p:spPr>
      </p:pic>
      <p:pic>
        <p:nvPicPr>
          <p:cNvPr id="2" name="Picture 1"/>
          <p:cNvPicPr>
            <a:picLocks noChangeAspect="1"/>
          </p:cNvPicPr>
          <p:nvPr/>
        </p:nvPicPr>
        <p:blipFill>
          <a:blip r:embed="rId5"/>
          <a:stretch>
            <a:fillRect/>
          </a:stretch>
        </p:blipFill>
        <p:spPr>
          <a:xfrm>
            <a:off x="373309" y="319088"/>
            <a:ext cx="8567353" cy="4632907"/>
          </a:xfrm>
          <a:prstGeom prst="rect">
            <a:avLst/>
          </a:prstGeom>
        </p:spPr>
      </p:pic>
      <p:sp>
        <p:nvSpPr>
          <p:cNvPr id="3" name="Rectangle 2"/>
          <p:cNvSpPr/>
          <p:nvPr/>
        </p:nvSpPr>
        <p:spPr>
          <a:xfrm>
            <a:off x="1879865" y="3072611"/>
            <a:ext cx="5314276" cy="523220"/>
          </a:xfrm>
          <a:prstGeom prst="rect">
            <a:avLst/>
          </a:prstGeom>
          <a:noFill/>
        </p:spPr>
        <p:txBody>
          <a:bodyPr wrap="none" lIns="91440" tIns="45720" rIns="91440" bIns="45720">
            <a:spAutoFit/>
          </a:bodyPr>
          <a:lstStyle/>
          <a:p>
            <a:pPr algn="ctr"/>
            <a:r>
              <a:rPr lang="en-US" sz="2800" b="1" cap="none" spc="0" dirty="0" smtClean="0">
                <a:ln w="12700">
                  <a:solidFill>
                    <a:schemeClr val="accent1"/>
                  </a:solidFill>
                  <a:prstDash val="solid"/>
                </a:ln>
                <a:solidFill>
                  <a:srgbClr val="FF0000"/>
                </a:solidFill>
                <a:effectLst>
                  <a:outerShdw dist="38100" dir="2640000" algn="bl" rotWithShape="0">
                    <a:schemeClr val="accent1"/>
                  </a:outerShdw>
                </a:effectLst>
              </a:rPr>
              <a:t>How long can we give DAPT ?</a:t>
            </a:r>
            <a:endParaRPr lang="en-US" sz="28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3897276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80288" y="1662545"/>
            <a:ext cx="8363410" cy="3333841"/>
          </a:xfrm>
          <a:prstGeom prst="rect">
            <a:avLst/>
          </a:prstGeom>
        </p:spPr>
      </p:pic>
      <p:sp>
        <p:nvSpPr>
          <p:cNvPr id="8" name="Rectangle 7"/>
          <p:cNvSpPr/>
          <p:nvPr/>
        </p:nvSpPr>
        <p:spPr>
          <a:xfrm>
            <a:off x="1172531" y="311820"/>
            <a:ext cx="6163214" cy="1200329"/>
          </a:xfrm>
          <a:prstGeom prst="rect">
            <a:avLst/>
          </a:prstGeom>
          <a:noFill/>
        </p:spPr>
        <p:txBody>
          <a:bodyPr wrap="square" lIns="91440" tIns="45720" rIns="91440" bIns="45720">
            <a:spAutoFit/>
          </a:bodyPr>
          <a:lstStyle/>
          <a:p>
            <a:pPr algn="ctr"/>
            <a:r>
              <a:rPr lang="en-US" sz="3600" b="1" cap="none" spc="50" dirty="0" smtClean="0">
                <a:ln w="0"/>
                <a:solidFill>
                  <a:schemeClr val="bg2"/>
                </a:solidFill>
                <a:effectLst>
                  <a:innerShdw blurRad="63500" dist="50800" dir="13500000">
                    <a:srgbClr val="000000">
                      <a:alpha val="50000"/>
                    </a:srgbClr>
                  </a:innerShdw>
                </a:effectLst>
              </a:rPr>
              <a:t>Duration of DAPT trials</a:t>
            </a:r>
          </a:p>
          <a:p>
            <a:pPr algn="ctr"/>
            <a:r>
              <a:rPr lang="en-US" sz="3600" b="1" spc="50" dirty="0" smtClean="0">
                <a:ln w="0"/>
                <a:solidFill>
                  <a:schemeClr val="bg2"/>
                </a:solidFill>
                <a:effectLst>
                  <a:innerShdw blurRad="63500" dist="50800" dir="13500000">
                    <a:srgbClr val="000000">
                      <a:alpha val="50000"/>
                    </a:srgbClr>
                  </a:innerShdw>
                </a:effectLst>
              </a:rPr>
              <a:t>AHA 2019</a:t>
            </a:r>
            <a:endParaRPr lang="en-US" sz="36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46527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benefit from long term DAPT?</a:t>
            </a:r>
            <a:br>
              <a:rPr lang="en-US" dirty="0" smtClean="0"/>
            </a:br>
            <a:r>
              <a:rPr lang="en-US" dirty="0" smtClean="0"/>
              <a:t>AHA 2019</a:t>
            </a:r>
            <a:endParaRPr lang="en-US" dirty="0"/>
          </a:p>
        </p:txBody>
      </p:sp>
      <p:pic>
        <p:nvPicPr>
          <p:cNvPr id="3" name="Picture 2"/>
          <p:cNvPicPr>
            <a:picLocks noChangeAspect="1"/>
          </p:cNvPicPr>
          <p:nvPr/>
        </p:nvPicPr>
        <p:blipFill>
          <a:blip r:embed="rId2"/>
          <a:stretch>
            <a:fillRect/>
          </a:stretch>
        </p:blipFill>
        <p:spPr>
          <a:xfrm>
            <a:off x="2593988" y="1686878"/>
            <a:ext cx="3963350" cy="3335759"/>
          </a:xfrm>
          <a:prstGeom prst="rect">
            <a:avLst/>
          </a:prstGeom>
        </p:spPr>
      </p:pic>
    </p:spTree>
    <p:extLst>
      <p:ext uri="{BB962C8B-B14F-4D97-AF65-F5344CB8AC3E}">
        <p14:creationId xmlns:p14="http://schemas.microsoft.com/office/powerpoint/2010/main" val="2238658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600" dirty="0"/>
              <a:t>Twilight study</a:t>
            </a:r>
            <a:br>
              <a:rPr lang="en-US" sz="1600" dirty="0"/>
            </a:br>
            <a:r>
              <a:rPr lang="en-US" sz="1600" dirty="0"/>
              <a:t>Mehran R, et al. </a:t>
            </a:r>
            <a:r>
              <a:rPr lang="en-US" sz="1600" dirty="0" err="1"/>
              <a:t>Ticagrelor</a:t>
            </a:r>
            <a:r>
              <a:rPr lang="en-US" sz="1600" dirty="0"/>
              <a:t> with or without aspirin in high-risk patients after PCI. N </a:t>
            </a:r>
            <a:r>
              <a:rPr lang="en-US" sz="1600" dirty="0" err="1"/>
              <a:t>Engl</a:t>
            </a:r>
            <a:r>
              <a:rPr lang="en-US" sz="1600" dirty="0"/>
              <a:t> J Med 2019; Sep 26.</a:t>
            </a:r>
          </a:p>
        </p:txBody>
      </p:sp>
      <p:sp>
        <p:nvSpPr>
          <p:cNvPr id="3" name="Rectangle 2"/>
          <p:cNvSpPr/>
          <p:nvPr/>
        </p:nvSpPr>
        <p:spPr>
          <a:xfrm>
            <a:off x="1467852" y="2159992"/>
            <a:ext cx="6087979" cy="2031325"/>
          </a:xfrm>
          <a:prstGeom prst="rect">
            <a:avLst/>
          </a:prstGeom>
        </p:spPr>
        <p:txBody>
          <a:bodyPr wrap="square">
            <a:spAutoFit/>
          </a:bodyPr>
          <a:lstStyle/>
          <a:p>
            <a:r>
              <a:rPr lang="en-US" dirty="0" smtClean="0"/>
              <a:t> </a:t>
            </a:r>
            <a:r>
              <a:rPr lang="en-US" dirty="0"/>
              <a:t>Among patients with high-risk percutaneous coronary intervention who had completed three months of dual antiplatelet therapy with </a:t>
            </a:r>
            <a:r>
              <a:rPr lang="en-US" dirty="0" err="1"/>
              <a:t>ticagrelor</a:t>
            </a:r>
            <a:r>
              <a:rPr lang="en-US" dirty="0"/>
              <a:t>, patients who were randomized to </a:t>
            </a:r>
            <a:r>
              <a:rPr lang="en-US" dirty="0" err="1"/>
              <a:t>ticagrelor</a:t>
            </a:r>
            <a:r>
              <a:rPr lang="en-US" dirty="0"/>
              <a:t> alone experienced similar ischemic outcomes and a lower risk of bleeding at one year compared with those maintained on </a:t>
            </a:r>
            <a:r>
              <a:rPr lang="en-US" dirty="0" err="1"/>
              <a:t>ticagrelor</a:t>
            </a:r>
            <a:r>
              <a:rPr lang="en-US" dirty="0"/>
              <a:t> and aspirin</a:t>
            </a:r>
          </a:p>
        </p:txBody>
      </p:sp>
    </p:spTree>
    <p:extLst>
      <p:ext uri="{BB962C8B-B14F-4D97-AF65-F5344CB8AC3E}">
        <p14:creationId xmlns:p14="http://schemas.microsoft.com/office/powerpoint/2010/main" val="2068866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12902" y="492855"/>
            <a:ext cx="3520331" cy="206003"/>
          </a:xfrm>
        </p:spPr>
        <p:txBody>
          <a:bodyPr>
            <a:normAutofit fontScale="90000"/>
          </a:bodyPr>
          <a:lstStyle/>
          <a:p>
            <a:r>
              <a:rPr lang="en-US" dirty="0" smtClean="0">
                <a:solidFill>
                  <a:srgbClr val="FF0000"/>
                </a:solidFill>
              </a:rPr>
              <a:t>Research first!</a:t>
            </a:r>
            <a:endParaRPr lang="en-US" dirty="0">
              <a:solidFill>
                <a:srgbClr val="FF0000"/>
              </a:solidFill>
            </a:endParaRPr>
          </a:p>
        </p:txBody>
      </p:sp>
      <p:pic>
        <p:nvPicPr>
          <p:cNvPr id="9" name="Picture 8"/>
          <p:cNvPicPr>
            <a:picLocks noChangeAspect="1"/>
          </p:cNvPicPr>
          <p:nvPr/>
        </p:nvPicPr>
        <p:blipFill>
          <a:blip r:embed="rId2"/>
          <a:stretch>
            <a:fillRect/>
          </a:stretch>
        </p:blipFill>
        <p:spPr>
          <a:xfrm>
            <a:off x="3086100" y="514351"/>
            <a:ext cx="4772024" cy="4063580"/>
          </a:xfrm>
          <a:prstGeom prst="rect">
            <a:avLst/>
          </a:prstGeom>
        </p:spPr>
      </p:pic>
      <p:pic>
        <p:nvPicPr>
          <p:cNvPr id="10" name="Picture 9"/>
          <p:cNvPicPr>
            <a:picLocks noChangeAspect="1"/>
          </p:cNvPicPr>
          <p:nvPr/>
        </p:nvPicPr>
        <p:blipFill>
          <a:blip r:embed="rId3"/>
          <a:stretch>
            <a:fillRect/>
          </a:stretch>
        </p:blipFill>
        <p:spPr>
          <a:xfrm>
            <a:off x="2686050" y="965783"/>
            <a:ext cx="5093494" cy="3490168"/>
          </a:xfrm>
          <a:prstGeom prst="rect">
            <a:avLst/>
          </a:prstGeom>
        </p:spPr>
      </p:pic>
      <p:pic>
        <p:nvPicPr>
          <p:cNvPr id="11" name="Picture 10"/>
          <p:cNvPicPr>
            <a:picLocks noChangeAspect="1"/>
          </p:cNvPicPr>
          <p:nvPr/>
        </p:nvPicPr>
        <p:blipFill>
          <a:blip r:embed="rId4"/>
          <a:stretch>
            <a:fillRect/>
          </a:stretch>
        </p:blipFill>
        <p:spPr>
          <a:xfrm>
            <a:off x="1485900" y="698858"/>
            <a:ext cx="5029200" cy="4024017"/>
          </a:xfrm>
          <a:prstGeom prst="rect">
            <a:avLst/>
          </a:prstGeom>
        </p:spPr>
      </p:pic>
      <p:pic>
        <p:nvPicPr>
          <p:cNvPr id="2" name="Picture 1"/>
          <p:cNvPicPr>
            <a:picLocks noChangeAspect="1"/>
          </p:cNvPicPr>
          <p:nvPr/>
        </p:nvPicPr>
        <p:blipFill>
          <a:blip r:embed="rId5"/>
          <a:stretch>
            <a:fillRect/>
          </a:stretch>
        </p:blipFill>
        <p:spPr>
          <a:xfrm>
            <a:off x="2602258" y="720354"/>
            <a:ext cx="4545064" cy="3807352"/>
          </a:xfrm>
          <a:prstGeom prst="rect">
            <a:avLst/>
          </a:prstGeom>
        </p:spPr>
      </p:pic>
    </p:spTree>
    <p:extLst>
      <p:ext uri="{BB962C8B-B14F-4D97-AF65-F5344CB8AC3E}">
        <p14:creationId xmlns:p14="http://schemas.microsoft.com/office/powerpoint/2010/main" val="3189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t>Case follow up</a:t>
            </a:r>
            <a:endParaRPr lang="en-US" dirty="0"/>
          </a:p>
        </p:txBody>
      </p:sp>
      <p:sp>
        <p:nvSpPr>
          <p:cNvPr id="12" name="Rectangle 11"/>
          <p:cNvSpPr/>
          <p:nvPr/>
        </p:nvSpPr>
        <p:spPr>
          <a:xfrm>
            <a:off x="-71437" y="1107709"/>
            <a:ext cx="8586787" cy="1015663"/>
          </a:xfrm>
          <a:prstGeom prst="rect">
            <a:avLst/>
          </a:prstGeom>
          <a:noFill/>
        </p:spPr>
        <p:txBody>
          <a:bodyPr wrap="square" lIns="91440" tIns="45720" rIns="91440" bIns="45720">
            <a:spAutoFit/>
          </a:bodyPr>
          <a:lstStyle/>
          <a:p>
            <a:pPr algn="ctr"/>
            <a:r>
              <a:rPr lang="en-US" sz="2000" b="1" dirty="0" smtClean="0">
                <a:ln w="12700">
                  <a:solidFill>
                    <a:schemeClr val="accent5"/>
                  </a:solidFill>
                  <a:prstDash val="solid"/>
                </a:ln>
                <a:solidFill>
                  <a:srgbClr val="FF0000"/>
                </a:solidFill>
              </a:rPr>
              <a:t>Patient </a:t>
            </a:r>
            <a:r>
              <a:rPr lang="en-US" sz="2000" b="1" dirty="0">
                <a:ln w="12700">
                  <a:solidFill>
                    <a:schemeClr val="accent5"/>
                  </a:solidFill>
                  <a:prstDash val="solid"/>
                </a:ln>
                <a:solidFill>
                  <a:srgbClr val="FF0000"/>
                </a:solidFill>
              </a:rPr>
              <a:t>was putted on ASA and Plavix and </a:t>
            </a:r>
            <a:r>
              <a:rPr lang="en-US" sz="2000" b="1" dirty="0" smtClean="0">
                <a:ln w="12700">
                  <a:solidFill>
                    <a:schemeClr val="accent5"/>
                  </a:solidFill>
                  <a:prstDash val="solid"/>
                </a:ln>
                <a:solidFill>
                  <a:srgbClr val="FF0000"/>
                </a:solidFill>
              </a:rPr>
              <a:t>discharged </a:t>
            </a:r>
            <a:r>
              <a:rPr lang="en-US" sz="2000" b="1" dirty="0">
                <a:ln w="12700">
                  <a:solidFill>
                    <a:schemeClr val="accent5"/>
                  </a:solidFill>
                  <a:prstDash val="solid"/>
                </a:ln>
                <a:solidFill>
                  <a:srgbClr val="FF0000"/>
                </a:solidFill>
              </a:rPr>
              <a:t>5 days later</a:t>
            </a:r>
            <a:r>
              <a:rPr lang="en-US" sz="2000" b="1" dirty="0" smtClean="0">
                <a:ln w="12700">
                  <a:solidFill>
                    <a:schemeClr val="accent5"/>
                  </a:solidFill>
                  <a:prstDash val="solid"/>
                </a:ln>
                <a:solidFill>
                  <a:srgbClr val="FF0000"/>
                </a:solidFill>
              </a:rPr>
              <a:t>,</a:t>
            </a:r>
          </a:p>
          <a:p>
            <a:pPr algn="ctr"/>
            <a:r>
              <a:rPr lang="en-US" sz="2000" b="1" dirty="0" smtClean="0">
                <a:ln w="12700">
                  <a:solidFill>
                    <a:schemeClr val="accent5"/>
                  </a:solidFill>
                  <a:prstDash val="solid"/>
                </a:ln>
                <a:solidFill>
                  <a:srgbClr val="FF0000"/>
                </a:solidFill>
              </a:rPr>
              <a:t> </a:t>
            </a:r>
            <a:r>
              <a:rPr lang="en-US" sz="2000" b="1" dirty="0">
                <a:ln w="12700">
                  <a:solidFill>
                    <a:schemeClr val="accent5"/>
                  </a:solidFill>
                  <a:prstDash val="solid"/>
                </a:ln>
                <a:solidFill>
                  <a:srgbClr val="FF0000"/>
                </a:solidFill>
              </a:rPr>
              <a:t>and after 1 month ASA was stopped and </a:t>
            </a:r>
            <a:r>
              <a:rPr lang="en-US" sz="2000" b="1" dirty="0" smtClean="0">
                <a:ln w="12700">
                  <a:solidFill>
                    <a:schemeClr val="accent5"/>
                  </a:solidFill>
                  <a:prstDash val="solid"/>
                </a:ln>
                <a:solidFill>
                  <a:srgbClr val="FF0000"/>
                </a:solidFill>
              </a:rPr>
              <a:t>patient </a:t>
            </a:r>
            <a:r>
              <a:rPr lang="en-US" sz="2000" b="1" dirty="0">
                <a:ln w="12700">
                  <a:solidFill>
                    <a:schemeClr val="accent5"/>
                  </a:solidFill>
                  <a:prstDash val="solid"/>
                </a:ln>
                <a:solidFill>
                  <a:srgbClr val="FF0000"/>
                </a:solidFill>
              </a:rPr>
              <a:t>continue Plavix alone</a:t>
            </a:r>
          </a:p>
          <a:p>
            <a:pPr algn="ctr"/>
            <a:endParaRPr lang="en-US" sz="2000" b="1" cap="none" spc="0" dirty="0">
              <a:ln w="12700">
                <a:solidFill>
                  <a:schemeClr val="accent5"/>
                </a:solidFill>
                <a:prstDash val="solid"/>
              </a:ln>
              <a:solidFill>
                <a:srgbClr val="FF0000"/>
              </a:solidFill>
              <a:effectLst/>
            </a:endParaRPr>
          </a:p>
        </p:txBody>
      </p:sp>
      <p:sp>
        <p:nvSpPr>
          <p:cNvPr id="13" name="Rectangle 12"/>
          <p:cNvSpPr/>
          <p:nvPr/>
        </p:nvSpPr>
        <p:spPr>
          <a:xfrm>
            <a:off x="1770814" y="1795114"/>
            <a:ext cx="4714876" cy="32051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752725" y="1995488"/>
            <a:ext cx="45719" cy="369332"/>
          </a:xfrm>
          <a:prstGeom prst="rect">
            <a:avLst/>
          </a:prstGeom>
          <a:noFill/>
        </p:spPr>
        <p:txBody>
          <a:bodyPr wrap="square" rtlCol="0">
            <a:spAutoFit/>
          </a:bodyPr>
          <a:lstStyle/>
          <a:p>
            <a:endParaRPr lang="en-US" dirty="0"/>
          </a:p>
        </p:txBody>
      </p:sp>
      <p:sp>
        <p:nvSpPr>
          <p:cNvPr id="15" name="TextBox 14"/>
          <p:cNvSpPr txBox="1"/>
          <p:nvPr/>
        </p:nvSpPr>
        <p:spPr>
          <a:xfrm>
            <a:off x="1703338" y="1746049"/>
            <a:ext cx="4782352" cy="3508653"/>
          </a:xfrm>
          <a:prstGeom prst="rect">
            <a:avLst/>
          </a:prstGeom>
          <a:noFill/>
        </p:spPr>
        <p:txBody>
          <a:bodyPr wrap="square" rtlCol="0">
            <a:spAutoFit/>
          </a:bodyPr>
          <a:lstStyle/>
          <a:p>
            <a:pPr algn="ctr"/>
            <a:r>
              <a:rPr lang="en-US" sz="1200" dirty="0" smtClean="0"/>
              <a:t>References :</a:t>
            </a:r>
          </a:p>
          <a:p>
            <a:pPr marL="342900" indent="-342900">
              <a:buAutoNum type="arabicParenR"/>
            </a:pPr>
            <a:r>
              <a:rPr lang="it-IT" sz="1100" dirty="0" smtClean="0"/>
              <a:t>AHA 2019, commentary</a:t>
            </a:r>
          </a:p>
          <a:p>
            <a:pPr marL="342900" indent="-342900">
              <a:buAutoNum type="arabicParenR"/>
            </a:pPr>
            <a:r>
              <a:rPr lang="it-IT" sz="1100" dirty="0" smtClean="0"/>
              <a:t>Mehran etal, Twilight study</a:t>
            </a:r>
          </a:p>
          <a:p>
            <a:pPr marL="342900" indent="-342900">
              <a:buAutoNum type="arabicParenR"/>
            </a:pPr>
            <a:r>
              <a:rPr lang="it-IT" sz="1100" dirty="0" smtClean="0"/>
              <a:t>Capodanno </a:t>
            </a:r>
            <a:r>
              <a:rPr lang="it-IT" sz="1100" dirty="0"/>
              <a:t>D, Alfonso F, Levine GN, Valgimigli M, Angiolillo DJACC/AHA Versus ESC Guidelines on Dual Antiplatelet Therapy: JACC Guideline Comparison. J Am Coll Cardiol 2018;72:2915-2931</a:t>
            </a:r>
            <a:endParaRPr lang="en-US" sz="1100" dirty="0" smtClean="0"/>
          </a:p>
          <a:p>
            <a:pPr marL="342900" indent="-342900">
              <a:buAutoNum type="arabicParenR"/>
            </a:pPr>
            <a:r>
              <a:rPr lang="en-US" sz="1100" dirty="0" err="1" smtClean="0"/>
              <a:t>Patrik</a:t>
            </a:r>
            <a:r>
              <a:rPr lang="en-US" sz="1100" dirty="0" smtClean="0"/>
              <a:t> </a:t>
            </a:r>
            <a:r>
              <a:rPr lang="en-US" sz="1100" dirty="0" err="1" smtClean="0"/>
              <a:t>erruys</a:t>
            </a:r>
            <a:r>
              <a:rPr lang="en-US" sz="1100" dirty="0" smtClean="0"/>
              <a:t> </a:t>
            </a:r>
            <a:r>
              <a:rPr lang="en-US" sz="1100" dirty="0" err="1" smtClean="0"/>
              <a:t>etal</a:t>
            </a:r>
            <a:r>
              <a:rPr lang="en-US" sz="1100" dirty="0" smtClean="0"/>
              <a:t>. Global </a:t>
            </a:r>
            <a:r>
              <a:rPr lang="en-US" sz="1100" dirty="0" err="1" smtClean="0"/>
              <a:t>leadrer</a:t>
            </a:r>
            <a:r>
              <a:rPr lang="en-US" sz="1100" dirty="0" smtClean="0"/>
              <a:t> trial. 2018 JACC</a:t>
            </a:r>
          </a:p>
          <a:p>
            <a:pPr marL="342900" indent="-342900">
              <a:buAutoNum type="arabicParenR"/>
            </a:pPr>
            <a:r>
              <a:rPr lang="en-US" sz="1100" dirty="0" smtClean="0"/>
              <a:t>ESC guideline of </a:t>
            </a:r>
            <a:r>
              <a:rPr lang="en-US" sz="1100" dirty="0"/>
              <a:t>DAPT </a:t>
            </a:r>
            <a:r>
              <a:rPr lang="en-US" sz="1100" dirty="0" smtClean="0"/>
              <a:t>2017. Anders </a:t>
            </a:r>
            <a:r>
              <a:rPr lang="en-US" sz="1100" dirty="0" err="1"/>
              <a:t>Jeppsson</a:t>
            </a:r>
            <a:r>
              <a:rPr lang="en-US" sz="1100" dirty="0"/>
              <a:t>  Mate </a:t>
            </a:r>
            <a:r>
              <a:rPr lang="en-US" sz="1100" dirty="0" err="1"/>
              <a:t>Petricevic</a:t>
            </a:r>
            <a:r>
              <a:rPr lang="en-US" sz="1100" dirty="0"/>
              <a:t>  Philippe </a:t>
            </a:r>
            <a:r>
              <a:rPr lang="en-US" sz="1100" dirty="0" err="1"/>
              <a:t>Kolh</a:t>
            </a:r>
            <a:r>
              <a:rPr lang="en-US" sz="1100" dirty="0"/>
              <a:t>  Marco </a:t>
            </a:r>
            <a:r>
              <a:rPr lang="en-US" sz="1100" dirty="0" err="1" smtClean="0"/>
              <a:t>Valgimigli</a:t>
            </a:r>
            <a:r>
              <a:rPr lang="en-US" sz="1100" dirty="0" smtClean="0"/>
              <a:t>. European </a:t>
            </a:r>
            <a:r>
              <a:rPr lang="en-US" sz="1100" dirty="0"/>
              <a:t>Journal of Cardio-Thoracic Surgery, Volume 53, Issue 1, 1 January 2018</a:t>
            </a:r>
            <a:r>
              <a:rPr lang="en-US" sz="1100" dirty="0" smtClean="0"/>
              <a:t>.</a:t>
            </a:r>
          </a:p>
          <a:p>
            <a:pPr marL="342900" indent="-342900">
              <a:buAutoNum type="arabicParenR"/>
            </a:pPr>
            <a:r>
              <a:rPr lang="en-US" sz="1100" dirty="0"/>
              <a:t>Polymer-free Drug-Coated Coronary Stents in Patients at High Bleeding </a:t>
            </a:r>
            <a:r>
              <a:rPr lang="en-US" sz="1100" dirty="0" smtClean="0"/>
              <a:t>Risk, leader free trial. Philip </a:t>
            </a:r>
            <a:r>
              <a:rPr lang="en-US" sz="1100" dirty="0"/>
              <a:t>Urban, </a:t>
            </a:r>
            <a:r>
              <a:rPr lang="en-US" sz="1100" dirty="0" smtClean="0"/>
              <a:t> </a:t>
            </a:r>
            <a:r>
              <a:rPr lang="en-US" sz="1100" dirty="0"/>
              <a:t>Ian T. Meredith</a:t>
            </a:r>
            <a:r>
              <a:rPr lang="en-US" sz="1100" dirty="0" smtClean="0"/>
              <a:t>,  </a:t>
            </a:r>
            <a:r>
              <a:rPr lang="en-US" sz="1100" dirty="0"/>
              <a:t>Alexandre </a:t>
            </a:r>
            <a:r>
              <a:rPr lang="en-US" sz="1100" dirty="0" err="1"/>
              <a:t>Abizaid</a:t>
            </a:r>
            <a:r>
              <a:rPr lang="en-US" sz="1100" dirty="0"/>
              <a:t>, </a:t>
            </a:r>
            <a:r>
              <a:rPr lang="en-US" sz="1100" dirty="0" smtClean="0"/>
              <a:t>NEJM 2015</a:t>
            </a:r>
          </a:p>
          <a:p>
            <a:pPr marL="342900" indent="-342900">
              <a:buAutoNum type="arabicParenR"/>
            </a:pPr>
            <a:r>
              <a:rPr lang="en-US" sz="1100" dirty="0" err="1"/>
              <a:t>Krishnankutty</a:t>
            </a:r>
            <a:r>
              <a:rPr lang="en-US" sz="1100" dirty="0"/>
              <a:t> </a:t>
            </a:r>
            <a:r>
              <a:rPr lang="en-US" sz="1100" dirty="0" err="1" smtClean="0"/>
              <a:t>Sudhir,James</a:t>
            </a:r>
            <a:r>
              <a:rPr lang="en-US" sz="1100" dirty="0" smtClean="0"/>
              <a:t> </a:t>
            </a:r>
            <a:r>
              <a:rPr lang="en-US" sz="1100" dirty="0"/>
              <a:t>B. </a:t>
            </a:r>
            <a:r>
              <a:rPr lang="en-US" sz="1100" dirty="0" err="1"/>
              <a:t>Hermiller</a:t>
            </a:r>
            <a:r>
              <a:rPr lang="en-US" sz="1100" dirty="0" smtClean="0"/>
              <a:t>, </a:t>
            </a:r>
            <a:r>
              <a:rPr lang="en-US" sz="1100" dirty="0"/>
              <a:t>Joanne M. </a:t>
            </a:r>
            <a:r>
              <a:rPr lang="en-US" sz="1100" dirty="0" err="1" smtClean="0"/>
              <a:t>Ferguson,and</a:t>
            </a:r>
            <a:r>
              <a:rPr lang="en-US" sz="1100" dirty="0" smtClean="0"/>
              <a:t> </a:t>
            </a:r>
            <a:r>
              <a:rPr lang="en-US" sz="1100" dirty="0"/>
              <a:t>Charles A. </a:t>
            </a:r>
            <a:r>
              <a:rPr lang="en-US" sz="1100" dirty="0" err="1"/>
              <a:t>SimontonRisk</a:t>
            </a:r>
            <a:r>
              <a:rPr lang="en-US" sz="1100" dirty="0"/>
              <a:t> Factors for Coronary Drug-Eluting Stent Thrombosis: Influence of Procedural, Patient, Lesion, and Stent Related Factors and Dual Antiplatelet </a:t>
            </a:r>
            <a:r>
              <a:rPr lang="en-US" sz="1100" dirty="0" err="1" smtClean="0"/>
              <a:t>Therapy.Hindawi</a:t>
            </a:r>
            <a:r>
              <a:rPr lang="fr-FR" sz="1100" dirty="0"/>
              <a:t>Volume 2013, Article ID 748736, 8 pages</a:t>
            </a:r>
            <a:endParaRPr lang="en-US" sz="1100" dirty="0" smtClean="0"/>
          </a:p>
          <a:p>
            <a:pPr marL="342900" indent="-342900">
              <a:buAutoNum type="arabicParenR"/>
            </a:pPr>
            <a:endParaRPr lang="en-US" sz="1200" dirty="0"/>
          </a:p>
        </p:txBody>
      </p:sp>
      <p:pic>
        <p:nvPicPr>
          <p:cNvPr id="2" name="Picture 1"/>
          <p:cNvPicPr>
            <a:picLocks noChangeAspect="1"/>
          </p:cNvPicPr>
          <p:nvPr/>
        </p:nvPicPr>
        <p:blipFill>
          <a:blip r:embed="rId3"/>
          <a:stretch>
            <a:fillRect/>
          </a:stretch>
        </p:blipFill>
        <p:spPr>
          <a:xfrm>
            <a:off x="131254" y="60445"/>
            <a:ext cx="8964619" cy="5020187"/>
          </a:xfrm>
          <a:prstGeom prst="rect">
            <a:avLst/>
          </a:prstGeom>
        </p:spPr>
      </p:pic>
      <p:sp>
        <p:nvSpPr>
          <p:cNvPr id="3" name="Rectangle 2"/>
          <p:cNvSpPr/>
          <p:nvPr/>
        </p:nvSpPr>
        <p:spPr>
          <a:xfrm>
            <a:off x="1909953" y="2136095"/>
            <a:ext cx="5621732" cy="923330"/>
          </a:xfrm>
          <a:prstGeom prst="rect">
            <a:avLst/>
          </a:prstGeom>
          <a:noFill/>
        </p:spPr>
        <p:txBody>
          <a:bodyPr wrap="none" lIns="91440" tIns="45720" rIns="91440" bIns="45720">
            <a:spAutoFit/>
          </a:bodyPr>
          <a:lstStyle/>
          <a:p>
            <a:pPr algn="ctr"/>
            <a:r>
              <a:rPr lang="en-US" sz="5400" b="1" spc="50" dirty="0" smtClean="0">
                <a:ln w="0"/>
                <a:solidFill>
                  <a:schemeClr val="bg2"/>
                </a:solidFill>
                <a:effectLst>
                  <a:innerShdw blurRad="63500" dist="50800" dir="13500000">
                    <a:srgbClr val="000000">
                      <a:alpha val="50000"/>
                    </a:srgbClr>
                  </a:innerShdw>
                </a:effectLst>
              </a:rPr>
              <a:t>Welcome to Shiraz</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61209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A8F91-D941-9841-99AA-0E0E27F9CD3A}"/>
              </a:ext>
            </a:extLst>
          </p:cNvPr>
          <p:cNvSpPr>
            <a:spLocks noGrp="1"/>
          </p:cNvSpPr>
          <p:nvPr>
            <p:ph type="title"/>
          </p:nvPr>
        </p:nvSpPr>
        <p:spPr>
          <a:xfrm>
            <a:off x="541734" y="654775"/>
            <a:ext cx="7886700" cy="483645"/>
          </a:xfrm>
        </p:spPr>
        <p:txBody>
          <a:bodyPr/>
          <a:lstStyle/>
          <a:p>
            <a:pPr algn="ctr"/>
            <a:r>
              <a:rPr lang="fr-FR" dirty="0" smtClean="0"/>
              <a:t>Patient </a:t>
            </a:r>
            <a:r>
              <a:rPr lang="fr-FR" dirty="0" err="1" smtClean="0"/>
              <a:t>history</a:t>
            </a:r>
            <a:endParaRPr lang="fr-FR" dirty="0"/>
          </a:p>
        </p:txBody>
      </p:sp>
      <p:sp>
        <p:nvSpPr>
          <p:cNvPr id="3" name="Espace réservé du contenu 2">
            <a:extLst>
              <a:ext uri="{FF2B5EF4-FFF2-40B4-BE49-F238E27FC236}">
                <a16:creationId xmlns:a16="http://schemas.microsoft.com/office/drawing/2014/main" id="{539A4986-9094-4048-958D-AA3DCFC26443}"/>
              </a:ext>
            </a:extLst>
          </p:cNvPr>
          <p:cNvSpPr>
            <a:spLocks noGrp="1"/>
          </p:cNvSpPr>
          <p:nvPr>
            <p:ph sz="half" idx="2"/>
          </p:nvPr>
        </p:nvSpPr>
        <p:spPr/>
        <p:txBody>
          <a:bodyPr/>
          <a:lstStyle/>
          <a:p>
            <a:r>
              <a:rPr lang="fr-FR" dirty="0" smtClean="0"/>
              <a:t>79 </a:t>
            </a:r>
            <a:r>
              <a:rPr lang="fr-FR" dirty="0" err="1" smtClean="0"/>
              <a:t>year</a:t>
            </a:r>
            <a:r>
              <a:rPr lang="fr-FR" dirty="0" smtClean="0"/>
              <a:t> </a:t>
            </a:r>
            <a:r>
              <a:rPr lang="fr-FR" dirty="0" err="1" smtClean="0"/>
              <a:t>old</a:t>
            </a:r>
            <a:r>
              <a:rPr lang="fr-FR" dirty="0" smtClean="0"/>
              <a:t> male </a:t>
            </a:r>
            <a:r>
              <a:rPr lang="fr-FR" dirty="0" err="1" smtClean="0"/>
              <a:t>with</a:t>
            </a:r>
            <a:r>
              <a:rPr lang="fr-FR" dirty="0" smtClean="0"/>
              <a:t> acute </a:t>
            </a:r>
            <a:r>
              <a:rPr lang="fr-FR" dirty="0" err="1" smtClean="0"/>
              <a:t>anterior</a:t>
            </a:r>
            <a:r>
              <a:rPr lang="fr-FR" dirty="0" smtClean="0"/>
              <a:t> MI, </a:t>
            </a:r>
            <a:r>
              <a:rPr lang="fr-FR" dirty="0" err="1" smtClean="0"/>
              <a:t>cardiogenic</a:t>
            </a:r>
            <a:r>
              <a:rPr lang="fr-FR" dirty="0" smtClean="0"/>
              <a:t> </a:t>
            </a:r>
            <a:r>
              <a:rPr lang="fr-FR" dirty="0" err="1" smtClean="0"/>
              <a:t>shock</a:t>
            </a:r>
            <a:r>
              <a:rPr lang="fr-FR" dirty="0" smtClean="0"/>
              <a:t> and BP 80 </a:t>
            </a:r>
            <a:r>
              <a:rPr lang="fr-FR" dirty="0" err="1" smtClean="0"/>
              <a:t>mmhg</a:t>
            </a:r>
            <a:r>
              <a:rPr lang="fr-FR" dirty="0" smtClean="0"/>
              <a:t> </a:t>
            </a:r>
            <a:r>
              <a:rPr lang="fr-FR" dirty="0" err="1" smtClean="0"/>
              <a:t>was</a:t>
            </a:r>
            <a:r>
              <a:rPr lang="fr-FR" dirty="0" smtClean="0"/>
              <a:t> sent for </a:t>
            </a:r>
            <a:r>
              <a:rPr lang="fr-FR" dirty="0" err="1" smtClean="0"/>
              <a:t>primary</a:t>
            </a:r>
            <a:r>
              <a:rPr lang="fr-FR" dirty="0" smtClean="0"/>
              <a:t> PCI in </a:t>
            </a:r>
            <a:r>
              <a:rPr lang="fr-FR" dirty="0" err="1" smtClean="0"/>
              <a:t>another</a:t>
            </a:r>
            <a:r>
              <a:rPr lang="fr-FR" dirty="0" smtClean="0"/>
              <a:t> center</a:t>
            </a:r>
            <a:endParaRPr lang="fr-FR" dirty="0"/>
          </a:p>
        </p:txBody>
      </p:sp>
      <p:pic>
        <p:nvPicPr>
          <p:cNvPr id="8" name="MOVIE-0011a">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5045075" y="2384425"/>
            <a:ext cx="2840038" cy="2130425"/>
          </a:xfrm>
        </p:spPr>
      </p:pic>
    </p:spTree>
    <p:extLst>
      <p:ext uri="{BB962C8B-B14F-4D97-AF65-F5344CB8AC3E}">
        <p14:creationId xmlns:p14="http://schemas.microsoft.com/office/powerpoint/2010/main" val="3554780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repeatCount="indefinite" fill="remove"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360" y="782153"/>
            <a:ext cx="7886700" cy="456882"/>
          </a:xfrm>
        </p:spPr>
        <p:txBody>
          <a:bodyPr>
            <a:normAutofit fontScale="90000"/>
          </a:bodyPr>
          <a:lstStyle/>
          <a:p>
            <a:pPr algn="ctr"/>
            <a:r>
              <a:rPr lang="en-US" dirty="0" smtClean="0"/>
              <a:t>History continued</a:t>
            </a:r>
            <a:endParaRPr lang="en-US" dirty="0"/>
          </a:p>
        </p:txBody>
      </p:sp>
      <p:sp>
        <p:nvSpPr>
          <p:cNvPr id="4" name="Content Placeholder 3"/>
          <p:cNvSpPr>
            <a:spLocks noGrp="1"/>
          </p:cNvSpPr>
          <p:nvPr>
            <p:ph sz="half" idx="2"/>
          </p:nvPr>
        </p:nvSpPr>
        <p:spPr/>
        <p:txBody>
          <a:bodyPr>
            <a:normAutofit/>
          </a:bodyPr>
          <a:lstStyle/>
          <a:p>
            <a:r>
              <a:rPr lang="en-US" dirty="0" smtClean="0"/>
              <a:t>PCI was failed due to </a:t>
            </a:r>
            <a:r>
              <a:rPr lang="en-US" dirty="0" err="1" smtClean="0"/>
              <a:t>retrovert</a:t>
            </a:r>
            <a:r>
              <a:rPr lang="en-US" dirty="0" smtClean="0"/>
              <a:t> LAD origin and  poor condition of patient, so patient was putted on </a:t>
            </a:r>
            <a:r>
              <a:rPr lang="en-US" dirty="0" err="1" smtClean="0"/>
              <a:t>Integrelin</a:t>
            </a:r>
            <a:r>
              <a:rPr lang="en-US" dirty="0" smtClean="0"/>
              <a:t> and </a:t>
            </a:r>
            <a:r>
              <a:rPr lang="en-US" dirty="0" err="1" smtClean="0"/>
              <a:t>Levophed</a:t>
            </a:r>
            <a:r>
              <a:rPr lang="en-US" dirty="0" smtClean="0"/>
              <a:t> and was sent for emergency cardiac surgery and cardiac ICU care to our center</a:t>
            </a:r>
            <a:endParaRPr lang="en-US" dirty="0"/>
          </a:p>
        </p:txBody>
      </p:sp>
      <p:pic>
        <p:nvPicPr>
          <p:cNvPr id="6" name="MOVIE-0008a">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5045075" y="2384425"/>
            <a:ext cx="2840038" cy="2130425"/>
          </a:xfrm>
        </p:spPr>
      </p:pic>
    </p:spTree>
    <p:extLst>
      <p:ext uri="{BB962C8B-B14F-4D97-AF65-F5344CB8AC3E}">
        <p14:creationId xmlns:p14="http://schemas.microsoft.com/office/powerpoint/2010/main" val="1444103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remove"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t>Patient history</a:t>
            </a:r>
            <a:endParaRPr lang="en-US" dirty="0"/>
          </a:p>
        </p:txBody>
      </p:sp>
      <p:sp>
        <p:nvSpPr>
          <p:cNvPr id="9" name="Content Placeholder 8"/>
          <p:cNvSpPr>
            <a:spLocks noGrp="1"/>
          </p:cNvSpPr>
          <p:nvPr>
            <p:ph idx="1"/>
          </p:nvPr>
        </p:nvSpPr>
        <p:spPr>
          <a:xfrm>
            <a:off x="729739" y="2148184"/>
            <a:ext cx="6309828" cy="2046296"/>
          </a:xfrm>
        </p:spPr>
        <p:txBody>
          <a:bodyPr>
            <a:normAutofit lnSpcReduction="10000"/>
          </a:bodyPr>
          <a:lstStyle/>
          <a:p>
            <a:r>
              <a:rPr lang="en-US" dirty="0" smtClean="0"/>
              <a:t>Patient was admitted in ICU and early evaluation showed BP: 70 </a:t>
            </a:r>
            <a:r>
              <a:rPr lang="en-US" dirty="0" err="1" smtClean="0"/>
              <a:t>mmhg</a:t>
            </a:r>
            <a:r>
              <a:rPr lang="en-US" dirty="0" smtClean="0"/>
              <a:t>, massive GI bleeding with hematemesis. Proper medical therapy was started.</a:t>
            </a:r>
          </a:p>
          <a:p>
            <a:r>
              <a:rPr lang="en-US" dirty="0" smtClean="0"/>
              <a:t>Patient was consulted with cardiac surgeon and operation was refused concerning hemodynamic status.</a:t>
            </a:r>
          </a:p>
          <a:p>
            <a:r>
              <a:rPr lang="en-US" dirty="0" smtClean="0"/>
              <a:t>BP 80 </a:t>
            </a:r>
            <a:r>
              <a:rPr lang="en-US" dirty="0" err="1" smtClean="0"/>
              <a:t>mmhg</a:t>
            </a:r>
            <a:r>
              <a:rPr lang="en-US" dirty="0" smtClean="0"/>
              <a:t>, </a:t>
            </a:r>
          </a:p>
          <a:p>
            <a:r>
              <a:rPr lang="en-US" dirty="0" smtClean="0"/>
              <a:t>Chest pain 7/10 </a:t>
            </a:r>
          </a:p>
          <a:p>
            <a:r>
              <a:rPr lang="en-US" dirty="0" err="1" smtClean="0"/>
              <a:t>Hgb</a:t>
            </a:r>
            <a:r>
              <a:rPr lang="en-US" dirty="0" smtClean="0"/>
              <a:t>: 8 mg/dl</a:t>
            </a:r>
          </a:p>
          <a:p>
            <a:endParaRPr lang="en-US" dirty="0" smtClean="0"/>
          </a:p>
        </p:txBody>
      </p:sp>
      <p:sp>
        <p:nvSpPr>
          <p:cNvPr id="10" name="Rectangle 9"/>
          <p:cNvSpPr/>
          <p:nvPr/>
        </p:nvSpPr>
        <p:spPr>
          <a:xfrm>
            <a:off x="3633309" y="2716772"/>
            <a:ext cx="4879542" cy="1631216"/>
          </a:xfrm>
          <a:prstGeom prst="rect">
            <a:avLst/>
          </a:prstGeom>
          <a:noFill/>
        </p:spPr>
        <p:txBody>
          <a:bodyPr wrap="none" lIns="91440" tIns="45720" rIns="91440" bIns="45720">
            <a:spAutoFit/>
          </a:bodyPr>
          <a:lstStyle/>
          <a:p>
            <a:pPr algn="ctr"/>
            <a:r>
              <a:rPr lang="en-US" sz="2000" b="1" cap="none" spc="0" dirty="0" smtClean="0">
                <a:ln w="12700">
                  <a:solidFill>
                    <a:schemeClr val="accent5"/>
                  </a:solidFill>
                  <a:prstDash val="solid"/>
                </a:ln>
                <a:solidFill>
                  <a:srgbClr val="FF0000"/>
                </a:solidFill>
                <a:effectLst/>
              </a:rPr>
              <a:t>What are you going to do </a:t>
            </a:r>
          </a:p>
          <a:p>
            <a:pPr algn="ctr"/>
            <a:r>
              <a:rPr lang="en-US" sz="2000" b="1" cap="none" spc="0" dirty="0" smtClean="0">
                <a:ln w="12700">
                  <a:solidFill>
                    <a:schemeClr val="accent5"/>
                  </a:solidFill>
                  <a:prstDash val="solid"/>
                </a:ln>
                <a:solidFill>
                  <a:srgbClr val="FF0000"/>
                </a:solidFill>
                <a:effectLst/>
              </a:rPr>
              <a:t>for acute MI patient with cardiogenic shock</a:t>
            </a:r>
          </a:p>
          <a:p>
            <a:pPr algn="ctr"/>
            <a:r>
              <a:rPr lang="en-US" sz="2000" b="1" cap="none" spc="0" dirty="0" smtClean="0">
                <a:ln w="12700">
                  <a:solidFill>
                    <a:schemeClr val="accent5"/>
                  </a:solidFill>
                  <a:prstDash val="solid"/>
                </a:ln>
                <a:solidFill>
                  <a:srgbClr val="FF0000"/>
                </a:solidFill>
                <a:effectLst/>
              </a:rPr>
              <a:t> and massive GI bleeding? Endoscopy?</a:t>
            </a:r>
          </a:p>
          <a:p>
            <a:pPr algn="ctr"/>
            <a:r>
              <a:rPr lang="en-US" sz="2000" b="1" dirty="0" smtClean="0">
                <a:ln w="12700">
                  <a:solidFill>
                    <a:schemeClr val="accent5"/>
                  </a:solidFill>
                  <a:prstDash val="solid"/>
                </a:ln>
                <a:solidFill>
                  <a:srgbClr val="FF0000"/>
                </a:solidFill>
              </a:rPr>
              <a:t>CABG Vs. PCI?</a:t>
            </a:r>
          </a:p>
          <a:p>
            <a:pPr algn="ctr"/>
            <a:r>
              <a:rPr lang="en-US" sz="2000" b="1" dirty="0" smtClean="0">
                <a:ln w="12700">
                  <a:solidFill>
                    <a:schemeClr val="accent5"/>
                  </a:solidFill>
                  <a:prstDash val="solid"/>
                </a:ln>
                <a:solidFill>
                  <a:srgbClr val="FF0000"/>
                </a:solidFill>
              </a:rPr>
              <a:t>If PCI, what type of stent, what antiplatelet?</a:t>
            </a:r>
            <a:endParaRPr lang="en-US" sz="2000" b="1" cap="none" spc="0" dirty="0">
              <a:ln w="12700">
                <a:solidFill>
                  <a:schemeClr val="accent5"/>
                </a:solidFill>
                <a:prstDash val="solid"/>
              </a:ln>
              <a:solidFill>
                <a:srgbClr val="FF0000"/>
              </a:solidFill>
              <a:effectLst/>
            </a:endParaRPr>
          </a:p>
        </p:txBody>
      </p:sp>
    </p:spTree>
    <p:extLst>
      <p:ext uri="{BB962C8B-B14F-4D97-AF65-F5344CB8AC3E}">
        <p14:creationId xmlns:p14="http://schemas.microsoft.com/office/powerpoint/2010/main" val="23810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History continued</a:t>
            </a:r>
            <a:endParaRPr lang="en-US" dirty="0"/>
          </a:p>
        </p:txBody>
      </p:sp>
      <p:sp>
        <p:nvSpPr>
          <p:cNvPr id="3" name="Content Placeholder 2"/>
          <p:cNvSpPr>
            <a:spLocks noGrp="1"/>
          </p:cNvSpPr>
          <p:nvPr>
            <p:ph idx="1"/>
          </p:nvPr>
        </p:nvSpPr>
        <p:spPr/>
        <p:txBody>
          <a:bodyPr>
            <a:normAutofit/>
          </a:bodyPr>
          <a:lstStyle/>
          <a:p>
            <a:r>
              <a:rPr lang="en-US" dirty="0"/>
              <a:t>Heart team decides to postpone any intervention till GI bleeding was managed and condition improved</a:t>
            </a:r>
            <a:r>
              <a:rPr lang="en-US" dirty="0" smtClean="0"/>
              <a:t>.</a:t>
            </a:r>
          </a:p>
          <a:p>
            <a:r>
              <a:rPr lang="en-US" dirty="0" smtClean="0"/>
              <a:t>Patient stabilized with </a:t>
            </a:r>
            <a:r>
              <a:rPr lang="en-US" dirty="0" err="1" smtClean="0"/>
              <a:t>leveophed</a:t>
            </a:r>
            <a:r>
              <a:rPr lang="en-US" dirty="0" smtClean="0"/>
              <a:t> and hydration and </a:t>
            </a:r>
            <a:r>
              <a:rPr lang="en-US" dirty="0" err="1" smtClean="0"/>
              <a:t>integrelin</a:t>
            </a:r>
            <a:r>
              <a:rPr lang="en-US" dirty="0" smtClean="0"/>
              <a:t> stopped, emergency endoscopy showed erosive gastritis without visible ulcer.</a:t>
            </a:r>
          </a:p>
          <a:p>
            <a:r>
              <a:rPr lang="en-US" dirty="0" smtClean="0"/>
              <a:t>After two days gradually patient improved , BP </a:t>
            </a:r>
            <a:r>
              <a:rPr lang="en-US" dirty="0" err="1" smtClean="0"/>
              <a:t>rised</a:t>
            </a:r>
            <a:r>
              <a:rPr lang="en-US" dirty="0" smtClean="0"/>
              <a:t> to 100 </a:t>
            </a:r>
            <a:r>
              <a:rPr lang="en-US" dirty="0" err="1" smtClean="0"/>
              <a:t>mmhg</a:t>
            </a:r>
            <a:r>
              <a:rPr lang="en-US" dirty="0" smtClean="0"/>
              <a:t> </a:t>
            </a:r>
            <a:endParaRPr lang="en-US" dirty="0"/>
          </a:p>
          <a:p>
            <a:endParaRPr lang="en-US" dirty="0"/>
          </a:p>
        </p:txBody>
      </p:sp>
      <p:sp>
        <p:nvSpPr>
          <p:cNvPr id="4" name="Rectangle 3"/>
          <p:cNvSpPr/>
          <p:nvPr/>
        </p:nvSpPr>
        <p:spPr>
          <a:xfrm>
            <a:off x="4103313" y="3971050"/>
            <a:ext cx="3422732" cy="954107"/>
          </a:xfrm>
          <a:prstGeom prst="rect">
            <a:avLst/>
          </a:prstGeom>
          <a:noFill/>
        </p:spPr>
        <p:txBody>
          <a:bodyPr wrap="none" lIns="91440" tIns="45720" rIns="91440" bIns="45720">
            <a:spAutoFit/>
          </a:bodyPr>
          <a:lstStyle/>
          <a:p>
            <a:pPr algn="ctr"/>
            <a:r>
              <a:rPr lang="en-US" sz="2800" b="1" dirty="0" smtClean="0">
                <a:ln w="12700">
                  <a:solidFill>
                    <a:schemeClr val="accent5"/>
                  </a:solidFill>
                  <a:prstDash val="solid"/>
                </a:ln>
                <a:solidFill>
                  <a:srgbClr val="FF0000"/>
                </a:solidFill>
              </a:rPr>
              <a:t>Decision, CABG or PCI</a:t>
            </a:r>
          </a:p>
          <a:p>
            <a:pPr algn="ctr"/>
            <a:r>
              <a:rPr lang="en-US" sz="2800" b="1" cap="none" spc="0" dirty="0" smtClean="0">
                <a:ln w="12700">
                  <a:solidFill>
                    <a:schemeClr val="accent5"/>
                  </a:solidFill>
                  <a:prstDash val="solid"/>
                </a:ln>
                <a:solidFill>
                  <a:srgbClr val="FF0000"/>
                </a:solidFill>
                <a:effectLst/>
              </a:rPr>
              <a:t>At this stage?</a:t>
            </a:r>
            <a:endParaRPr lang="en-US" sz="2800" b="1" cap="none" spc="0" dirty="0">
              <a:ln w="12700">
                <a:solidFill>
                  <a:schemeClr val="accent5"/>
                </a:solidFill>
                <a:prstDash val="solid"/>
              </a:ln>
              <a:solidFill>
                <a:srgbClr val="FF0000"/>
              </a:solidFill>
              <a:effectLst/>
            </a:endParaRPr>
          </a:p>
        </p:txBody>
      </p:sp>
    </p:spTree>
    <p:extLst>
      <p:ext uri="{BB962C8B-B14F-4D97-AF65-F5344CB8AC3E}">
        <p14:creationId xmlns:p14="http://schemas.microsoft.com/office/powerpoint/2010/main" val="35396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610" y="550271"/>
            <a:ext cx="7886700" cy="425659"/>
          </a:xfrm>
        </p:spPr>
        <p:txBody>
          <a:bodyPr>
            <a:normAutofit fontScale="90000"/>
          </a:bodyPr>
          <a:lstStyle/>
          <a:p>
            <a:pPr algn="ctr"/>
            <a:r>
              <a:rPr lang="en-US" dirty="0" smtClean="0"/>
              <a:t>Intervention: </a:t>
            </a:r>
            <a:r>
              <a:rPr lang="en-US" dirty="0" smtClean="0">
                <a:solidFill>
                  <a:srgbClr val="FF0000"/>
                </a:solidFill>
              </a:rPr>
              <a:t>what vessel 1</a:t>
            </a:r>
            <a:r>
              <a:rPr lang="en-US" baseline="30000" dirty="0" smtClean="0">
                <a:solidFill>
                  <a:srgbClr val="FF0000"/>
                </a:solidFill>
              </a:rPr>
              <a:t>st</a:t>
            </a:r>
            <a:r>
              <a:rPr lang="en-US" dirty="0" smtClean="0">
                <a:solidFill>
                  <a:srgbClr val="FF0000"/>
                </a:solidFill>
              </a:rPr>
              <a:t>?</a:t>
            </a:r>
            <a:endParaRPr lang="en-US" dirty="0">
              <a:solidFill>
                <a:srgbClr val="FF0000"/>
              </a:solidFill>
            </a:endParaRPr>
          </a:p>
        </p:txBody>
      </p:sp>
      <p:sp>
        <p:nvSpPr>
          <p:cNvPr id="4" name="Text Placeholder 3"/>
          <p:cNvSpPr>
            <a:spLocks noGrp="1"/>
          </p:cNvSpPr>
          <p:nvPr>
            <p:ph type="body" idx="1"/>
          </p:nvPr>
        </p:nvSpPr>
        <p:spPr>
          <a:xfrm>
            <a:off x="311325" y="1541099"/>
            <a:ext cx="3868737" cy="1280160"/>
          </a:xfrm>
        </p:spPr>
        <p:txBody>
          <a:bodyPr>
            <a:normAutofit fontScale="77500" lnSpcReduction="20000"/>
          </a:bodyPr>
          <a:lstStyle/>
          <a:p>
            <a:r>
              <a:rPr lang="en-US" dirty="0" smtClean="0"/>
              <a:t>Heart team decide for retry of PCI. LAD become subtotal. </a:t>
            </a:r>
            <a:r>
              <a:rPr lang="en-US" dirty="0"/>
              <a:t>P</a:t>
            </a:r>
            <a:r>
              <a:rPr lang="en-US" dirty="0" smtClean="0"/>
              <a:t>lan was opening as much as possible even LAD PCI was failed at this stage, BP was 90 </a:t>
            </a:r>
            <a:r>
              <a:rPr lang="en-US" dirty="0" err="1" smtClean="0"/>
              <a:t>mmhg</a:t>
            </a:r>
            <a:r>
              <a:rPr lang="en-US" dirty="0" smtClean="0"/>
              <a:t> and patient was stable on table without chest pain. LCX dominant was stented 1</a:t>
            </a:r>
            <a:r>
              <a:rPr lang="en-US" baseline="30000" dirty="0" smtClean="0"/>
              <a:t>st</a:t>
            </a:r>
            <a:r>
              <a:rPr lang="en-US" dirty="0" smtClean="0"/>
              <a:t> </a:t>
            </a:r>
            <a:endParaRPr lang="en-US" dirty="0"/>
          </a:p>
        </p:txBody>
      </p:sp>
      <p:pic>
        <p:nvPicPr>
          <p:cNvPr id="5" name="MOVIE-0006">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29610" y="2899501"/>
            <a:ext cx="2865483" cy="2149113"/>
          </a:xfrm>
        </p:spPr>
      </p:pic>
      <p:sp>
        <p:nvSpPr>
          <p:cNvPr id="6" name="Text Placeholder 5"/>
          <p:cNvSpPr>
            <a:spLocks noGrp="1"/>
          </p:cNvSpPr>
          <p:nvPr>
            <p:ph type="body" sz="quarter" idx="3"/>
          </p:nvPr>
        </p:nvSpPr>
        <p:spPr>
          <a:xfrm>
            <a:off x="4631113" y="1738408"/>
            <a:ext cx="3887788" cy="912914"/>
          </a:xfrm>
        </p:spPr>
        <p:txBody>
          <a:bodyPr>
            <a:normAutofit fontScale="77500" lnSpcReduction="20000"/>
          </a:bodyPr>
          <a:lstStyle/>
          <a:p>
            <a:pPr algn="ctr"/>
            <a:r>
              <a:rPr lang="en-US" dirty="0" smtClean="0"/>
              <a:t>Result of LCX dominant stenting</a:t>
            </a:r>
          </a:p>
          <a:p>
            <a:pPr algn="ctr"/>
            <a:r>
              <a:rPr lang="en-US" dirty="0" smtClean="0"/>
              <a:t>3.5-15 direct </a:t>
            </a:r>
            <a:r>
              <a:rPr lang="en-US" dirty="0" err="1" smtClean="0"/>
              <a:t>stening</a:t>
            </a:r>
            <a:r>
              <a:rPr lang="en-US" dirty="0" smtClean="0"/>
              <a:t>, wire Sion blue 0.014</a:t>
            </a:r>
          </a:p>
          <a:p>
            <a:pPr algn="ctr"/>
            <a:r>
              <a:rPr lang="en-US" dirty="0" smtClean="0"/>
              <a:t>Post dilation with balloon 3.75-8 NC </a:t>
            </a:r>
            <a:endParaRPr lang="en-US" dirty="0"/>
          </a:p>
        </p:txBody>
      </p:sp>
      <p:pic>
        <p:nvPicPr>
          <p:cNvPr id="10" name="MOVIE-0008">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5381959" y="2918189"/>
            <a:ext cx="2840038" cy="2130425"/>
          </a:xfrm>
        </p:spPr>
      </p:pic>
    </p:spTree>
    <p:extLst>
      <p:ext uri="{BB962C8B-B14F-4D97-AF65-F5344CB8AC3E}">
        <p14:creationId xmlns:p14="http://schemas.microsoft.com/office/powerpoint/2010/main" val="777909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fullScrn="1">
              <p:cMediaNode vol="80000">
                <p:cTn id="13" repeatCount="indefinite" fill="remove"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09" y="767455"/>
            <a:ext cx="7886700" cy="398896"/>
          </a:xfrm>
        </p:spPr>
        <p:txBody>
          <a:bodyPr>
            <a:normAutofit fontScale="90000"/>
          </a:bodyPr>
          <a:lstStyle/>
          <a:p>
            <a:pPr algn="ctr"/>
            <a:r>
              <a:rPr lang="en-US" dirty="0"/>
              <a:t>I</a:t>
            </a:r>
            <a:r>
              <a:rPr lang="en-US" dirty="0" smtClean="0"/>
              <a:t>ntervention</a:t>
            </a:r>
            <a:endParaRPr lang="en-US" dirty="0"/>
          </a:p>
        </p:txBody>
      </p:sp>
      <p:sp>
        <p:nvSpPr>
          <p:cNvPr id="3" name="Text Placeholder 2"/>
          <p:cNvSpPr>
            <a:spLocks noGrp="1"/>
          </p:cNvSpPr>
          <p:nvPr>
            <p:ph type="body" idx="1"/>
          </p:nvPr>
        </p:nvSpPr>
        <p:spPr>
          <a:xfrm>
            <a:off x="770965" y="1878248"/>
            <a:ext cx="3618868" cy="432197"/>
          </a:xfrm>
        </p:spPr>
        <p:txBody>
          <a:bodyPr>
            <a:noAutofit/>
          </a:bodyPr>
          <a:lstStyle/>
          <a:p>
            <a:pPr algn="ctr"/>
            <a:r>
              <a:rPr lang="en-US" sz="1000" dirty="0" smtClean="0"/>
              <a:t>Then ramus was opened</a:t>
            </a:r>
          </a:p>
          <a:p>
            <a:pPr algn="ctr"/>
            <a:r>
              <a:rPr lang="en-US" sz="1000" dirty="0" smtClean="0"/>
              <a:t>Stent  2.75-22 </a:t>
            </a:r>
            <a:r>
              <a:rPr lang="en-US" sz="1000" dirty="0" err="1" smtClean="0"/>
              <a:t>Orsiro</a:t>
            </a:r>
            <a:r>
              <a:rPr lang="en-US" sz="1000" dirty="0" smtClean="0"/>
              <a:t> and </a:t>
            </a:r>
            <a:r>
              <a:rPr lang="en-US" sz="1000" dirty="0" err="1" smtClean="0"/>
              <a:t>postdilated</a:t>
            </a:r>
            <a:r>
              <a:rPr lang="en-US" sz="1000" dirty="0" smtClean="0"/>
              <a:t> with balloon 3-15 Apollo NC</a:t>
            </a:r>
            <a:endParaRPr lang="en-US" sz="1000" dirty="0"/>
          </a:p>
        </p:txBody>
      </p:sp>
      <p:pic>
        <p:nvPicPr>
          <p:cNvPr id="6" name="MOVIE-0011">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1255713" y="2384425"/>
            <a:ext cx="2840037" cy="2130425"/>
          </a:xfrm>
        </p:spPr>
      </p:pic>
      <p:sp>
        <p:nvSpPr>
          <p:cNvPr id="5" name="Text Placeholder 4"/>
          <p:cNvSpPr>
            <a:spLocks noGrp="1"/>
          </p:cNvSpPr>
          <p:nvPr>
            <p:ph type="body" sz="quarter" idx="3"/>
          </p:nvPr>
        </p:nvSpPr>
        <p:spPr>
          <a:xfrm>
            <a:off x="5177355" y="1643062"/>
            <a:ext cx="3887788" cy="619125"/>
          </a:xfrm>
        </p:spPr>
        <p:txBody>
          <a:bodyPr/>
          <a:lstStyle/>
          <a:p>
            <a:r>
              <a:rPr lang="en-US" dirty="0" smtClean="0"/>
              <a:t>Result after </a:t>
            </a:r>
            <a:r>
              <a:rPr lang="en-US" dirty="0" err="1" smtClean="0"/>
              <a:t>postdilation</a:t>
            </a:r>
            <a:endParaRPr lang="en-US" dirty="0"/>
          </a:p>
        </p:txBody>
      </p:sp>
      <p:pic>
        <p:nvPicPr>
          <p:cNvPr id="12" name="MOVIE-0013">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5045075" y="2384425"/>
            <a:ext cx="2840038" cy="2130425"/>
          </a:xfrm>
        </p:spPr>
      </p:pic>
    </p:spTree>
    <p:extLst>
      <p:ext uri="{BB962C8B-B14F-4D97-AF65-F5344CB8AC3E}">
        <p14:creationId xmlns:p14="http://schemas.microsoft.com/office/powerpoint/2010/main" val="1362354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repeatCount="indefinite"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repeatCount="indefinite" fill="remove"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62" y="481409"/>
            <a:ext cx="3727871" cy="530223"/>
          </a:xfrm>
        </p:spPr>
        <p:txBody>
          <a:bodyPr>
            <a:normAutofit/>
          </a:bodyPr>
          <a:lstStyle/>
          <a:p>
            <a:pPr algn="ctr"/>
            <a:r>
              <a:rPr lang="en-US" dirty="0" smtClean="0"/>
              <a:t>Intervention of LAD</a:t>
            </a:r>
            <a:endParaRPr lang="en-US" dirty="0"/>
          </a:p>
        </p:txBody>
      </p:sp>
      <p:sp>
        <p:nvSpPr>
          <p:cNvPr id="3" name="Text Placeholder 2"/>
          <p:cNvSpPr>
            <a:spLocks noGrp="1"/>
          </p:cNvSpPr>
          <p:nvPr>
            <p:ph type="body" idx="1"/>
          </p:nvPr>
        </p:nvSpPr>
        <p:spPr>
          <a:xfrm>
            <a:off x="215003" y="1881301"/>
            <a:ext cx="3915110" cy="356669"/>
          </a:xfrm>
        </p:spPr>
        <p:txBody>
          <a:bodyPr>
            <a:noAutofit/>
          </a:bodyPr>
          <a:lstStyle/>
          <a:p>
            <a:pPr algn="ctr"/>
            <a:r>
              <a:rPr lang="en-US" sz="1400" dirty="0" smtClean="0"/>
              <a:t>Then focused on LAD. Technique  was hairpin wire and wire was pilot 50 0.014</a:t>
            </a:r>
            <a:endParaRPr lang="en-US" sz="1400" dirty="0"/>
          </a:p>
        </p:txBody>
      </p:sp>
      <p:pic>
        <p:nvPicPr>
          <p:cNvPr id="5" name="MOVIE-0015">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171078" y="2338495"/>
            <a:ext cx="3683000" cy="2762250"/>
          </a:xfrm>
        </p:spPr>
      </p:pic>
      <p:pic>
        <p:nvPicPr>
          <p:cNvPr id="14" name="MOVIE-0017">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4253179" y="2780835"/>
            <a:ext cx="2840038" cy="2130425"/>
          </a:xfrm>
        </p:spPr>
      </p:pic>
      <p:pic>
        <p:nvPicPr>
          <p:cNvPr id="13" name="Picture 12"/>
          <p:cNvPicPr>
            <a:picLocks noChangeAspect="1"/>
          </p:cNvPicPr>
          <p:nvPr/>
        </p:nvPicPr>
        <p:blipFill>
          <a:blip r:embed="rId8"/>
          <a:stretch>
            <a:fillRect/>
          </a:stretch>
        </p:blipFill>
        <p:spPr>
          <a:xfrm>
            <a:off x="6739798" y="771525"/>
            <a:ext cx="2404202" cy="1694641"/>
          </a:xfrm>
          <a:prstGeom prst="rect">
            <a:avLst/>
          </a:prstGeom>
        </p:spPr>
      </p:pic>
      <p:pic>
        <p:nvPicPr>
          <p:cNvPr id="10" name="Picture 9"/>
          <p:cNvPicPr>
            <a:picLocks noChangeAspect="1"/>
          </p:cNvPicPr>
          <p:nvPr/>
        </p:nvPicPr>
        <p:blipFill>
          <a:blip r:embed="rId9"/>
          <a:stretch>
            <a:fillRect/>
          </a:stretch>
        </p:blipFill>
        <p:spPr>
          <a:xfrm>
            <a:off x="4401129" y="915496"/>
            <a:ext cx="2131673" cy="1406697"/>
          </a:xfrm>
          <a:prstGeom prst="rect">
            <a:avLst/>
          </a:prstGeom>
        </p:spPr>
      </p:pic>
      <p:sp>
        <p:nvSpPr>
          <p:cNvPr id="11" name="Freeform 10"/>
          <p:cNvSpPr/>
          <p:nvPr/>
        </p:nvSpPr>
        <p:spPr>
          <a:xfrm>
            <a:off x="4594087" y="1528417"/>
            <a:ext cx="562802" cy="189948"/>
          </a:xfrm>
          <a:custGeom>
            <a:avLst/>
            <a:gdLst>
              <a:gd name="connsiteX0" fmla="*/ 0 w 562802"/>
              <a:gd name="connsiteY0" fmla="*/ 189948 h 189948"/>
              <a:gd name="connsiteX1" fmla="*/ 128104 w 562802"/>
              <a:gd name="connsiteY1" fmla="*/ 185531 h 189948"/>
              <a:gd name="connsiteX2" fmla="*/ 167861 w 562802"/>
              <a:gd name="connsiteY2" fmla="*/ 172279 h 189948"/>
              <a:gd name="connsiteX3" fmla="*/ 185530 w 562802"/>
              <a:gd name="connsiteY3" fmla="*/ 167861 h 189948"/>
              <a:gd name="connsiteX4" fmla="*/ 207617 w 562802"/>
              <a:gd name="connsiteY4" fmla="*/ 163444 h 189948"/>
              <a:gd name="connsiteX5" fmla="*/ 234122 w 562802"/>
              <a:gd name="connsiteY5" fmla="*/ 154609 h 189948"/>
              <a:gd name="connsiteX6" fmla="*/ 401983 w 562802"/>
              <a:gd name="connsiteY6" fmla="*/ 145774 h 189948"/>
              <a:gd name="connsiteX7" fmla="*/ 424070 w 562802"/>
              <a:gd name="connsiteY7" fmla="*/ 141357 h 189948"/>
              <a:gd name="connsiteX8" fmla="*/ 437322 w 562802"/>
              <a:gd name="connsiteY8" fmla="*/ 128105 h 189948"/>
              <a:gd name="connsiteX9" fmla="*/ 450574 w 562802"/>
              <a:gd name="connsiteY9" fmla="*/ 119270 h 189948"/>
              <a:gd name="connsiteX10" fmla="*/ 485913 w 562802"/>
              <a:gd name="connsiteY10" fmla="*/ 83931 h 189948"/>
              <a:gd name="connsiteX11" fmla="*/ 499165 w 562802"/>
              <a:gd name="connsiteY11" fmla="*/ 79513 h 189948"/>
              <a:gd name="connsiteX12" fmla="*/ 508000 w 562802"/>
              <a:gd name="connsiteY12" fmla="*/ 61844 h 189948"/>
              <a:gd name="connsiteX13" fmla="*/ 538922 w 562802"/>
              <a:gd name="connsiteY13" fmla="*/ 39757 h 189948"/>
              <a:gd name="connsiteX14" fmla="*/ 547756 w 562802"/>
              <a:gd name="connsiteY14" fmla="*/ 26505 h 189948"/>
              <a:gd name="connsiteX15" fmla="*/ 561009 w 562802"/>
              <a:gd name="connsiteY15" fmla="*/ 22087 h 189948"/>
              <a:gd name="connsiteX16" fmla="*/ 534504 w 562802"/>
              <a:gd name="connsiteY16" fmla="*/ 0 h 189948"/>
              <a:gd name="connsiteX17" fmla="*/ 477078 w 562802"/>
              <a:gd name="connsiteY17" fmla="*/ 8835 h 189948"/>
              <a:gd name="connsiteX18" fmla="*/ 463826 w 562802"/>
              <a:gd name="connsiteY18" fmla="*/ 17670 h 189948"/>
              <a:gd name="connsiteX19" fmla="*/ 441739 w 562802"/>
              <a:gd name="connsiteY19" fmla="*/ 35340 h 189948"/>
              <a:gd name="connsiteX20" fmla="*/ 432904 w 562802"/>
              <a:gd name="connsiteY20" fmla="*/ 48592 h 189948"/>
              <a:gd name="connsiteX21" fmla="*/ 406400 w 562802"/>
              <a:gd name="connsiteY21" fmla="*/ 57426 h 189948"/>
              <a:gd name="connsiteX22" fmla="*/ 388730 w 562802"/>
              <a:gd name="connsiteY22" fmla="*/ 75096 h 18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02" h="189948">
                <a:moveTo>
                  <a:pt x="0" y="189948"/>
                </a:moveTo>
                <a:cubicBezTo>
                  <a:pt x="42701" y="188476"/>
                  <a:pt x="85612" y="190004"/>
                  <a:pt x="128104" y="185531"/>
                </a:cubicBezTo>
                <a:cubicBezTo>
                  <a:pt x="141996" y="184069"/>
                  <a:pt x="154309" y="175668"/>
                  <a:pt x="167861" y="172279"/>
                </a:cubicBezTo>
                <a:cubicBezTo>
                  <a:pt x="173751" y="170806"/>
                  <a:pt x="179604" y="169178"/>
                  <a:pt x="185530" y="167861"/>
                </a:cubicBezTo>
                <a:cubicBezTo>
                  <a:pt x="192859" y="166232"/>
                  <a:pt x="200373" y="165419"/>
                  <a:pt x="207617" y="163444"/>
                </a:cubicBezTo>
                <a:cubicBezTo>
                  <a:pt x="216602" y="160994"/>
                  <a:pt x="224817" y="154997"/>
                  <a:pt x="234122" y="154609"/>
                </a:cubicBezTo>
                <a:cubicBezTo>
                  <a:pt x="360788" y="149332"/>
                  <a:pt x="304859" y="152712"/>
                  <a:pt x="401983" y="145774"/>
                </a:cubicBezTo>
                <a:cubicBezTo>
                  <a:pt x="409345" y="144302"/>
                  <a:pt x="417355" y="144715"/>
                  <a:pt x="424070" y="141357"/>
                </a:cubicBezTo>
                <a:cubicBezTo>
                  <a:pt x="429658" y="138563"/>
                  <a:pt x="432523" y="132104"/>
                  <a:pt x="437322" y="128105"/>
                </a:cubicBezTo>
                <a:cubicBezTo>
                  <a:pt x="441400" y="124706"/>
                  <a:pt x="446157" y="122215"/>
                  <a:pt x="450574" y="119270"/>
                </a:cubicBezTo>
                <a:cubicBezTo>
                  <a:pt x="468977" y="91666"/>
                  <a:pt x="460557" y="94799"/>
                  <a:pt x="485913" y="83931"/>
                </a:cubicBezTo>
                <a:cubicBezTo>
                  <a:pt x="490193" y="82097"/>
                  <a:pt x="494748" y="80986"/>
                  <a:pt x="499165" y="79513"/>
                </a:cubicBezTo>
                <a:cubicBezTo>
                  <a:pt x="502110" y="73623"/>
                  <a:pt x="503714" y="66844"/>
                  <a:pt x="508000" y="61844"/>
                </a:cubicBezTo>
                <a:cubicBezTo>
                  <a:pt x="511651" y="57585"/>
                  <a:pt x="532716" y="43895"/>
                  <a:pt x="538922" y="39757"/>
                </a:cubicBezTo>
                <a:cubicBezTo>
                  <a:pt x="541867" y="35340"/>
                  <a:pt x="543611" y="29821"/>
                  <a:pt x="547756" y="26505"/>
                </a:cubicBezTo>
                <a:cubicBezTo>
                  <a:pt x="551392" y="23596"/>
                  <a:pt x="559280" y="26411"/>
                  <a:pt x="561009" y="22087"/>
                </a:cubicBezTo>
                <a:cubicBezTo>
                  <a:pt x="569789" y="138"/>
                  <a:pt x="543970" y="1893"/>
                  <a:pt x="534504" y="0"/>
                </a:cubicBezTo>
                <a:cubicBezTo>
                  <a:pt x="521843" y="1266"/>
                  <a:pt x="492996" y="876"/>
                  <a:pt x="477078" y="8835"/>
                </a:cubicBezTo>
                <a:cubicBezTo>
                  <a:pt x="472329" y="11209"/>
                  <a:pt x="468243" y="14725"/>
                  <a:pt x="463826" y="17670"/>
                </a:cubicBezTo>
                <a:cubicBezTo>
                  <a:pt x="438506" y="55648"/>
                  <a:pt x="472220" y="10954"/>
                  <a:pt x="441739" y="35340"/>
                </a:cubicBezTo>
                <a:cubicBezTo>
                  <a:pt x="437593" y="38657"/>
                  <a:pt x="437406" y="45778"/>
                  <a:pt x="432904" y="48592"/>
                </a:cubicBezTo>
                <a:cubicBezTo>
                  <a:pt x="425007" y="53527"/>
                  <a:pt x="406400" y="57426"/>
                  <a:pt x="406400" y="57426"/>
                </a:cubicBezTo>
                <a:cubicBezTo>
                  <a:pt x="395739" y="73419"/>
                  <a:pt x="402314" y="68305"/>
                  <a:pt x="388730" y="7509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344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vol="80000">
                <p:cTn id="13" repeatCount="indefinite" fill="remove"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734" y="799653"/>
            <a:ext cx="7886700" cy="411162"/>
          </a:xfrm>
        </p:spPr>
        <p:txBody>
          <a:bodyPr>
            <a:normAutofit fontScale="90000"/>
          </a:bodyPr>
          <a:lstStyle/>
          <a:p>
            <a:pPr algn="ctr"/>
            <a:r>
              <a:rPr lang="en-US" dirty="0" smtClean="0"/>
              <a:t>Intervention</a:t>
            </a:r>
            <a:endParaRPr lang="en-US" dirty="0"/>
          </a:p>
        </p:txBody>
      </p:sp>
      <p:sp>
        <p:nvSpPr>
          <p:cNvPr id="3" name="Text Placeholder 2"/>
          <p:cNvSpPr>
            <a:spLocks noGrp="1"/>
          </p:cNvSpPr>
          <p:nvPr>
            <p:ph type="body" idx="1"/>
          </p:nvPr>
        </p:nvSpPr>
        <p:spPr>
          <a:xfrm>
            <a:off x="621267" y="1703243"/>
            <a:ext cx="3832605" cy="681182"/>
          </a:xfrm>
        </p:spPr>
        <p:txBody>
          <a:bodyPr>
            <a:normAutofit fontScale="62500" lnSpcReduction="20000"/>
          </a:bodyPr>
          <a:lstStyle/>
          <a:p>
            <a:pPr algn="ctr"/>
            <a:r>
              <a:rPr lang="en-US" dirty="0" smtClean="0"/>
              <a:t>At last wire passed </a:t>
            </a:r>
            <a:r>
              <a:rPr lang="en-US" dirty="0" err="1" smtClean="0"/>
              <a:t>predilated</a:t>
            </a:r>
            <a:r>
              <a:rPr lang="en-US" dirty="0" smtClean="0"/>
              <a:t> with 1.5-12 Sapphire and LAD was stented with </a:t>
            </a:r>
            <a:r>
              <a:rPr lang="en-US" dirty="0" err="1" smtClean="0"/>
              <a:t>Orsiro</a:t>
            </a:r>
            <a:r>
              <a:rPr lang="en-US" dirty="0" smtClean="0"/>
              <a:t> 2.75-22</a:t>
            </a:r>
          </a:p>
          <a:p>
            <a:pPr algn="ctr"/>
            <a:r>
              <a:rPr lang="en-US" dirty="0" smtClean="0"/>
              <a:t>And </a:t>
            </a:r>
            <a:r>
              <a:rPr lang="en-US" dirty="0" err="1" smtClean="0"/>
              <a:t>postdilated</a:t>
            </a:r>
            <a:r>
              <a:rPr lang="en-US" dirty="0" smtClean="0"/>
              <a:t> with balloon 3-12 Apollo NC</a:t>
            </a:r>
            <a:endParaRPr lang="en-US" dirty="0"/>
          </a:p>
        </p:txBody>
      </p:sp>
      <p:pic>
        <p:nvPicPr>
          <p:cNvPr id="5" name="MOVIE-0028">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1255713" y="2384425"/>
            <a:ext cx="2840037" cy="2130425"/>
          </a:xfrm>
        </p:spPr>
      </p:pic>
      <p:pic>
        <p:nvPicPr>
          <p:cNvPr id="10" name="MOVIE-0027">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5045075" y="2384425"/>
            <a:ext cx="2840038" cy="2130425"/>
          </a:xfrm>
        </p:spPr>
      </p:pic>
    </p:spTree>
    <p:extLst>
      <p:ext uri="{BB962C8B-B14F-4D97-AF65-F5344CB8AC3E}">
        <p14:creationId xmlns:p14="http://schemas.microsoft.com/office/powerpoint/2010/main" val="2707239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fullScrn="1">
              <p:cMediaNode vol="80000">
                <p:cTn id="13" repeatCount="indefinite" fill="remove" display="0">
                  <p:stCondLst>
                    <p:cond delay="indefinite"/>
                  </p:stCondLst>
                </p:cTn>
                <p:tgtEl>
                  <p:spTgt spid="10"/>
                </p:tgtEl>
              </p:cMediaNode>
            </p:vide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799</Words>
  <Application>Microsoft Office PowerPoint</Application>
  <PresentationFormat>On-screen Show (16:9)</PresentationFormat>
  <Paragraphs>69</Paragraphs>
  <Slides>17</Slides>
  <Notes>2</Notes>
  <HiddenSlides>0</HiddenSlides>
  <MMClips>10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ＭＳ Ｐゴシック</vt:lpstr>
      <vt:lpstr>Arial</vt:lpstr>
      <vt:lpstr>Calibri</vt:lpstr>
      <vt:lpstr>Century Gothic</vt:lpstr>
      <vt:lpstr>Times New Roman</vt:lpstr>
      <vt:lpstr>Wingdings 3</vt:lpstr>
      <vt:lpstr>Conception personnalisée</vt:lpstr>
      <vt:lpstr>13_Office Theme</vt:lpstr>
      <vt:lpstr>Ion Boardroom</vt:lpstr>
      <vt:lpstr>Noway out, MI, shock with GI bleeding</vt:lpstr>
      <vt:lpstr>Patient history</vt:lpstr>
      <vt:lpstr>History continued</vt:lpstr>
      <vt:lpstr>Patient history</vt:lpstr>
      <vt:lpstr>History continued</vt:lpstr>
      <vt:lpstr>Intervention: what vessel 1st?</vt:lpstr>
      <vt:lpstr>Intervention</vt:lpstr>
      <vt:lpstr>Intervention of LAD</vt:lpstr>
      <vt:lpstr>Intervention</vt:lpstr>
      <vt:lpstr>Question 1:What antiplatelet do you give to this patient?</vt:lpstr>
      <vt:lpstr>Question2: which stent is preferred in high bleeding risk patient? </vt:lpstr>
      <vt:lpstr>Figure 4 Algorithm for dual antiplatelet therapy (DAPT) in patients treated with percutaneous coronary intervention. ...</vt:lpstr>
      <vt:lpstr>PowerPoint Presentation</vt:lpstr>
      <vt:lpstr>Who benefit from long term DAPT? AHA 2019</vt:lpstr>
      <vt:lpstr>Twilight study Mehran R, et al. Ticagrelor with or without aspirin in high-risk patients after PCI. N Engl J Med 2019; Sep 26.</vt:lpstr>
      <vt:lpstr>Research first!</vt:lpstr>
      <vt:lpstr>Case follow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Julien</dc:creator>
  <cp:lastModifiedBy>kojurij</cp:lastModifiedBy>
  <cp:revision>79</cp:revision>
  <dcterms:created xsi:type="dcterms:W3CDTF">2015-11-16T08:25:35Z</dcterms:created>
  <dcterms:modified xsi:type="dcterms:W3CDTF">2019-12-06T18:37:51Z</dcterms:modified>
</cp:coreProperties>
</file>