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2D85BA"/>
              </a:solidFill>
              <a:prstDash val="solid"/>
              <a:miter lim="400000"/>
            </a:ln>
          </a:left>
          <a:right>
            <a:ln w="12700" cap="flat">
              <a:solidFill>
                <a:srgbClr val="2D85BA"/>
              </a:solidFill>
              <a:prstDash val="solid"/>
              <a:miter lim="400000"/>
            </a:ln>
          </a:right>
          <a:top>
            <a:ln w="12700" cap="flat">
              <a:solidFill>
                <a:srgbClr val="2D85BA"/>
              </a:solidFill>
              <a:prstDash val="solid"/>
              <a:miter lim="400000"/>
            </a:ln>
          </a:top>
          <a:bottom>
            <a:ln w="12700" cap="flat">
              <a:solidFill>
                <a:srgbClr val="2D85BA"/>
              </a:solidFill>
              <a:prstDash val="solid"/>
              <a:miter lim="400000"/>
            </a:ln>
          </a:bottom>
          <a:insideH>
            <a:ln w="12700" cap="flat">
              <a:solidFill>
                <a:srgbClr val="2D85BA"/>
              </a:solidFill>
              <a:prstDash val="solid"/>
              <a:miter lim="400000"/>
            </a:ln>
          </a:insideH>
          <a:insideV>
            <a:ln w="12700" cap="flat">
              <a:solidFill>
                <a:srgbClr val="2D85B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CDFE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2D85BA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2D85BA"/>
              </a:solidFill>
              <a:prstDash val="solid"/>
              <a:miter lim="400000"/>
            </a:ln>
          </a:top>
          <a:bottom>
            <a:ln w="12700" cap="flat">
              <a:solidFill>
                <a:srgbClr val="2D85BA"/>
              </a:solidFill>
              <a:prstDash val="solid"/>
              <a:miter lim="400000"/>
            </a:ln>
          </a:bottom>
          <a:insideH>
            <a:ln w="12700" cap="flat">
              <a:solidFill>
                <a:srgbClr val="2D85BA"/>
              </a:solidFill>
              <a:prstDash val="solid"/>
              <a:miter lim="400000"/>
            </a:ln>
          </a:insideH>
          <a:insideV>
            <a:ln w="12700" cap="flat">
              <a:solidFill>
                <a:srgbClr val="2D85BA"/>
              </a:solidFill>
              <a:prstDash val="solid"/>
              <a:miter lim="400000"/>
            </a:ln>
          </a:insideV>
        </a:tcBdr>
        <a:fill>
          <a:solidFill>
            <a:srgbClr val="2E78C3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2D85BA"/>
              </a:solidFill>
              <a:prstDash val="solid"/>
              <a:miter lim="400000"/>
            </a:ln>
          </a:top>
          <a:bottom>
            <a:ln w="12700" cap="flat">
              <a:solidFill>
                <a:srgbClr val="2D85B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2D85BA"/>
              </a:solidFill>
              <a:prstDash val="solid"/>
              <a:miter lim="400000"/>
            </a:ln>
          </a:left>
          <a:right>
            <a:ln w="12700" cap="flat">
              <a:solidFill>
                <a:srgbClr val="2D85BA"/>
              </a:solidFill>
              <a:prstDash val="solid"/>
              <a:miter lim="400000"/>
            </a:ln>
          </a:right>
          <a:top>
            <a:ln w="12700" cap="flat">
              <a:solidFill>
                <a:srgbClr val="2D85B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2D85BA"/>
              </a:solidFill>
              <a:prstDash val="solid"/>
              <a:miter lim="400000"/>
            </a:ln>
          </a:insideH>
          <a:insideV>
            <a:ln w="12700" cap="flat">
              <a:solidFill>
                <a:srgbClr val="2D85BA"/>
              </a:solidFill>
              <a:prstDash val="solid"/>
              <a:miter lim="400000"/>
            </a:ln>
          </a:insideV>
        </a:tcBdr>
        <a:fill>
          <a:solidFill>
            <a:srgbClr val="0B4EB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" name="Shape 2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ody Level One…"/>
          <p:cNvSpPr txBox="1"/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77875" indent="-333375" algn="ctr">
              <a:spcBef>
                <a:spcPts val="0"/>
              </a:spcBef>
              <a:buSzPct val="145000"/>
              <a:defRPr i="1" sz="2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22375" indent="-333375" algn="ctr">
              <a:spcBef>
                <a:spcPts val="0"/>
              </a:spcBef>
              <a:buSzPct val="145000"/>
              <a:defRPr i="1" sz="2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66875" indent="-333375" algn="ctr">
              <a:spcBef>
                <a:spcPts val="0"/>
              </a:spcBef>
              <a:buSzPct val="145000"/>
              <a:defRPr i="1" sz="2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11375" indent="-333375" algn="ctr">
              <a:spcBef>
                <a:spcPts val="0"/>
              </a:spcBef>
              <a:buSzPct val="145000"/>
              <a:defRPr i="1" sz="2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Rectangle"/>
          <p:cNvSpPr txBox="1"/>
          <p:nvPr>
            <p:ph type="body" sz="quarter" idx="13"/>
          </p:nvPr>
        </p:nvSpPr>
        <p:spPr>
          <a:xfrm>
            <a:off x="1270000" y="4267110"/>
            <a:ext cx="10464800" cy="609779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  <p:transition xmlns:p14="http://schemas.microsoft.com/office/powerpoint/2010/main" spd="med" advClick="1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8890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335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7780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225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670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1115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5560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005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2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.Aminian…"/>
          <p:cNvSpPr txBox="1"/>
          <p:nvPr>
            <p:ph type="body" sz="quarter" idx="1"/>
          </p:nvPr>
        </p:nvSpPr>
        <p:spPr>
          <a:xfrm>
            <a:off x="418980" y="5028670"/>
            <a:ext cx="12166840" cy="1159049"/>
          </a:xfrm>
          <a:prstGeom prst="rect">
            <a:avLst/>
          </a:prstGeom>
        </p:spPr>
        <p:txBody>
          <a:bodyPr/>
          <a:lstStyle/>
          <a:p>
            <a:pPr defTabSz="414781">
              <a:defRPr sz="1703"/>
            </a:pPr>
            <a:r>
              <a:t>B.Aminian</a:t>
            </a:r>
          </a:p>
          <a:p>
            <a:pPr defTabSz="414781">
              <a:defRPr sz="1703"/>
            </a:pPr>
            <a:r>
              <a:t>INTERVENTIONAL CARDIOLOGIST</a:t>
            </a:r>
          </a:p>
          <a:p>
            <a:pPr defTabSz="414781">
              <a:defRPr sz="1703"/>
            </a:pPr>
            <a:r>
              <a:t>SHIRAZ UNIVERSITY OF MEDICAL SCIENCES</a:t>
            </a:r>
          </a:p>
        </p:txBody>
      </p:sp>
      <p:sp>
        <p:nvSpPr>
          <p:cNvPr id="30" name="Antiplatelet therapy in ACS"/>
          <p:cNvSpPr txBox="1"/>
          <p:nvPr/>
        </p:nvSpPr>
        <p:spPr>
          <a:xfrm>
            <a:off x="353919" y="3734762"/>
            <a:ext cx="12296962" cy="609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Antiplatelet therapy in ACS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g_0011.pdf" descr="pg_0011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g_0012.pdf" descr="pg_0012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g_0013.pdf" descr="pg_0013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g_0014.pdf" descr="pg_0014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g_0015.pdf" descr="pg_0015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g_0016.pdf" descr="pg_0016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g_0017.pdf" descr="pg_0017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g_0018.pdf" descr="pg_0018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g_0019.pdf" descr="pg_0019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26F7DEFA-83E2-4561-9221-898185042CD8-L0-001.jpeg" descr="26F7DEFA-83E2-4561-9221-898185042CD8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753" y="1269665"/>
            <a:ext cx="12929303" cy="72142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g_0003.pdf" descr="pg_0003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g_0020.pdf" descr="pg_0020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g_0021.pdf" descr="pg_0021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g_0022.pdf" descr="pg_0022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g_0024.pdf" descr="pg_0024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g_0025.pdf" descr="pg_0025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g_0026.pdf" descr="pg_0026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g_0027.pdf" descr="pg_0027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g_0028.pdf" descr="pg_0028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g_0029.pdf" descr="pg_0029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CFAFA9CC-BF24-4DE9-A3B3-570E2796726C-L0-001.png" descr="CFAFA9CC-BF24-4DE9-A3B3-570E2796726C-L0-001.png"/>
          <p:cNvPicPr>
            <a:picLocks noChangeAspect="1"/>
          </p:cNvPicPr>
          <p:nvPr/>
        </p:nvPicPr>
        <p:blipFill>
          <a:blip r:embed="rId2">
            <a:extLst/>
          </a:blip>
          <a:srcRect l="0" t="12419" r="0" b="12419"/>
          <a:stretch>
            <a:fillRect/>
          </a:stretch>
        </p:blipFill>
        <p:spPr>
          <a:xfrm>
            <a:off x="0" y="1211360"/>
            <a:ext cx="13004800" cy="7330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g_0004.pdf" descr="pg_0004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g_0030.pdf" descr="pg_0030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g_0031.pdf" descr="pg_0031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EF458558-3B8F-4158-9109-3F7076F6CDB4-L0-001.jpeg" descr="EF458558-3B8F-4158-9109-3F7076F6CDB4-L0-001.jpeg"/>
          <p:cNvPicPr>
            <a:picLocks noChangeAspect="1"/>
          </p:cNvPicPr>
          <p:nvPr/>
        </p:nvPicPr>
        <p:blipFill>
          <a:blip r:embed="rId3">
            <a:extLst/>
          </a:blip>
          <a:srcRect l="0" t="0" r="10846" b="0"/>
          <a:stretch>
            <a:fillRect/>
          </a:stretch>
        </p:blipFill>
        <p:spPr>
          <a:xfrm>
            <a:off x="3691495" y="2086900"/>
            <a:ext cx="5621780" cy="5924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g_0032.pdf" descr="pg_0032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g_0033.pdf" descr="pg_0033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g_0034.pdf" descr="pg_0034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g_0035.pdf" descr="pg_0035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g_0036.pdf" descr="pg_0036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g_0037.pdf" descr="pg_0037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g_0038.pdf" descr="pg_0038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g_0049.pdf" descr="pg_0049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g_0005.pdf" descr="pg_0005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g_0050.pdf" descr="pg_0050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g_0051.pdf" descr="pg_0051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g_0005.pdf" descr="pg_0005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g_0052.pdf" descr="pg_0052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g_0053.pdf" descr="pg_0053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g_0054.pdf" descr="pg_0054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g_0006.pdf" descr="pg_0006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g_0007.pdf" descr="pg_0007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g_0008.pdf" descr="pg_0008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g_0009.pdf" descr="pg_0009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g_0010.pdf" descr="pg_0010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